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92" r:id="rId2"/>
    <p:sldMasterId id="2147483972" r:id="rId3"/>
    <p:sldMasterId id="2147483984" r:id="rId4"/>
    <p:sldMasterId id="2147483996" r:id="rId5"/>
    <p:sldMasterId id="2147484008" r:id="rId6"/>
  </p:sldMasterIdLst>
  <p:notesMasterIdLst>
    <p:notesMasterId r:id="rId54"/>
  </p:notesMasterIdLst>
  <p:sldIdLst>
    <p:sldId id="262" r:id="rId7"/>
    <p:sldId id="353" r:id="rId8"/>
    <p:sldId id="354" r:id="rId9"/>
    <p:sldId id="355" r:id="rId10"/>
    <p:sldId id="590" r:id="rId11"/>
    <p:sldId id="591" r:id="rId12"/>
    <p:sldId id="592" r:id="rId13"/>
    <p:sldId id="593" r:id="rId14"/>
    <p:sldId id="594" r:id="rId15"/>
    <p:sldId id="383" r:id="rId16"/>
    <p:sldId id="595" r:id="rId17"/>
    <p:sldId id="596" r:id="rId18"/>
    <p:sldId id="597" r:id="rId19"/>
    <p:sldId id="598" r:id="rId20"/>
    <p:sldId id="599"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576" r:id="rId40"/>
    <p:sldId id="618" r:id="rId41"/>
    <p:sldId id="619" r:id="rId42"/>
    <p:sldId id="620" r:id="rId43"/>
    <p:sldId id="621" r:id="rId44"/>
    <p:sldId id="622" r:id="rId45"/>
    <p:sldId id="623" r:id="rId46"/>
    <p:sldId id="624" r:id="rId47"/>
    <p:sldId id="625" r:id="rId48"/>
    <p:sldId id="626" r:id="rId49"/>
    <p:sldId id="627" r:id="rId50"/>
    <p:sldId id="628" r:id="rId51"/>
    <p:sldId id="629" r:id="rId52"/>
    <p:sldId id="630" r:id="rId5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4660"/>
  </p:normalViewPr>
  <p:slideViewPr>
    <p:cSldViewPr>
      <p:cViewPr>
        <p:scale>
          <a:sx n="75" d="100"/>
          <a:sy n="75" d="100"/>
        </p:scale>
        <p:origin x="-1140"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40"/>
      <c:depthPercent val="100"/>
      <c:rAngAx val="1"/>
    </c:view3D>
    <c:floor>
      <c:thickness val="0"/>
    </c:floor>
    <c:sideWall>
      <c:thickness val="0"/>
    </c:sideWall>
    <c:backWall>
      <c:thickness val="0"/>
    </c:backWall>
    <c:plotArea>
      <c:layout>
        <c:manualLayout>
          <c:layoutTarget val="inner"/>
          <c:xMode val="edge"/>
          <c:yMode val="edge"/>
          <c:x val="6.6470603308477677E-2"/>
          <c:y val="4.3653784348385037E-2"/>
          <c:w val="0.86545605051587282"/>
          <c:h val="0.73121283237923962"/>
        </c:manualLayout>
      </c:layout>
      <c:bar3DChart>
        <c:barDir val="col"/>
        <c:grouping val="clustered"/>
        <c:varyColors val="0"/>
        <c:ser>
          <c:idx val="0"/>
          <c:order val="0"/>
          <c:tx>
            <c:strRef>
              <c:f>Hoja1!$B$1</c:f>
              <c:strCache>
                <c:ptCount val="1"/>
                <c:pt idx="0">
                  <c:v>2015</c:v>
                </c:pt>
              </c:strCache>
            </c:strRef>
          </c:tx>
          <c:invertIfNegative val="0"/>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General</c:formatCode>
                <c:ptCount val="12"/>
                <c:pt idx="0">
                  <c:v>55</c:v>
                </c:pt>
                <c:pt idx="1">
                  <c:v>83</c:v>
                </c:pt>
                <c:pt idx="2">
                  <c:v>105</c:v>
                </c:pt>
                <c:pt idx="3">
                  <c:v>63</c:v>
                </c:pt>
                <c:pt idx="4">
                  <c:v>146</c:v>
                </c:pt>
                <c:pt idx="5">
                  <c:v>126</c:v>
                </c:pt>
                <c:pt idx="6">
                  <c:v>134</c:v>
                </c:pt>
                <c:pt idx="7">
                  <c:v>118</c:v>
                </c:pt>
                <c:pt idx="8">
                  <c:v>121</c:v>
                </c:pt>
                <c:pt idx="9">
                  <c:v>123</c:v>
                </c:pt>
                <c:pt idx="10">
                  <c:v>86</c:v>
                </c:pt>
                <c:pt idx="11">
                  <c:v>68</c:v>
                </c:pt>
              </c:numCache>
            </c:numRef>
          </c:val>
        </c:ser>
        <c:ser>
          <c:idx val="1"/>
          <c:order val="1"/>
          <c:tx>
            <c:strRef>
              <c:f>Hoja1!$C$1</c:f>
              <c:strCache>
                <c:ptCount val="1"/>
                <c:pt idx="0">
                  <c:v>2016</c:v>
                </c:pt>
              </c:strCache>
            </c:strRef>
          </c:tx>
          <c:invertIfNegative val="0"/>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Hoja1!$C$2:$C$13</c:f>
              <c:numCache>
                <c:formatCode>General</c:formatCode>
                <c:ptCount val="12"/>
                <c:pt idx="0">
                  <c:v>38</c:v>
                </c:pt>
                <c:pt idx="1">
                  <c:v>101</c:v>
                </c:pt>
                <c:pt idx="2">
                  <c:v>64</c:v>
                </c:pt>
                <c:pt idx="3">
                  <c:v>135</c:v>
                </c:pt>
                <c:pt idx="4">
                  <c:v>96</c:v>
                </c:pt>
                <c:pt idx="5">
                  <c:v>106</c:v>
                </c:pt>
                <c:pt idx="6">
                  <c:v>106</c:v>
                </c:pt>
                <c:pt idx="7">
                  <c:v>102</c:v>
                </c:pt>
                <c:pt idx="8">
                  <c:v>91</c:v>
                </c:pt>
                <c:pt idx="9">
                  <c:v>100</c:v>
                </c:pt>
                <c:pt idx="10">
                  <c:v>81</c:v>
                </c:pt>
                <c:pt idx="11">
                  <c:v>66</c:v>
                </c:pt>
              </c:numCache>
            </c:numRef>
          </c:val>
        </c:ser>
        <c:ser>
          <c:idx val="2"/>
          <c:order val="2"/>
          <c:tx>
            <c:strRef>
              <c:f>Hoja1!$D$1</c:f>
              <c:strCache>
                <c:ptCount val="1"/>
                <c:pt idx="0">
                  <c:v>2017</c:v>
                </c:pt>
              </c:strCache>
            </c:strRef>
          </c:tx>
          <c:invertIfNegative val="0"/>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Hoja1!$D$2:$D$13</c:f>
              <c:numCache>
                <c:formatCode>General</c:formatCode>
                <c:ptCount val="12"/>
                <c:pt idx="0">
                  <c:v>66</c:v>
                </c:pt>
                <c:pt idx="1">
                  <c:v>73</c:v>
                </c:pt>
              </c:numCache>
            </c:numRef>
          </c:val>
        </c:ser>
        <c:dLbls>
          <c:showLegendKey val="0"/>
          <c:showVal val="0"/>
          <c:showCatName val="0"/>
          <c:showSerName val="0"/>
          <c:showPercent val="0"/>
          <c:showBubbleSize val="0"/>
        </c:dLbls>
        <c:gapWidth val="150"/>
        <c:shape val="box"/>
        <c:axId val="112278144"/>
        <c:axId val="112308608"/>
        <c:axId val="0"/>
      </c:bar3DChart>
      <c:catAx>
        <c:axId val="112278144"/>
        <c:scaling>
          <c:orientation val="minMax"/>
        </c:scaling>
        <c:delete val="0"/>
        <c:axPos val="b"/>
        <c:numFmt formatCode="General" sourceLinked="1"/>
        <c:majorTickMark val="out"/>
        <c:minorTickMark val="none"/>
        <c:tickLblPos val="nextTo"/>
        <c:txPr>
          <a:bodyPr rot="-5400000" vert="horz"/>
          <a:lstStyle/>
          <a:p>
            <a:pPr>
              <a:defRPr sz="1005" b="1" i="0" u="none" strike="noStrike" baseline="0">
                <a:solidFill>
                  <a:srgbClr val="000000"/>
                </a:solidFill>
                <a:latin typeface="Calibri"/>
                <a:ea typeface="Calibri"/>
                <a:cs typeface="Calibri"/>
              </a:defRPr>
            </a:pPr>
            <a:endParaRPr lang="es-MX"/>
          </a:p>
        </c:txPr>
        <c:crossAx val="112308608"/>
        <c:crosses val="autoZero"/>
        <c:auto val="1"/>
        <c:lblAlgn val="ctr"/>
        <c:lblOffset val="100"/>
        <c:noMultiLvlLbl val="0"/>
      </c:catAx>
      <c:valAx>
        <c:axId val="112308608"/>
        <c:scaling>
          <c:orientation val="minMax"/>
        </c:scaling>
        <c:delete val="0"/>
        <c:axPos val="l"/>
        <c:majorGridlines/>
        <c:numFmt formatCode="#,##0" sourceLinked="0"/>
        <c:majorTickMark val="out"/>
        <c:minorTickMark val="none"/>
        <c:tickLblPos val="nextTo"/>
        <c:txPr>
          <a:bodyPr rot="0" vert="horz"/>
          <a:lstStyle/>
          <a:p>
            <a:pPr>
              <a:defRPr sz="1005" b="1" i="0" u="none" strike="noStrike" baseline="0">
                <a:solidFill>
                  <a:srgbClr val="000000"/>
                </a:solidFill>
                <a:latin typeface="Calibri"/>
                <a:ea typeface="Calibri"/>
                <a:cs typeface="Calibri"/>
              </a:defRPr>
            </a:pPr>
            <a:endParaRPr lang="es-MX"/>
          </a:p>
        </c:txPr>
        <c:crossAx val="112278144"/>
        <c:crosses val="autoZero"/>
        <c:crossBetween val="between"/>
      </c:valAx>
      <c:spPr>
        <a:noFill/>
        <a:ln w="25398">
          <a:noFill/>
        </a:ln>
      </c:spPr>
    </c:plotArea>
    <c:legend>
      <c:legendPos val="r"/>
      <c:layout>
        <c:manualLayout>
          <c:xMode val="edge"/>
          <c:yMode val="edge"/>
          <c:x val="0.29830432283830632"/>
          <c:y val="0.92517636188333596"/>
          <c:w val="0.20702460309616111"/>
          <c:h val="7.4823638116663982E-2"/>
        </c:manualLayout>
      </c:layout>
      <c:overlay val="0"/>
      <c:txPr>
        <a:bodyPr/>
        <a:lstStyle/>
        <a:p>
          <a:pPr>
            <a:defRPr lang="es-ES" sz="842" b="1" i="0" u="none" strike="noStrike" baseline="0">
              <a:solidFill>
                <a:srgbClr val="000000"/>
              </a:solidFill>
              <a:latin typeface="Calibri"/>
              <a:ea typeface="Calibri"/>
              <a:cs typeface="Calibri"/>
            </a:defRPr>
          </a:pPr>
          <a:endParaRPr lang="es-MX"/>
        </a:p>
      </c:txPr>
    </c:legend>
    <c:plotVisOnly val="1"/>
    <c:dispBlanksAs val="gap"/>
    <c:showDLblsOverMax val="0"/>
  </c:chart>
  <c:spPr>
    <a:ln>
      <a:noFill/>
    </a:ln>
  </c:spPr>
  <c:txPr>
    <a:bodyPr/>
    <a:lstStyle/>
    <a:p>
      <a:pPr>
        <a:defRPr sz="1505" b="0" i="0" u="none" strike="noStrike" baseline="0">
          <a:solidFill>
            <a:srgbClr val="000000"/>
          </a:solidFill>
          <a:latin typeface="Calibri"/>
          <a:ea typeface="Calibri"/>
          <a:cs typeface="Calibri"/>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0322453377538333"/>
          <c:y val="3.9782312925170066E-2"/>
          <c:w val="0.90833661417322831"/>
          <c:h val="0.65392076771653562"/>
        </c:manualLayout>
      </c:layout>
      <c:bar3DChart>
        <c:barDir val="col"/>
        <c:grouping val="clustered"/>
        <c:varyColors val="0"/>
        <c:ser>
          <c:idx val="0"/>
          <c:order val="0"/>
          <c:tx>
            <c:strRef>
              <c:f>Hoja1!$B$1</c:f>
              <c:strCache>
                <c:ptCount val="1"/>
                <c:pt idx="0">
                  <c:v>2015</c:v>
                </c:pt>
              </c:strCache>
            </c:strRef>
          </c:tx>
          <c:invertIfNegative val="0"/>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General</c:formatCode>
                <c:ptCount val="12"/>
                <c:pt idx="0">
                  <c:v>16092</c:v>
                </c:pt>
                <c:pt idx="1">
                  <c:v>18242</c:v>
                </c:pt>
                <c:pt idx="2">
                  <c:v>23893</c:v>
                </c:pt>
                <c:pt idx="3">
                  <c:v>20920</c:v>
                </c:pt>
                <c:pt idx="4">
                  <c:v>37225</c:v>
                </c:pt>
                <c:pt idx="5">
                  <c:v>34092</c:v>
                </c:pt>
                <c:pt idx="6">
                  <c:v>30443</c:v>
                </c:pt>
                <c:pt idx="7">
                  <c:v>29587</c:v>
                </c:pt>
                <c:pt idx="8">
                  <c:v>34161</c:v>
                </c:pt>
                <c:pt idx="9">
                  <c:v>37390</c:v>
                </c:pt>
                <c:pt idx="10">
                  <c:v>25644</c:v>
                </c:pt>
                <c:pt idx="11">
                  <c:v>25460</c:v>
                </c:pt>
              </c:numCache>
            </c:numRef>
          </c:val>
        </c:ser>
        <c:ser>
          <c:idx val="1"/>
          <c:order val="1"/>
          <c:tx>
            <c:strRef>
              <c:f>Hoja1!$C$1</c:f>
              <c:strCache>
                <c:ptCount val="1"/>
                <c:pt idx="0">
                  <c:v>2016</c:v>
                </c:pt>
              </c:strCache>
            </c:strRef>
          </c:tx>
          <c:invertIfNegative val="0"/>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Hoja1!$C$2:$C$13</c:f>
              <c:numCache>
                <c:formatCode>General</c:formatCode>
                <c:ptCount val="12"/>
                <c:pt idx="0">
                  <c:v>15626</c:v>
                </c:pt>
                <c:pt idx="1">
                  <c:v>29728</c:v>
                </c:pt>
                <c:pt idx="2">
                  <c:v>17872</c:v>
                </c:pt>
                <c:pt idx="3">
                  <c:v>46466</c:v>
                </c:pt>
                <c:pt idx="4">
                  <c:v>40302</c:v>
                </c:pt>
                <c:pt idx="5">
                  <c:v>31010</c:v>
                </c:pt>
                <c:pt idx="6">
                  <c:v>26960</c:v>
                </c:pt>
                <c:pt idx="7">
                  <c:v>31954</c:v>
                </c:pt>
                <c:pt idx="8">
                  <c:v>33044</c:v>
                </c:pt>
                <c:pt idx="9">
                  <c:v>14306</c:v>
                </c:pt>
                <c:pt idx="10">
                  <c:v>20963</c:v>
                </c:pt>
                <c:pt idx="11">
                  <c:v>15868</c:v>
                </c:pt>
              </c:numCache>
            </c:numRef>
          </c:val>
        </c:ser>
        <c:ser>
          <c:idx val="2"/>
          <c:order val="2"/>
          <c:tx>
            <c:strRef>
              <c:f>Hoja1!$D$1</c:f>
              <c:strCache>
                <c:ptCount val="1"/>
                <c:pt idx="0">
                  <c:v>2017</c:v>
                </c:pt>
              </c:strCache>
            </c:strRef>
          </c:tx>
          <c:invertIfNegative val="0"/>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Hoja1!$D$2:$D$13</c:f>
              <c:numCache>
                <c:formatCode>General</c:formatCode>
                <c:ptCount val="12"/>
                <c:pt idx="0">
                  <c:v>16784</c:v>
                </c:pt>
                <c:pt idx="1">
                  <c:v>23598</c:v>
                </c:pt>
              </c:numCache>
            </c:numRef>
          </c:val>
        </c:ser>
        <c:dLbls>
          <c:showLegendKey val="0"/>
          <c:showVal val="0"/>
          <c:showCatName val="0"/>
          <c:showSerName val="0"/>
          <c:showPercent val="0"/>
          <c:showBubbleSize val="0"/>
        </c:dLbls>
        <c:gapWidth val="150"/>
        <c:shape val="box"/>
        <c:axId val="98000896"/>
        <c:axId val="98002432"/>
        <c:axId val="0"/>
      </c:bar3DChart>
      <c:catAx>
        <c:axId val="98000896"/>
        <c:scaling>
          <c:orientation val="minMax"/>
        </c:scaling>
        <c:delete val="0"/>
        <c:axPos val="b"/>
        <c:numFmt formatCode="General" sourceLinked="1"/>
        <c:majorTickMark val="out"/>
        <c:minorTickMark val="none"/>
        <c:tickLblPos val="nextTo"/>
        <c:txPr>
          <a:bodyPr rot="-5400000" vert="horz"/>
          <a:lstStyle/>
          <a:p>
            <a:pPr>
              <a:defRPr sz="1198" b="1" i="0" u="none" strike="noStrike" baseline="0">
                <a:solidFill>
                  <a:srgbClr val="000000"/>
                </a:solidFill>
                <a:latin typeface="Calibri"/>
                <a:ea typeface="Calibri"/>
                <a:cs typeface="Calibri"/>
              </a:defRPr>
            </a:pPr>
            <a:endParaRPr lang="es-MX"/>
          </a:p>
        </c:txPr>
        <c:crossAx val="98002432"/>
        <c:crosses val="autoZero"/>
        <c:auto val="1"/>
        <c:lblAlgn val="ctr"/>
        <c:lblOffset val="100"/>
        <c:noMultiLvlLbl val="0"/>
      </c:catAx>
      <c:valAx>
        <c:axId val="98002432"/>
        <c:scaling>
          <c:orientation val="minMax"/>
        </c:scaling>
        <c:delete val="0"/>
        <c:axPos val="l"/>
        <c:numFmt formatCode="General" sourceLinked="1"/>
        <c:majorTickMark val="out"/>
        <c:minorTickMark val="none"/>
        <c:tickLblPos val="nextTo"/>
        <c:txPr>
          <a:bodyPr rot="0" vert="horz"/>
          <a:lstStyle/>
          <a:p>
            <a:pPr>
              <a:defRPr sz="1198" b="1" i="0" u="none" strike="noStrike" baseline="0">
                <a:solidFill>
                  <a:srgbClr val="000000"/>
                </a:solidFill>
                <a:latin typeface="Calibri"/>
                <a:ea typeface="Calibri"/>
                <a:cs typeface="Calibri"/>
              </a:defRPr>
            </a:pPr>
            <a:endParaRPr lang="es-MX"/>
          </a:p>
        </c:txPr>
        <c:crossAx val="98000896"/>
        <c:crosses val="autoZero"/>
        <c:crossBetween val="between"/>
      </c:valAx>
      <c:spPr>
        <a:noFill/>
        <a:ln w="25365">
          <a:noFill/>
        </a:ln>
      </c:spPr>
    </c:plotArea>
    <c:legend>
      <c:legendPos val="r"/>
      <c:layout>
        <c:manualLayout>
          <c:xMode val="edge"/>
          <c:yMode val="edge"/>
          <c:x val="0.27457239950269369"/>
          <c:y val="0.89405201416366842"/>
          <c:w val="0.35660953170327392"/>
          <c:h val="0.10594798583633158"/>
        </c:manualLayout>
      </c:layout>
      <c:overlay val="0"/>
      <c:txPr>
        <a:bodyPr/>
        <a:lstStyle/>
        <a:p>
          <a:pPr>
            <a:defRPr lang="es-ES" sz="1004" b="1" i="0" u="none" strike="noStrike" baseline="0">
              <a:solidFill>
                <a:srgbClr val="000000"/>
              </a:solidFill>
              <a:latin typeface="Calibri"/>
              <a:ea typeface="Calibri"/>
              <a:cs typeface="Calibri"/>
            </a:defRPr>
          </a:pPr>
          <a:endParaRPr lang="es-MX"/>
        </a:p>
      </c:txPr>
    </c:legend>
    <c:plotVisOnly val="1"/>
    <c:dispBlanksAs val="gap"/>
    <c:showDLblsOverMax val="0"/>
  </c:chart>
  <c:txPr>
    <a:bodyPr/>
    <a:lstStyle/>
    <a:p>
      <a:pPr>
        <a:defRPr sz="1798" b="0" i="0" u="none" strike="noStrike" baseline="0">
          <a:solidFill>
            <a:srgbClr val="000000"/>
          </a:solidFill>
          <a:latin typeface="Calibri"/>
          <a:ea typeface="Calibri"/>
          <a:cs typeface="Calibri"/>
        </a:defRPr>
      </a:pPr>
      <a:endParaRPr lang="es-MX"/>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image" Target="../media/image65.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E523D-9ACD-4E62-BB5E-0224645F785B}" type="datetimeFigureOut">
              <a:rPr lang="es-MX" smtClean="0"/>
              <a:t>09/03/2017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32F80-DAC1-45AC-BB91-769995B511C8}" type="slidenum">
              <a:rPr lang="es-MX" smtClean="0"/>
              <a:t>‹Nº›</a:t>
            </a:fld>
            <a:endParaRPr lang="es-MX"/>
          </a:p>
        </p:txBody>
      </p:sp>
    </p:spTree>
    <p:extLst>
      <p:ext uri="{BB962C8B-B14F-4D97-AF65-F5344CB8AC3E}">
        <p14:creationId xmlns:p14="http://schemas.microsoft.com/office/powerpoint/2010/main" val="144117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BC4D3E4-B94B-4CCA-A2F3-F0FBB6240645}"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144745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a:ln/>
        </p:spPr>
      </p:sp>
      <p:sp>
        <p:nvSpPr>
          <p:cNvPr id="1024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itchFamily="34" charset="0"/>
            </a:endParaRPr>
          </a:p>
        </p:txBody>
      </p:sp>
      <p:sp>
        <p:nvSpPr>
          <p:cNvPr id="1024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29057" indent="-280406">
              <a:spcBef>
                <a:spcPct val="30000"/>
              </a:spcBef>
              <a:defRPr sz="1200">
                <a:solidFill>
                  <a:schemeClr val="tx1"/>
                </a:solidFill>
                <a:latin typeface="Arial" pitchFamily="34" charset="0"/>
              </a:defRPr>
            </a:lvl2pPr>
            <a:lvl3pPr marL="1121626" indent="-224325">
              <a:spcBef>
                <a:spcPct val="30000"/>
              </a:spcBef>
              <a:defRPr sz="1200">
                <a:solidFill>
                  <a:schemeClr val="tx1"/>
                </a:solidFill>
                <a:latin typeface="Arial" pitchFamily="34" charset="0"/>
              </a:defRPr>
            </a:lvl3pPr>
            <a:lvl4pPr marL="1570276" indent="-224325">
              <a:spcBef>
                <a:spcPct val="30000"/>
              </a:spcBef>
              <a:defRPr sz="1200">
                <a:solidFill>
                  <a:schemeClr val="tx1"/>
                </a:solidFill>
                <a:latin typeface="Arial" pitchFamily="34" charset="0"/>
              </a:defRPr>
            </a:lvl4pPr>
            <a:lvl5pPr marL="2018927" indent="-224325">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a:spcBef>
                <a:spcPct val="0"/>
              </a:spcBef>
            </a:pPr>
            <a:fld id="{42381C82-193B-4141-A038-75AC9DF7BB2C}" type="slidenum">
              <a:rPr lang="es-ES" altLang="es-MX">
                <a:solidFill>
                  <a:prstClr val="black"/>
                </a:solidFill>
              </a:rPr>
              <a:pPr>
                <a:spcBef>
                  <a:spcPct val="0"/>
                </a:spcBef>
              </a:pPr>
              <a:t>35</a:t>
            </a:fld>
            <a:endParaRPr lang="es-ES" altLang="es-MX">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a:ln/>
        </p:spPr>
      </p:sp>
      <p:sp>
        <p:nvSpPr>
          <p:cNvPr id="112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itchFamily="34" charset="0"/>
            </a:endParaRPr>
          </a:p>
        </p:txBody>
      </p:sp>
      <p:sp>
        <p:nvSpPr>
          <p:cNvPr id="11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29057" indent="-280406">
              <a:spcBef>
                <a:spcPct val="30000"/>
              </a:spcBef>
              <a:defRPr sz="1200">
                <a:solidFill>
                  <a:schemeClr val="tx1"/>
                </a:solidFill>
                <a:latin typeface="Arial" pitchFamily="34" charset="0"/>
              </a:defRPr>
            </a:lvl2pPr>
            <a:lvl3pPr marL="1121626" indent="-224325">
              <a:spcBef>
                <a:spcPct val="30000"/>
              </a:spcBef>
              <a:defRPr sz="1200">
                <a:solidFill>
                  <a:schemeClr val="tx1"/>
                </a:solidFill>
                <a:latin typeface="Arial" pitchFamily="34" charset="0"/>
              </a:defRPr>
            </a:lvl3pPr>
            <a:lvl4pPr marL="1570276" indent="-224325">
              <a:spcBef>
                <a:spcPct val="30000"/>
              </a:spcBef>
              <a:defRPr sz="1200">
                <a:solidFill>
                  <a:schemeClr val="tx1"/>
                </a:solidFill>
                <a:latin typeface="Arial" pitchFamily="34" charset="0"/>
              </a:defRPr>
            </a:lvl4pPr>
            <a:lvl5pPr marL="2018927" indent="-224325">
              <a:spcBef>
                <a:spcPct val="30000"/>
              </a:spcBef>
              <a:defRPr sz="1200">
                <a:solidFill>
                  <a:schemeClr val="tx1"/>
                </a:solidFill>
                <a:latin typeface="Arial" pitchFamily="34" charset="0"/>
              </a:defRPr>
            </a:lvl5pPr>
            <a:lvl6pPr marL="2467577" indent="-224325" eaLnBrk="0" fontAlgn="base" hangingPunct="0">
              <a:spcBef>
                <a:spcPct val="30000"/>
              </a:spcBef>
              <a:spcAft>
                <a:spcPct val="0"/>
              </a:spcAft>
              <a:defRPr sz="1200">
                <a:solidFill>
                  <a:schemeClr val="tx1"/>
                </a:solidFill>
                <a:latin typeface="Arial" pitchFamily="34" charset="0"/>
              </a:defRPr>
            </a:lvl6pPr>
            <a:lvl7pPr marL="2916227" indent="-224325" eaLnBrk="0" fontAlgn="base" hangingPunct="0">
              <a:spcBef>
                <a:spcPct val="30000"/>
              </a:spcBef>
              <a:spcAft>
                <a:spcPct val="0"/>
              </a:spcAft>
              <a:defRPr sz="1200">
                <a:solidFill>
                  <a:schemeClr val="tx1"/>
                </a:solidFill>
                <a:latin typeface="Arial" pitchFamily="34" charset="0"/>
              </a:defRPr>
            </a:lvl7pPr>
            <a:lvl8pPr marL="3364878" indent="-224325" eaLnBrk="0" fontAlgn="base" hangingPunct="0">
              <a:spcBef>
                <a:spcPct val="30000"/>
              </a:spcBef>
              <a:spcAft>
                <a:spcPct val="0"/>
              </a:spcAft>
              <a:defRPr sz="1200">
                <a:solidFill>
                  <a:schemeClr val="tx1"/>
                </a:solidFill>
                <a:latin typeface="Arial" pitchFamily="34" charset="0"/>
              </a:defRPr>
            </a:lvl8pPr>
            <a:lvl9pPr marL="3813528" indent="-224325" eaLnBrk="0" fontAlgn="base" hangingPunct="0">
              <a:spcBef>
                <a:spcPct val="30000"/>
              </a:spcBef>
              <a:spcAft>
                <a:spcPct val="0"/>
              </a:spcAft>
              <a:defRPr sz="1200">
                <a:solidFill>
                  <a:schemeClr val="tx1"/>
                </a:solidFill>
                <a:latin typeface="Arial" pitchFamily="34" charset="0"/>
              </a:defRPr>
            </a:lvl9pPr>
          </a:lstStyle>
          <a:p>
            <a:pPr>
              <a:spcBef>
                <a:spcPct val="0"/>
              </a:spcBef>
            </a:pPr>
            <a:fld id="{B5955C38-75B7-41F4-876D-513087B84658}" type="slidenum">
              <a:rPr lang="es-ES" altLang="es-MX">
                <a:solidFill>
                  <a:prstClr val="black"/>
                </a:solidFill>
              </a:rPr>
              <a:pPr>
                <a:spcBef>
                  <a:spcPct val="0"/>
                </a:spcBef>
              </a:pPr>
              <a:t>37</a:t>
            </a:fld>
            <a:endParaRPr lang="es-ES" altLang="es-MX">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937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0056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7844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58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0104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5088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77161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0325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13092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09506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807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6477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7922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26195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5534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7B0AFC-EFA3-4693-8457-7C8EBE94F524}" type="slidenum">
              <a:rPr lang="es-ES" altLang="es-ES"/>
              <a:pPr/>
              <a:t>‹Nº›</a:t>
            </a:fld>
            <a:endParaRPr lang="es-ES" altLang="es-ES"/>
          </a:p>
        </p:txBody>
      </p:sp>
    </p:spTree>
    <p:extLst>
      <p:ext uri="{BB962C8B-B14F-4D97-AF65-F5344CB8AC3E}">
        <p14:creationId xmlns:p14="http://schemas.microsoft.com/office/powerpoint/2010/main" val="3857424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FBAFC354-CCC8-4795-B3C3-EAADFADF15D2}" type="slidenum">
              <a:rPr lang="es-ES" altLang="es-ES"/>
              <a:pPr/>
              <a:t>‹Nº›</a:t>
            </a:fld>
            <a:endParaRPr lang="es-ES" altLang="es-ES"/>
          </a:p>
        </p:txBody>
      </p:sp>
    </p:spTree>
    <p:extLst>
      <p:ext uri="{BB962C8B-B14F-4D97-AF65-F5344CB8AC3E}">
        <p14:creationId xmlns:p14="http://schemas.microsoft.com/office/powerpoint/2010/main" val="2516427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3E6CBF5-417B-4046-A77E-F7464A2780B3}" type="slidenum">
              <a:rPr lang="es-ES" altLang="es-ES"/>
              <a:pPr/>
              <a:t>‹Nº›</a:t>
            </a:fld>
            <a:endParaRPr lang="es-ES" altLang="es-ES"/>
          </a:p>
        </p:txBody>
      </p:sp>
    </p:spTree>
    <p:extLst>
      <p:ext uri="{BB962C8B-B14F-4D97-AF65-F5344CB8AC3E}">
        <p14:creationId xmlns:p14="http://schemas.microsoft.com/office/powerpoint/2010/main" val="2759068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328AA31-71AD-4A2A-831D-8DCC53D3F959}" type="slidenum">
              <a:rPr lang="es-ES" altLang="es-ES"/>
              <a:pPr/>
              <a:t>‹Nº›</a:t>
            </a:fld>
            <a:endParaRPr lang="es-ES" altLang="es-ES"/>
          </a:p>
        </p:txBody>
      </p:sp>
    </p:spTree>
    <p:extLst>
      <p:ext uri="{BB962C8B-B14F-4D97-AF65-F5344CB8AC3E}">
        <p14:creationId xmlns:p14="http://schemas.microsoft.com/office/powerpoint/2010/main" val="232513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AC4B6A34-A3C1-44DB-A695-2161124E4C27}" type="slidenum">
              <a:rPr lang="es-ES" altLang="es-ES"/>
              <a:pPr/>
              <a:t>‹Nº›</a:t>
            </a:fld>
            <a:endParaRPr lang="es-ES" altLang="es-ES"/>
          </a:p>
        </p:txBody>
      </p:sp>
    </p:spTree>
    <p:extLst>
      <p:ext uri="{BB962C8B-B14F-4D97-AF65-F5344CB8AC3E}">
        <p14:creationId xmlns:p14="http://schemas.microsoft.com/office/powerpoint/2010/main" val="1009262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06DF63A9-6F76-437F-AFC8-58A1870592D2}" type="slidenum">
              <a:rPr lang="es-ES" altLang="es-ES"/>
              <a:pPr/>
              <a:t>‹Nº›</a:t>
            </a:fld>
            <a:endParaRPr lang="es-ES" altLang="es-ES"/>
          </a:p>
        </p:txBody>
      </p:sp>
    </p:spTree>
    <p:extLst>
      <p:ext uri="{BB962C8B-B14F-4D97-AF65-F5344CB8AC3E}">
        <p14:creationId xmlns:p14="http://schemas.microsoft.com/office/powerpoint/2010/main" val="3108266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BEF596CD-2FBF-4C70-80C7-5F90CFC63763}" type="slidenum">
              <a:rPr lang="es-ES" altLang="es-ES"/>
              <a:pPr/>
              <a:t>‹Nº›</a:t>
            </a:fld>
            <a:endParaRPr lang="es-ES" altLang="es-ES"/>
          </a:p>
        </p:txBody>
      </p:sp>
    </p:spTree>
    <p:extLst>
      <p:ext uri="{BB962C8B-B14F-4D97-AF65-F5344CB8AC3E}">
        <p14:creationId xmlns:p14="http://schemas.microsoft.com/office/powerpoint/2010/main" val="33347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40646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81ACAFDE-1F34-4B3D-97D7-17ACCF8F743A}" type="slidenum">
              <a:rPr lang="es-ES" altLang="es-ES"/>
              <a:pPr/>
              <a:t>‹Nº›</a:t>
            </a:fld>
            <a:endParaRPr lang="es-ES" altLang="es-ES"/>
          </a:p>
        </p:txBody>
      </p:sp>
    </p:spTree>
    <p:extLst>
      <p:ext uri="{BB962C8B-B14F-4D97-AF65-F5344CB8AC3E}">
        <p14:creationId xmlns:p14="http://schemas.microsoft.com/office/powerpoint/2010/main" val="3657952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BF06D91A-25BC-4E3D-B07B-328BC19CC130}" type="slidenum">
              <a:rPr lang="es-ES" altLang="es-ES"/>
              <a:pPr/>
              <a:t>‹Nº›</a:t>
            </a:fld>
            <a:endParaRPr lang="es-ES" altLang="es-ES"/>
          </a:p>
        </p:txBody>
      </p:sp>
    </p:spTree>
    <p:extLst>
      <p:ext uri="{BB962C8B-B14F-4D97-AF65-F5344CB8AC3E}">
        <p14:creationId xmlns:p14="http://schemas.microsoft.com/office/powerpoint/2010/main" val="2782346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9D0F2B6C-FA58-44E8-9E92-308130DBCE23}" type="slidenum">
              <a:rPr lang="es-ES" altLang="es-ES"/>
              <a:pPr/>
              <a:t>‹Nº›</a:t>
            </a:fld>
            <a:endParaRPr lang="es-ES" altLang="es-ES"/>
          </a:p>
        </p:txBody>
      </p:sp>
    </p:spTree>
    <p:extLst>
      <p:ext uri="{BB962C8B-B14F-4D97-AF65-F5344CB8AC3E}">
        <p14:creationId xmlns:p14="http://schemas.microsoft.com/office/powerpoint/2010/main" val="3047742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CFDDA0CE-ABA3-4B01-BB60-6E5A3405EBBC}" type="slidenum">
              <a:rPr lang="es-ES" altLang="es-ES"/>
              <a:pPr/>
              <a:t>‹Nº›</a:t>
            </a:fld>
            <a:endParaRPr lang="es-ES" altLang="es-ES"/>
          </a:p>
        </p:txBody>
      </p:sp>
    </p:spTree>
    <p:extLst>
      <p:ext uri="{BB962C8B-B14F-4D97-AF65-F5344CB8AC3E}">
        <p14:creationId xmlns:p14="http://schemas.microsoft.com/office/powerpoint/2010/main" val="1782096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2015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8714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78474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39995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63224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352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41239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29290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21388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48257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75359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07775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979DA19-6071-4583-972E-95DAD5E265CC}" type="datetime1">
              <a:rPr lang="es-ES">
                <a:solidFill>
                  <a:prstClr val="black">
                    <a:tint val="75000"/>
                  </a:prstClr>
                </a:solidFill>
              </a:rPr>
              <a:pPr>
                <a:defRPr/>
              </a:pPr>
              <a:t>09/03/2017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D0CE16A-C6BF-47D2-8D88-10D3AC272972}" type="slidenum">
              <a:rPr lang="es-ES" altLang="es-ES"/>
              <a:pPr/>
              <a:t>‹Nº›</a:t>
            </a:fld>
            <a:endParaRPr lang="es-ES" altLang="es-ES"/>
          </a:p>
        </p:txBody>
      </p:sp>
    </p:spTree>
    <p:extLst>
      <p:ext uri="{BB962C8B-B14F-4D97-AF65-F5344CB8AC3E}">
        <p14:creationId xmlns:p14="http://schemas.microsoft.com/office/powerpoint/2010/main" val="3498513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1EABBFE-EE7F-450F-8D31-8BE5F558299A}" type="datetime1">
              <a:rPr lang="es-ES">
                <a:solidFill>
                  <a:prstClr val="black">
                    <a:tint val="75000"/>
                  </a:prstClr>
                </a:solidFill>
              </a:rPr>
              <a:pPr>
                <a:defRPr/>
              </a:pPr>
              <a:t>09/03/2017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2F12A9AA-F427-4F35-979C-8DE21B63B814}" type="slidenum">
              <a:rPr lang="es-ES" altLang="es-ES"/>
              <a:pPr/>
              <a:t>‹Nº›</a:t>
            </a:fld>
            <a:endParaRPr lang="es-ES" altLang="es-ES"/>
          </a:p>
        </p:txBody>
      </p:sp>
    </p:spTree>
    <p:extLst>
      <p:ext uri="{BB962C8B-B14F-4D97-AF65-F5344CB8AC3E}">
        <p14:creationId xmlns:p14="http://schemas.microsoft.com/office/powerpoint/2010/main" val="1146724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2371CB9-9D54-4C25-95CD-1C0375709DB4}" type="datetime1">
              <a:rPr lang="es-ES">
                <a:solidFill>
                  <a:prstClr val="black">
                    <a:tint val="75000"/>
                  </a:prstClr>
                </a:solidFill>
              </a:rPr>
              <a:pPr>
                <a:defRPr/>
              </a:pPr>
              <a:t>09/03/2017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C48C14B9-15C0-4BF9-A55E-647849FB5ED4}" type="slidenum">
              <a:rPr lang="es-ES" altLang="es-ES"/>
              <a:pPr/>
              <a:t>‹Nº›</a:t>
            </a:fld>
            <a:endParaRPr lang="es-ES" altLang="es-ES"/>
          </a:p>
        </p:txBody>
      </p:sp>
    </p:spTree>
    <p:extLst>
      <p:ext uri="{BB962C8B-B14F-4D97-AF65-F5344CB8AC3E}">
        <p14:creationId xmlns:p14="http://schemas.microsoft.com/office/powerpoint/2010/main" val="1023959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57A9A49-E43D-4624-AEC5-E0D93F4E1DD9}" type="datetime1">
              <a:rPr lang="es-ES">
                <a:solidFill>
                  <a:prstClr val="black">
                    <a:tint val="75000"/>
                  </a:prstClr>
                </a:solidFill>
              </a:rPr>
              <a:pPr>
                <a:defRPr/>
              </a:pPr>
              <a:t>09/03/2017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A0A8C060-6E2D-4EFF-98B7-D4D3E2A5F536}" type="slidenum">
              <a:rPr lang="es-ES" altLang="es-ES"/>
              <a:pPr/>
              <a:t>‹Nº›</a:t>
            </a:fld>
            <a:endParaRPr lang="es-ES" altLang="es-ES"/>
          </a:p>
        </p:txBody>
      </p:sp>
    </p:spTree>
    <p:extLst>
      <p:ext uri="{BB962C8B-B14F-4D97-AF65-F5344CB8AC3E}">
        <p14:creationId xmlns:p14="http://schemas.microsoft.com/office/powerpoint/2010/main" val="3663566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2C9C4D2-A672-4978-A42E-3ED2680A3DFA}" type="datetime1">
              <a:rPr lang="es-ES">
                <a:solidFill>
                  <a:prstClr val="black">
                    <a:tint val="75000"/>
                  </a:prstClr>
                </a:solidFill>
              </a:rPr>
              <a:pPr>
                <a:defRPr/>
              </a:pPr>
              <a:t>09/03/2017</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68F63C69-62E1-4DDA-BE2B-1AB0E408CA2F}" type="slidenum">
              <a:rPr lang="es-ES" altLang="es-ES"/>
              <a:pPr/>
              <a:t>‹Nº›</a:t>
            </a:fld>
            <a:endParaRPr lang="es-ES" altLang="es-ES"/>
          </a:p>
        </p:txBody>
      </p:sp>
    </p:spTree>
    <p:extLst>
      <p:ext uri="{BB962C8B-B14F-4D97-AF65-F5344CB8AC3E}">
        <p14:creationId xmlns:p14="http://schemas.microsoft.com/office/powerpoint/2010/main" val="257141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02151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E8F1F21-6AA1-4126-BD5A-EB731D60BBDF}" type="datetime1">
              <a:rPr lang="es-ES">
                <a:solidFill>
                  <a:prstClr val="black">
                    <a:tint val="75000"/>
                  </a:prstClr>
                </a:solidFill>
              </a:rPr>
              <a:pPr>
                <a:defRPr/>
              </a:pPr>
              <a:t>09/03/2017</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2A3C0308-1B2B-4A6C-85F3-3695760E3892}" type="slidenum">
              <a:rPr lang="es-ES" altLang="es-ES"/>
              <a:pPr/>
              <a:t>‹Nº›</a:t>
            </a:fld>
            <a:endParaRPr lang="es-ES" altLang="es-ES"/>
          </a:p>
        </p:txBody>
      </p:sp>
    </p:spTree>
    <p:extLst>
      <p:ext uri="{BB962C8B-B14F-4D97-AF65-F5344CB8AC3E}">
        <p14:creationId xmlns:p14="http://schemas.microsoft.com/office/powerpoint/2010/main" val="1568015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5E57A93-D493-473F-90C0-A837943C28BC}" type="datetime1">
              <a:rPr lang="es-ES">
                <a:solidFill>
                  <a:prstClr val="black">
                    <a:tint val="75000"/>
                  </a:prstClr>
                </a:solidFill>
              </a:rPr>
              <a:pPr>
                <a:defRPr/>
              </a:pPr>
              <a:t>09/03/2017</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3C608F65-F685-4A3F-8AC7-501CA92C1B41}" type="slidenum">
              <a:rPr lang="es-ES" altLang="es-ES"/>
              <a:pPr/>
              <a:t>‹Nº›</a:t>
            </a:fld>
            <a:endParaRPr lang="es-ES" altLang="es-ES"/>
          </a:p>
        </p:txBody>
      </p:sp>
    </p:spTree>
    <p:extLst>
      <p:ext uri="{BB962C8B-B14F-4D97-AF65-F5344CB8AC3E}">
        <p14:creationId xmlns:p14="http://schemas.microsoft.com/office/powerpoint/2010/main" val="156034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8ED861F-A518-441F-BE3B-B50AEEE5D51E}" type="datetime1">
              <a:rPr lang="es-ES">
                <a:solidFill>
                  <a:prstClr val="black">
                    <a:tint val="75000"/>
                  </a:prstClr>
                </a:solidFill>
              </a:rPr>
              <a:pPr>
                <a:defRPr/>
              </a:pPr>
              <a:t>09/03/2017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2EF34734-28EC-4EF8-9F99-EC6A908C2DE7}" type="slidenum">
              <a:rPr lang="es-ES" altLang="es-ES"/>
              <a:pPr/>
              <a:t>‹Nº›</a:t>
            </a:fld>
            <a:endParaRPr lang="es-ES" altLang="es-ES"/>
          </a:p>
        </p:txBody>
      </p:sp>
    </p:spTree>
    <p:extLst>
      <p:ext uri="{BB962C8B-B14F-4D97-AF65-F5344CB8AC3E}">
        <p14:creationId xmlns:p14="http://schemas.microsoft.com/office/powerpoint/2010/main" val="1076586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CC91E8E-C152-422B-ADD5-6AC7BAD186B9}" type="datetime1">
              <a:rPr lang="es-ES">
                <a:solidFill>
                  <a:prstClr val="black">
                    <a:tint val="75000"/>
                  </a:prstClr>
                </a:solidFill>
              </a:rPr>
              <a:pPr>
                <a:defRPr/>
              </a:pPr>
              <a:t>09/03/2017</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E5F76276-13F4-4538-9B1F-E112F6AF5C8D}" type="slidenum">
              <a:rPr lang="es-ES" altLang="es-ES"/>
              <a:pPr/>
              <a:t>‹Nº›</a:t>
            </a:fld>
            <a:endParaRPr lang="es-ES" altLang="es-ES"/>
          </a:p>
        </p:txBody>
      </p:sp>
    </p:spTree>
    <p:extLst>
      <p:ext uri="{BB962C8B-B14F-4D97-AF65-F5344CB8AC3E}">
        <p14:creationId xmlns:p14="http://schemas.microsoft.com/office/powerpoint/2010/main" val="1484631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22D05E5-3461-4397-81B1-278758E301C8}" type="datetime1">
              <a:rPr lang="es-ES">
                <a:solidFill>
                  <a:prstClr val="black">
                    <a:tint val="75000"/>
                  </a:prstClr>
                </a:solidFill>
              </a:rPr>
              <a:pPr>
                <a:defRPr/>
              </a:pPr>
              <a:t>09/03/2017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2E9E409-4CEF-436D-94EA-1612C88B0891}" type="slidenum">
              <a:rPr lang="es-ES" altLang="es-ES"/>
              <a:pPr/>
              <a:t>‹Nº›</a:t>
            </a:fld>
            <a:endParaRPr lang="es-ES" altLang="es-ES"/>
          </a:p>
        </p:txBody>
      </p:sp>
    </p:spTree>
    <p:extLst>
      <p:ext uri="{BB962C8B-B14F-4D97-AF65-F5344CB8AC3E}">
        <p14:creationId xmlns:p14="http://schemas.microsoft.com/office/powerpoint/2010/main" val="3432427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0AC5110-46BD-4301-9526-EAEDFBEC95E4}" type="datetime1">
              <a:rPr lang="es-ES">
                <a:solidFill>
                  <a:prstClr val="black">
                    <a:tint val="75000"/>
                  </a:prstClr>
                </a:solidFill>
              </a:rPr>
              <a:pPr>
                <a:defRPr/>
              </a:pPr>
              <a:t>09/03/2017</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C48990B6-93AB-4854-8EDB-E72240899A81}" type="slidenum">
              <a:rPr lang="es-ES" altLang="es-ES"/>
              <a:pPr/>
              <a:t>‹Nº›</a:t>
            </a:fld>
            <a:endParaRPr lang="es-ES" altLang="es-ES"/>
          </a:p>
        </p:txBody>
      </p:sp>
    </p:spTree>
    <p:extLst>
      <p:ext uri="{BB962C8B-B14F-4D97-AF65-F5344CB8AC3E}">
        <p14:creationId xmlns:p14="http://schemas.microsoft.com/office/powerpoint/2010/main" val="2942768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98F43E0-7DC3-48E7-8293-F7599FC43378}" type="slidenum">
              <a:rPr lang="es-ES" altLang="es-ES"/>
              <a:pPr>
                <a:defRPr/>
              </a:pPr>
              <a:t>‹Nº›</a:t>
            </a:fld>
            <a:endParaRPr lang="es-ES" altLang="es-ES"/>
          </a:p>
        </p:txBody>
      </p:sp>
    </p:spTree>
    <p:extLst>
      <p:ext uri="{BB962C8B-B14F-4D97-AF65-F5344CB8AC3E}">
        <p14:creationId xmlns:p14="http://schemas.microsoft.com/office/powerpoint/2010/main" val="2847775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BE8DA69-FC27-4CBB-A5B1-21637D1918DE}" type="slidenum">
              <a:rPr lang="es-ES" altLang="es-ES"/>
              <a:pPr>
                <a:defRPr/>
              </a:pPr>
              <a:t>‹Nº›</a:t>
            </a:fld>
            <a:endParaRPr lang="es-ES" altLang="es-ES"/>
          </a:p>
        </p:txBody>
      </p:sp>
    </p:spTree>
    <p:extLst>
      <p:ext uri="{BB962C8B-B14F-4D97-AF65-F5344CB8AC3E}">
        <p14:creationId xmlns:p14="http://schemas.microsoft.com/office/powerpoint/2010/main" val="1310872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DFA198A-C178-42D6-B59C-18E8CAC7733F}" type="slidenum">
              <a:rPr lang="es-ES" altLang="es-ES"/>
              <a:pPr>
                <a:defRPr/>
              </a:pPr>
              <a:t>‹Nº›</a:t>
            </a:fld>
            <a:endParaRPr lang="es-ES" altLang="es-ES"/>
          </a:p>
        </p:txBody>
      </p:sp>
    </p:spTree>
    <p:extLst>
      <p:ext uri="{BB962C8B-B14F-4D97-AF65-F5344CB8AC3E}">
        <p14:creationId xmlns:p14="http://schemas.microsoft.com/office/powerpoint/2010/main" val="97462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A2981C7B-1C2D-4C68-9D19-063427A05D57}" type="slidenum">
              <a:rPr lang="es-ES" altLang="es-ES"/>
              <a:pPr>
                <a:defRPr/>
              </a:pPr>
              <a:t>‹Nº›</a:t>
            </a:fld>
            <a:endParaRPr lang="es-ES" altLang="es-ES"/>
          </a:p>
        </p:txBody>
      </p:sp>
    </p:spTree>
    <p:extLst>
      <p:ext uri="{BB962C8B-B14F-4D97-AF65-F5344CB8AC3E}">
        <p14:creationId xmlns:p14="http://schemas.microsoft.com/office/powerpoint/2010/main" val="298972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334717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95E31FE1-06D8-405D-8C7D-3581819E0350}" type="slidenum">
              <a:rPr lang="es-ES" altLang="es-ES"/>
              <a:pPr>
                <a:defRPr/>
              </a:pPr>
              <a:t>‹Nº›</a:t>
            </a:fld>
            <a:endParaRPr lang="es-ES" altLang="es-ES"/>
          </a:p>
        </p:txBody>
      </p:sp>
    </p:spTree>
    <p:extLst>
      <p:ext uri="{BB962C8B-B14F-4D97-AF65-F5344CB8AC3E}">
        <p14:creationId xmlns:p14="http://schemas.microsoft.com/office/powerpoint/2010/main" val="142548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EF3C9C11-4199-4132-A9D7-39593BBDBA7C}" type="slidenum">
              <a:rPr lang="es-ES" altLang="es-ES"/>
              <a:pPr>
                <a:defRPr/>
              </a:pPr>
              <a:t>‹Nº›</a:t>
            </a:fld>
            <a:endParaRPr lang="es-ES" altLang="es-ES"/>
          </a:p>
        </p:txBody>
      </p:sp>
    </p:spTree>
    <p:extLst>
      <p:ext uri="{BB962C8B-B14F-4D97-AF65-F5344CB8AC3E}">
        <p14:creationId xmlns:p14="http://schemas.microsoft.com/office/powerpoint/2010/main" val="376848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FDD43271-088F-402B-945E-9D49F77A4B2A}" type="slidenum">
              <a:rPr lang="es-ES" altLang="es-ES"/>
              <a:pPr>
                <a:defRPr/>
              </a:pPr>
              <a:t>‹Nº›</a:t>
            </a:fld>
            <a:endParaRPr lang="es-ES" altLang="es-ES"/>
          </a:p>
        </p:txBody>
      </p:sp>
    </p:spTree>
    <p:extLst>
      <p:ext uri="{BB962C8B-B14F-4D97-AF65-F5344CB8AC3E}">
        <p14:creationId xmlns:p14="http://schemas.microsoft.com/office/powerpoint/2010/main" val="3410522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51C827A-8DFB-48DA-A13F-410370257A74}" type="slidenum">
              <a:rPr lang="es-ES" altLang="es-ES"/>
              <a:pPr>
                <a:defRPr/>
              </a:pPr>
              <a:t>‹Nº›</a:t>
            </a:fld>
            <a:endParaRPr lang="es-ES" altLang="es-ES"/>
          </a:p>
        </p:txBody>
      </p:sp>
    </p:spTree>
    <p:extLst>
      <p:ext uri="{BB962C8B-B14F-4D97-AF65-F5344CB8AC3E}">
        <p14:creationId xmlns:p14="http://schemas.microsoft.com/office/powerpoint/2010/main" val="4291540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1733453-4017-464B-BB7F-B3A7A4D92B3C}" type="slidenum">
              <a:rPr lang="es-ES" altLang="es-ES"/>
              <a:pPr>
                <a:defRPr/>
              </a:pPr>
              <a:t>‹Nº›</a:t>
            </a:fld>
            <a:endParaRPr lang="es-ES" altLang="es-ES"/>
          </a:p>
        </p:txBody>
      </p:sp>
    </p:spTree>
    <p:extLst>
      <p:ext uri="{BB962C8B-B14F-4D97-AF65-F5344CB8AC3E}">
        <p14:creationId xmlns:p14="http://schemas.microsoft.com/office/powerpoint/2010/main" val="1259400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F518DD7-FA44-4FB6-91C1-205C3C4D647B}" type="slidenum">
              <a:rPr lang="es-ES" altLang="es-ES"/>
              <a:pPr>
                <a:defRPr/>
              </a:pPr>
              <a:t>‹Nº›</a:t>
            </a:fld>
            <a:endParaRPr lang="es-ES" altLang="es-ES"/>
          </a:p>
        </p:txBody>
      </p:sp>
    </p:spTree>
    <p:extLst>
      <p:ext uri="{BB962C8B-B14F-4D97-AF65-F5344CB8AC3E}">
        <p14:creationId xmlns:p14="http://schemas.microsoft.com/office/powerpoint/2010/main" val="841768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A14D9FD-A5BC-48DC-BAB8-92BCF6927B6D}" type="slidenum">
              <a:rPr lang="es-ES" altLang="es-ES"/>
              <a:pPr>
                <a:defRPr/>
              </a:pPr>
              <a:t>‹Nº›</a:t>
            </a:fld>
            <a:endParaRPr lang="es-ES" altLang="es-ES"/>
          </a:p>
        </p:txBody>
      </p:sp>
    </p:spTree>
    <p:extLst>
      <p:ext uri="{BB962C8B-B14F-4D97-AF65-F5344CB8AC3E}">
        <p14:creationId xmlns:p14="http://schemas.microsoft.com/office/powerpoint/2010/main" val="182299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7716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0130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4312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A9CE6-054F-43FF-A991-C3EBBFB904C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91A5F-B6E1-4198-8D26-9217C449AC7D}"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43824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119049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MX" alt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4680141D-3233-44D5-95AD-2770661371A5}" type="slidenum">
              <a:rPr lang="es-ES" altLang="es-ES" smtClean="0">
                <a:latin typeface="Arial" pitchFamily="34" charset="0"/>
              </a:rPr>
              <a:pPr fontAlgn="base">
                <a:spcBef>
                  <a:spcPct val="0"/>
                </a:spcBef>
                <a:spcAft>
                  <a:spcPct val="0"/>
                </a:spcAft>
              </a:pPr>
              <a:t>‹Nº›</a:t>
            </a:fld>
            <a:endParaRPr lang="es-ES" altLang="es-ES" smtClean="0">
              <a:latin typeface="Arial" pitchFamily="34" charset="0"/>
            </a:endParaRPr>
          </a:p>
        </p:txBody>
      </p:sp>
    </p:spTree>
    <p:extLst>
      <p:ext uri="{BB962C8B-B14F-4D97-AF65-F5344CB8AC3E}">
        <p14:creationId xmlns:p14="http://schemas.microsoft.com/office/powerpoint/2010/main" val="27624617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F7223-1FF3-45E5-BFDF-988805110664}" type="datetimeFigureOut">
              <a:rPr lang="es-MX" smtClean="0">
                <a:solidFill>
                  <a:prstClr val="black">
                    <a:tint val="75000"/>
                  </a:prstClr>
                </a:solidFill>
              </a:rPr>
              <a:pPr/>
              <a:t>09/03/2017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82DFF-3D9E-49E2-A70F-3D5697A3B45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084766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283E672-29CA-4F8F-8578-232EB3ECCB29}" type="datetime1">
              <a:rPr lang="es-ES">
                <a:solidFill>
                  <a:prstClr val="black">
                    <a:tint val="75000"/>
                  </a:prstClr>
                </a:solidFill>
              </a:rPr>
              <a:pPr>
                <a:defRPr/>
              </a:pPr>
              <a:t>09/03/2017</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fontAlgn="base">
              <a:spcBef>
                <a:spcPct val="0"/>
              </a:spcBef>
              <a:spcAft>
                <a:spcPct val="0"/>
              </a:spcAft>
              <a:defRPr/>
            </a:pPr>
            <a:endParaRPr lang="es-ES">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8EE17113-40BE-4463-9770-3051F6983605}" type="slidenum">
              <a:rPr lang="es-ES" altLang="es-ES" smtClean="0">
                <a:cs typeface="Arial" pitchFamily="34" charset="0"/>
              </a:rPr>
              <a:pPr fontAlgn="base">
                <a:spcBef>
                  <a:spcPct val="0"/>
                </a:spcBef>
                <a:spcAft>
                  <a:spcPct val="0"/>
                </a:spcAft>
              </a:pPr>
              <a:t>‹Nº›</a:t>
            </a:fld>
            <a:endParaRPr lang="es-ES" altLang="es-ES" smtClean="0">
              <a:cs typeface="Arial" pitchFamily="34" charset="0"/>
            </a:endParaRPr>
          </a:p>
        </p:txBody>
      </p:sp>
    </p:spTree>
    <p:extLst>
      <p:ext uri="{BB962C8B-B14F-4D97-AF65-F5344CB8AC3E}">
        <p14:creationId xmlns:p14="http://schemas.microsoft.com/office/powerpoint/2010/main" val="11141470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MX" alt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fontAlgn="base">
              <a:spcBef>
                <a:spcPct val="0"/>
              </a:spcBef>
              <a:spcAft>
                <a:spcPct val="0"/>
              </a:spcAft>
              <a:defRPr/>
            </a:pPr>
            <a:fld id="{23A8B642-73F0-4496-A08C-1AFA910B178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238532606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5.bin"/><Relationship Id="rId7" Type="http://schemas.openxmlformats.org/officeDocument/2006/relationships/oleObject" Target="../embeddings/Microsoft_Excel_97-2003_Worksheet16.xls"/><Relationship Id="rId2" Type="http://schemas.openxmlformats.org/officeDocument/2006/relationships/slideLayout" Target="../slideLayouts/slideLayout40.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7.emf"/><Relationship Id="rId10" Type="http://schemas.openxmlformats.org/officeDocument/2006/relationships/image" Target="../media/image2.png"/><Relationship Id="rId4" Type="http://schemas.openxmlformats.org/officeDocument/2006/relationships/oleObject" Target="../embeddings/Microsoft_Excel_97-2003_Worksheet15.xls"/><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Excel_97-2003_Worksheet18.xls"/><Relationship Id="rId3" Type="http://schemas.openxmlformats.org/officeDocument/2006/relationships/notesSlide" Target="../notesSlides/notesSlide1.xml"/><Relationship Id="rId7" Type="http://schemas.openxmlformats.org/officeDocument/2006/relationships/oleObject" Target="../embeddings/oleObject18.bin"/><Relationship Id="rId2" Type="http://schemas.openxmlformats.org/officeDocument/2006/relationships/slideLayout" Target="../slideLayouts/slideLayout40.xml"/><Relationship Id="rId1" Type="http://schemas.openxmlformats.org/officeDocument/2006/relationships/vmlDrawing" Target="../drawings/vmlDrawing9.vml"/><Relationship Id="rId6" Type="http://schemas.openxmlformats.org/officeDocument/2006/relationships/image" Target="../media/image19.emf"/><Relationship Id="rId11" Type="http://schemas.openxmlformats.org/officeDocument/2006/relationships/image" Target="../media/image2.png"/><Relationship Id="rId5" Type="http://schemas.openxmlformats.org/officeDocument/2006/relationships/oleObject" Target="../embeddings/Microsoft_Excel_97-2003_Worksheet17.xls"/><Relationship Id="rId10" Type="http://schemas.openxmlformats.org/officeDocument/2006/relationships/image" Target="../media/image1.png"/><Relationship Id="rId4" Type="http://schemas.openxmlformats.org/officeDocument/2006/relationships/oleObject" Target="../embeddings/oleObject17.bin"/><Relationship Id="rId9" Type="http://schemas.openxmlformats.org/officeDocument/2006/relationships/image" Target="../media/image20.emf"/></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9.bin"/><Relationship Id="rId7" Type="http://schemas.openxmlformats.org/officeDocument/2006/relationships/oleObject" Target="../embeddings/Microsoft_Excel_97-2003_Worksheet20.xls"/><Relationship Id="rId2" Type="http://schemas.openxmlformats.org/officeDocument/2006/relationships/slideLayout" Target="../slideLayouts/slideLayout40.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1.emf"/><Relationship Id="rId10" Type="http://schemas.openxmlformats.org/officeDocument/2006/relationships/image" Target="../media/image2.png"/><Relationship Id="rId4" Type="http://schemas.openxmlformats.org/officeDocument/2006/relationships/oleObject" Target="../embeddings/Microsoft_Excel_97-2003_Worksheet19.xls"/><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21.bin"/><Relationship Id="rId7" Type="http://schemas.openxmlformats.org/officeDocument/2006/relationships/oleObject" Target="../embeddings/Microsoft_Excel_97-2003_Worksheet22.xls"/><Relationship Id="rId2" Type="http://schemas.openxmlformats.org/officeDocument/2006/relationships/slideLayout" Target="../slideLayouts/slideLayout40.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3.emf"/><Relationship Id="rId10" Type="http://schemas.openxmlformats.org/officeDocument/2006/relationships/image" Target="../media/image2.png"/><Relationship Id="rId4" Type="http://schemas.openxmlformats.org/officeDocument/2006/relationships/oleObject" Target="../embeddings/Microsoft_Excel_97-2003_Worksheet21.xls"/><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23.bin"/><Relationship Id="rId7" Type="http://schemas.openxmlformats.org/officeDocument/2006/relationships/oleObject" Target="../embeddings/Microsoft_Excel_97-2003_Worksheet24.xls"/><Relationship Id="rId2" Type="http://schemas.openxmlformats.org/officeDocument/2006/relationships/slideLayout" Target="../slideLayouts/slideLayout40.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25.emf"/><Relationship Id="rId10" Type="http://schemas.openxmlformats.org/officeDocument/2006/relationships/image" Target="../media/image2.png"/><Relationship Id="rId4" Type="http://schemas.openxmlformats.org/officeDocument/2006/relationships/oleObject" Target="../embeddings/Microsoft_Excel_97-2003_Worksheet23.xls"/><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25.bin"/><Relationship Id="rId7" Type="http://schemas.openxmlformats.org/officeDocument/2006/relationships/oleObject" Target="../embeddings/Microsoft_Excel_97-2003_Worksheet26.xls"/><Relationship Id="rId2" Type="http://schemas.openxmlformats.org/officeDocument/2006/relationships/slideLayout" Target="../slideLayouts/slideLayout40.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27.emf"/><Relationship Id="rId10" Type="http://schemas.openxmlformats.org/officeDocument/2006/relationships/image" Target="../media/image2.png"/><Relationship Id="rId4" Type="http://schemas.openxmlformats.org/officeDocument/2006/relationships/oleObject" Target="../embeddings/Microsoft_Excel_97-2003_Worksheet25.xls"/><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Microsoft_Excel_97-2003_Worksheet27.xls"/><Relationship Id="rId5" Type="http://schemas.openxmlformats.org/officeDocument/2006/relationships/oleObject" Target="../embeddings/oleObject27.bin"/><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Microsoft_Excel_97-2003_Worksheet28.xls"/><Relationship Id="rId5" Type="http://schemas.openxmlformats.org/officeDocument/2006/relationships/oleObject" Target="../embeddings/oleObject28.bin"/><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10" Type="http://schemas.openxmlformats.org/officeDocument/2006/relationships/image" Target="../media/image2.png"/><Relationship Id="rId4" Type="http://schemas.openxmlformats.org/officeDocument/2006/relationships/oleObject" Target="../embeddings/Microsoft_Excel_97-2003_Worksheet1.xls"/><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Microsoft_Excel_97-2003_Worksheet30.xls"/><Relationship Id="rId3" Type="http://schemas.openxmlformats.org/officeDocument/2006/relationships/notesSlide" Target="../notesSlides/notesSlide2.xml"/><Relationship Id="rId7" Type="http://schemas.openxmlformats.org/officeDocument/2006/relationships/oleObject" Target="../embeddings/oleObject30.bin"/><Relationship Id="rId2" Type="http://schemas.openxmlformats.org/officeDocument/2006/relationships/slideLayout" Target="../slideLayouts/slideLayout46.xml"/><Relationship Id="rId1" Type="http://schemas.openxmlformats.org/officeDocument/2006/relationships/vmlDrawing" Target="../drawings/vmlDrawing16.vml"/><Relationship Id="rId6" Type="http://schemas.openxmlformats.org/officeDocument/2006/relationships/image" Target="../media/image31.png"/><Relationship Id="rId11" Type="http://schemas.openxmlformats.org/officeDocument/2006/relationships/image" Target="../media/image2.png"/><Relationship Id="rId5" Type="http://schemas.openxmlformats.org/officeDocument/2006/relationships/oleObject" Target="../embeddings/Microsoft_Excel_97-2003_Worksheet29.xls"/><Relationship Id="rId10" Type="http://schemas.openxmlformats.org/officeDocument/2006/relationships/image" Target="../media/image1.png"/><Relationship Id="rId4" Type="http://schemas.openxmlformats.org/officeDocument/2006/relationships/oleObject" Target="../embeddings/oleObject29.bin"/><Relationship Id="rId9" Type="http://schemas.openxmlformats.org/officeDocument/2006/relationships/image" Target="../media/image32.emf"/></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31.bin"/><Relationship Id="rId7" Type="http://schemas.openxmlformats.org/officeDocument/2006/relationships/oleObject" Target="../embeddings/Microsoft_Excel_97-2003_Worksheet32.xls"/><Relationship Id="rId2" Type="http://schemas.openxmlformats.org/officeDocument/2006/relationships/slideLayout" Target="../slideLayouts/slideLayout46.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33.emf"/><Relationship Id="rId10" Type="http://schemas.openxmlformats.org/officeDocument/2006/relationships/image" Target="../media/image2.png"/><Relationship Id="rId4" Type="http://schemas.openxmlformats.org/officeDocument/2006/relationships/oleObject" Target="../embeddings/Microsoft_Excel_97-2003_Worksheet31.xls"/><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33.bin"/><Relationship Id="rId7" Type="http://schemas.openxmlformats.org/officeDocument/2006/relationships/oleObject" Target="../embeddings/Microsoft_Excel_97-2003_Worksheet34.xls"/><Relationship Id="rId2" Type="http://schemas.openxmlformats.org/officeDocument/2006/relationships/slideLayout" Target="../slideLayouts/slideLayout46.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35.emf"/><Relationship Id="rId10" Type="http://schemas.openxmlformats.org/officeDocument/2006/relationships/image" Target="../media/image2.png"/><Relationship Id="rId4" Type="http://schemas.openxmlformats.org/officeDocument/2006/relationships/oleObject" Target="../embeddings/Microsoft_Excel_97-2003_Worksheet33.xls"/><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35.bin"/><Relationship Id="rId7" Type="http://schemas.openxmlformats.org/officeDocument/2006/relationships/oleObject" Target="../embeddings/Microsoft_Excel_97-2003_Worksheet36.xls"/><Relationship Id="rId2" Type="http://schemas.openxmlformats.org/officeDocument/2006/relationships/slideLayout" Target="../slideLayouts/slideLayout46.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image" Target="../media/image37.emf"/><Relationship Id="rId10" Type="http://schemas.openxmlformats.org/officeDocument/2006/relationships/image" Target="../media/image2.png"/><Relationship Id="rId4" Type="http://schemas.openxmlformats.org/officeDocument/2006/relationships/oleObject" Target="../embeddings/Microsoft_Excel_97-2003_Worksheet35.xls"/><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37.bin"/><Relationship Id="rId7" Type="http://schemas.openxmlformats.org/officeDocument/2006/relationships/oleObject" Target="../embeddings/Microsoft_Excel_97-2003_Worksheet38.xls"/><Relationship Id="rId2" Type="http://schemas.openxmlformats.org/officeDocument/2006/relationships/slideLayout" Target="../slideLayouts/slideLayout46.xml"/><Relationship Id="rId1" Type="http://schemas.openxmlformats.org/officeDocument/2006/relationships/vmlDrawing" Target="../drawings/vmlDrawing20.vml"/><Relationship Id="rId6" Type="http://schemas.openxmlformats.org/officeDocument/2006/relationships/oleObject" Target="../embeddings/oleObject38.bin"/><Relationship Id="rId5" Type="http://schemas.openxmlformats.org/officeDocument/2006/relationships/image" Target="../media/image39.emf"/><Relationship Id="rId10" Type="http://schemas.openxmlformats.org/officeDocument/2006/relationships/image" Target="../media/image2.png"/><Relationship Id="rId4" Type="http://schemas.openxmlformats.org/officeDocument/2006/relationships/oleObject" Target="../embeddings/Microsoft_Excel_97-2003_Worksheet37.xls"/><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39.bin"/><Relationship Id="rId7" Type="http://schemas.openxmlformats.org/officeDocument/2006/relationships/oleObject" Target="../embeddings/Microsoft_Excel_97-2003_Worksheet40.xls"/><Relationship Id="rId2" Type="http://schemas.openxmlformats.org/officeDocument/2006/relationships/slideLayout" Target="../slideLayouts/slideLayout46.xml"/><Relationship Id="rId1" Type="http://schemas.openxmlformats.org/officeDocument/2006/relationships/vmlDrawing" Target="../drawings/vmlDrawing21.vml"/><Relationship Id="rId6" Type="http://schemas.openxmlformats.org/officeDocument/2006/relationships/oleObject" Target="../embeddings/oleObject40.bin"/><Relationship Id="rId5" Type="http://schemas.openxmlformats.org/officeDocument/2006/relationships/image" Target="../media/image41.emf"/><Relationship Id="rId10" Type="http://schemas.openxmlformats.org/officeDocument/2006/relationships/image" Target="../media/image2.png"/><Relationship Id="rId4" Type="http://schemas.openxmlformats.org/officeDocument/2006/relationships/oleObject" Target="../embeddings/Microsoft_Excel_97-2003_Worksheet39.xls"/><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Microsoft_Excel_97-2003_Worksheet42.xls"/><Relationship Id="rId3" Type="http://schemas.openxmlformats.org/officeDocument/2006/relationships/notesSlide" Target="../notesSlides/notesSlide3.xml"/><Relationship Id="rId7" Type="http://schemas.openxmlformats.org/officeDocument/2006/relationships/oleObject" Target="../embeddings/oleObject42.bin"/><Relationship Id="rId2" Type="http://schemas.openxmlformats.org/officeDocument/2006/relationships/slideLayout" Target="../slideLayouts/slideLayout46.xml"/><Relationship Id="rId1" Type="http://schemas.openxmlformats.org/officeDocument/2006/relationships/vmlDrawing" Target="../drawings/vmlDrawing22.vml"/><Relationship Id="rId6" Type="http://schemas.openxmlformats.org/officeDocument/2006/relationships/image" Target="../media/image43.emf"/><Relationship Id="rId11" Type="http://schemas.openxmlformats.org/officeDocument/2006/relationships/image" Target="../media/image2.png"/><Relationship Id="rId5" Type="http://schemas.openxmlformats.org/officeDocument/2006/relationships/oleObject" Target="../embeddings/Microsoft_Excel_97-2003_Worksheet41.xls"/><Relationship Id="rId10" Type="http://schemas.openxmlformats.org/officeDocument/2006/relationships/image" Target="../media/image1.png"/><Relationship Id="rId4" Type="http://schemas.openxmlformats.org/officeDocument/2006/relationships/oleObject" Target="../embeddings/oleObject41.bin"/><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43.bin"/><Relationship Id="rId7" Type="http://schemas.openxmlformats.org/officeDocument/2006/relationships/oleObject" Target="../embeddings/Microsoft_Excel_97-2003_Worksheet44.xls"/><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4.bin"/><Relationship Id="rId5" Type="http://schemas.openxmlformats.org/officeDocument/2006/relationships/image" Target="../media/image45.emf"/><Relationship Id="rId10" Type="http://schemas.openxmlformats.org/officeDocument/2006/relationships/image" Target="../media/image2.png"/><Relationship Id="rId4" Type="http://schemas.openxmlformats.org/officeDocument/2006/relationships/oleObject" Target="../embeddings/Microsoft_Excel_97-2003_Worksheet43.xls"/><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3.bin"/><Relationship Id="rId7"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emf"/><Relationship Id="rId10" Type="http://schemas.openxmlformats.org/officeDocument/2006/relationships/image" Target="../media/image2.png"/><Relationship Id="rId4" Type="http://schemas.openxmlformats.org/officeDocument/2006/relationships/oleObject" Target="../embeddings/Microsoft_Excel_97-2003_Worksheet3.xls"/><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45.bin"/><Relationship Id="rId7" Type="http://schemas.openxmlformats.org/officeDocument/2006/relationships/oleObject" Target="../embeddings/Microsoft_Excel_97-2003_Worksheet46.xls"/><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6.bin"/><Relationship Id="rId5" Type="http://schemas.openxmlformats.org/officeDocument/2006/relationships/image" Target="../media/image47.emf"/><Relationship Id="rId10" Type="http://schemas.openxmlformats.org/officeDocument/2006/relationships/image" Target="../media/image2.png"/><Relationship Id="rId4" Type="http://schemas.openxmlformats.org/officeDocument/2006/relationships/oleObject" Target="../embeddings/Microsoft_Excel_97-2003_Worksheet45.xls"/><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oleObject47.bin"/><Relationship Id="rId7" Type="http://schemas.openxmlformats.org/officeDocument/2006/relationships/oleObject" Target="../embeddings/Microsoft_Excel_97-2003_Worksheet48.xls"/><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8.bin"/><Relationship Id="rId5" Type="http://schemas.openxmlformats.org/officeDocument/2006/relationships/image" Target="../media/image49.emf"/><Relationship Id="rId10" Type="http://schemas.openxmlformats.org/officeDocument/2006/relationships/image" Target="../media/image2.png"/><Relationship Id="rId4" Type="http://schemas.openxmlformats.org/officeDocument/2006/relationships/oleObject" Target="../embeddings/Microsoft_Excel_97-2003_Worksheet47.xls"/><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49.bin"/><Relationship Id="rId7" Type="http://schemas.openxmlformats.org/officeDocument/2006/relationships/oleObject" Target="../embeddings/Microsoft_Excel_97-2003_Worksheet50.xls"/><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0.bin"/><Relationship Id="rId5" Type="http://schemas.openxmlformats.org/officeDocument/2006/relationships/image" Target="../media/image51.emf"/><Relationship Id="rId10" Type="http://schemas.openxmlformats.org/officeDocument/2006/relationships/image" Target="../media/image2.png"/><Relationship Id="rId4" Type="http://schemas.openxmlformats.org/officeDocument/2006/relationships/oleObject" Target="../embeddings/Microsoft_Excel_97-2003_Worksheet49.xls"/><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embeddings/oleObject51.bin"/><Relationship Id="rId7" Type="http://schemas.openxmlformats.org/officeDocument/2006/relationships/oleObject" Target="../embeddings/Microsoft_Excel_97-2003_Worksheet52.xls"/><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2.bin"/><Relationship Id="rId5" Type="http://schemas.openxmlformats.org/officeDocument/2006/relationships/image" Target="../media/image53.emf"/><Relationship Id="rId10" Type="http://schemas.openxmlformats.org/officeDocument/2006/relationships/image" Target="../media/image2.png"/><Relationship Id="rId4" Type="http://schemas.openxmlformats.org/officeDocument/2006/relationships/oleObject" Target="../embeddings/Microsoft_Excel_97-2003_Worksheet51.xls"/><Relationship Id="rId9"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Microsoft_Excel_97-2003_Worksheet54.xls"/><Relationship Id="rId3" Type="http://schemas.openxmlformats.org/officeDocument/2006/relationships/notesSlide" Target="../notesSlides/notesSlide4.xml"/><Relationship Id="rId7" Type="http://schemas.openxmlformats.org/officeDocument/2006/relationships/oleObject" Target="../embeddings/oleObject54.bin"/><Relationship Id="rId2" Type="http://schemas.openxmlformats.org/officeDocument/2006/relationships/slideLayout" Target="../slideLayouts/slideLayout57.xml"/><Relationship Id="rId1" Type="http://schemas.openxmlformats.org/officeDocument/2006/relationships/vmlDrawing" Target="../drawings/vmlDrawing28.vml"/><Relationship Id="rId6" Type="http://schemas.openxmlformats.org/officeDocument/2006/relationships/image" Target="../media/image55.png"/><Relationship Id="rId11" Type="http://schemas.openxmlformats.org/officeDocument/2006/relationships/image" Target="../media/image2.png"/><Relationship Id="rId5" Type="http://schemas.openxmlformats.org/officeDocument/2006/relationships/oleObject" Target="../embeddings/Microsoft_Excel_97-2003_Worksheet53.xls"/><Relationship Id="rId10" Type="http://schemas.openxmlformats.org/officeDocument/2006/relationships/image" Target="../media/image1.png"/><Relationship Id="rId4" Type="http://schemas.openxmlformats.org/officeDocument/2006/relationships/oleObject" Target="../embeddings/oleObject53.bin"/><Relationship Id="rId9" Type="http://schemas.openxmlformats.org/officeDocument/2006/relationships/image" Target="../media/image56.emf"/></Relationships>
</file>

<file path=ppt/slides/_rels/slide3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55.bin"/><Relationship Id="rId7" Type="http://schemas.openxmlformats.org/officeDocument/2006/relationships/oleObject" Target="../embeddings/Microsoft_Excel_97-2003_Worksheet56.xls"/><Relationship Id="rId2" Type="http://schemas.openxmlformats.org/officeDocument/2006/relationships/slideLayout" Target="../slideLayouts/slideLayout57.xml"/><Relationship Id="rId1" Type="http://schemas.openxmlformats.org/officeDocument/2006/relationships/vmlDrawing" Target="../drawings/vmlDrawing29.vml"/><Relationship Id="rId6" Type="http://schemas.openxmlformats.org/officeDocument/2006/relationships/oleObject" Target="../embeddings/oleObject56.bin"/><Relationship Id="rId5" Type="http://schemas.openxmlformats.org/officeDocument/2006/relationships/image" Target="../media/image57.png"/><Relationship Id="rId10" Type="http://schemas.openxmlformats.org/officeDocument/2006/relationships/image" Target="../media/image2.png"/><Relationship Id="rId4" Type="http://schemas.openxmlformats.org/officeDocument/2006/relationships/oleObject" Target="../embeddings/Microsoft_Excel_97-2003_Worksheet55.xls"/><Relationship Id="rId9"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Microsoft_Excel_97-2003_Worksheet58.xls"/><Relationship Id="rId3" Type="http://schemas.openxmlformats.org/officeDocument/2006/relationships/notesSlide" Target="../notesSlides/notesSlide5.xml"/><Relationship Id="rId7" Type="http://schemas.openxmlformats.org/officeDocument/2006/relationships/oleObject" Target="../embeddings/oleObject58.bin"/><Relationship Id="rId2" Type="http://schemas.openxmlformats.org/officeDocument/2006/relationships/slideLayout" Target="../slideLayouts/slideLayout57.xml"/><Relationship Id="rId1" Type="http://schemas.openxmlformats.org/officeDocument/2006/relationships/vmlDrawing" Target="../drawings/vmlDrawing30.vml"/><Relationship Id="rId6" Type="http://schemas.openxmlformats.org/officeDocument/2006/relationships/image" Target="../media/image59.png"/><Relationship Id="rId11" Type="http://schemas.openxmlformats.org/officeDocument/2006/relationships/image" Target="../media/image2.png"/><Relationship Id="rId5" Type="http://schemas.openxmlformats.org/officeDocument/2006/relationships/oleObject" Target="../embeddings/Microsoft_Excel_97-2003_Worksheet57.xls"/><Relationship Id="rId10" Type="http://schemas.openxmlformats.org/officeDocument/2006/relationships/image" Target="../media/image1.png"/><Relationship Id="rId4" Type="http://schemas.openxmlformats.org/officeDocument/2006/relationships/oleObject" Target="../embeddings/oleObject57.bin"/><Relationship Id="rId9" Type="http://schemas.openxmlformats.org/officeDocument/2006/relationships/image" Target="../media/image60.emf"/></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59.bin"/><Relationship Id="rId7" Type="http://schemas.openxmlformats.org/officeDocument/2006/relationships/oleObject" Target="../embeddings/Microsoft_Excel_97-2003_Worksheet60.xls"/><Relationship Id="rId2" Type="http://schemas.openxmlformats.org/officeDocument/2006/relationships/slideLayout" Target="../slideLayouts/slideLayout56.xml"/><Relationship Id="rId1" Type="http://schemas.openxmlformats.org/officeDocument/2006/relationships/vmlDrawing" Target="../drawings/vmlDrawing31.vml"/><Relationship Id="rId6" Type="http://schemas.openxmlformats.org/officeDocument/2006/relationships/oleObject" Target="../embeddings/oleObject60.bin"/><Relationship Id="rId5" Type="http://schemas.openxmlformats.org/officeDocument/2006/relationships/image" Target="../media/image61.emf"/><Relationship Id="rId10" Type="http://schemas.openxmlformats.org/officeDocument/2006/relationships/image" Target="../media/image2.png"/><Relationship Id="rId4" Type="http://schemas.openxmlformats.org/officeDocument/2006/relationships/oleObject" Target="../embeddings/Microsoft_Excel_97-2003_Worksheet59.xls"/><Relationship Id="rId9"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oleObject" Target="../embeddings/oleObject61.bin"/><Relationship Id="rId7" Type="http://schemas.openxmlformats.org/officeDocument/2006/relationships/oleObject" Target="../embeddings/Microsoft_Excel_97-2003_Worksheet62.xls"/><Relationship Id="rId2" Type="http://schemas.openxmlformats.org/officeDocument/2006/relationships/slideLayout" Target="../slideLayouts/slideLayout56.xml"/><Relationship Id="rId1" Type="http://schemas.openxmlformats.org/officeDocument/2006/relationships/vmlDrawing" Target="../drawings/vmlDrawing32.vml"/><Relationship Id="rId6" Type="http://schemas.openxmlformats.org/officeDocument/2006/relationships/oleObject" Target="../embeddings/oleObject62.bin"/><Relationship Id="rId5" Type="http://schemas.openxmlformats.org/officeDocument/2006/relationships/image" Target="../media/image63.emf"/><Relationship Id="rId10" Type="http://schemas.openxmlformats.org/officeDocument/2006/relationships/image" Target="../media/image2.png"/><Relationship Id="rId4" Type="http://schemas.openxmlformats.org/officeDocument/2006/relationships/oleObject" Target="../embeddings/Microsoft_Excel_97-2003_Worksheet61.xls"/><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5.bin"/><Relationship Id="rId7" Type="http://schemas.openxmlformats.org/officeDocument/2006/relationships/oleObject" Target="../embeddings/Microsoft_Excel_97-2003_Worksheet6.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emf"/><Relationship Id="rId10" Type="http://schemas.openxmlformats.org/officeDocument/2006/relationships/image" Target="../media/image2.png"/><Relationship Id="rId4" Type="http://schemas.openxmlformats.org/officeDocument/2006/relationships/oleObject" Target="../embeddings/Microsoft_Excel_97-2003_Worksheet5.xls"/><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oleObject" Target="../embeddings/oleObject63.bin"/><Relationship Id="rId7" Type="http://schemas.openxmlformats.org/officeDocument/2006/relationships/oleObject" Target="../embeddings/Microsoft_Excel_97-2003_Worksheet64.xls"/><Relationship Id="rId2" Type="http://schemas.openxmlformats.org/officeDocument/2006/relationships/slideLayout" Target="../slideLayouts/slideLayout56.xml"/><Relationship Id="rId1" Type="http://schemas.openxmlformats.org/officeDocument/2006/relationships/vmlDrawing" Target="../drawings/vmlDrawing33.vml"/><Relationship Id="rId6" Type="http://schemas.openxmlformats.org/officeDocument/2006/relationships/oleObject" Target="../embeddings/oleObject64.bin"/><Relationship Id="rId5" Type="http://schemas.openxmlformats.org/officeDocument/2006/relationships/image" Target="../media/image65.emf"/><Relationship Id="rId10" Type="http://schemas.openxmlformats.org/officeDocument/2006/relationships/image" Target="../media/image2.png"/><Relationship Id="rId4" Type="http://schemas.openxmlformats.org/officeDocument/2006/relationships/oleObject" Target="../embeddings/Microsoft_Excel_97-2003_Worksheet63.xls"/><Relationship Id="rId9"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5.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png"/><Relationship Id="rId5" Type="http://schemas.openxmlformats.org/officeDocument/2006/relationships/image" Target="../media/image67.emf"/><Relationship Id="rId10" Type="http://schemas.openxmlformats.org/officeDocument/2006/relationships/image" Target="../media/image68.emf"/><Relationship Id="rId4" Type="http://schemas.openxmlformats.org/officeDocument/2006/relationships/oleObject" Target="../embeddings/Microsoft_Excel_97-2003_Worksheet65.xls"/><Relationship Id="rId9" Type="http://schemas.openxmlformats.org/officeDocument/2006/relationships/oleObject" Target="../embeddings/Microsoft_Excel_97-2003_Worksheet66.xls"/></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7.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png"/><Relationship Id="rId5" Type="http://schemas.openxmlformats.org/officeDocument/2006/relationships/image" Target="../media/image69.emf"/><Relationship Id="rId10" Type="http://schemas.openxmlformats.org/officeDocument/2006/relationships/image" Target="../media/image70.emf"/><Relationship Id="rId4" Type="http://schemas.openxmlformats.org/officeDocument/2006/relationships/oleObject" Target="../embeddings/Microsoft_Excel_97-2003_Worksheet67.xls"/><Relationship Id="rId9" Type="http://schemas.openxmlformats.org/officeDocument/2006/relationships/oleObject" Target="../embeddings/Microsoft_Excel_97-2003_Worksheet68.xls"/></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oleObject" Target="../embeddings/oleObject69.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png"/><Relationship Id="rId5" Type="http://schemas.openxmlformats.org/officeDocument/2006/relationships/image" Target="../media/image71.emf"/><Relationship Id="rId10" Type="http://schemas.openxmlformats.org/officeDocument/2006/relationships/image" Target="../media/image72.emf"/><Relationship Id="rId4" Type="http://schemas.openxmlformats.org/officeDocument/2006/relationships/oleObject" Target="../embeddings/Microsoft_Excel_97-2003_Worksheet69.xls"/><Relationship Id="rId9" Type="http://schemas.openxmlformats.org/officeDocument/2006/relationships/oleObject" Target="../embeddings/Microsoft_Excel_97-2003_Worksheet70.xls"/></Relationships>
</file>

<file path=ppt/slides/_rels/slide45.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1.bin"/><Relationship Id="rId7" Type="http://schemas.openxmlformats.org/officeDocument/2006/relationships/oleObject" Target="../embeddings/Microsoft_Excel_97-2003_Worksheet72.xls"/><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72.bin"/><Relationship Id="rId5" Type="http://schemas.openxmlformats.org/officeDocument/2006/relationships/image" Target="../media/image73.emf"/><Relationship Id="rId10" Type="http://schemas.openxmlformats.org/officeDocument/2006/relationships/image" Target="../media/image2.png"/><Relationship Id="rId4" Type="http://schemas.openxmlformats.org/officeDocument/2006/relationships/oleObject" Target="../embeddings/Microsoft_Excel_97-2003_Worksheet71.xls"/><Relationship Id="rId9"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73.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png"/><Relationship Id="rId5" Type="http://schemas.openxmlformats.org/officeDocument/2006/relationships/image" Target="../media/image75.emf"/><Relationship Id="rId10" Type="http://schemas.openxmlformats.org/officeDocument/2006/relationships/image" Target="../media/image76.emf"/><Relationship Id="rId4" Type="http://schemas.openxmlformats.org/officeDocument/2006/relationships/oleObject" Target="../embeddings/Microsoft_Excel_97-2003_Worksheet73.xls"/><Relationship Id="rId9" Type="http://schemas.openxmlformats.org/officeDocument/2006/relationships/oleObject" Target="../embeddings/Microsoft_Excel_97-2003_Worksheet74.xls"/></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oleObject" Target="../embeddings/oleObject75.bin"/><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png"/><Relationship Id="rId5" Type="http://schemas.openxmlformats.org/officeDocument/2006/relationships/image" Target="../media/image77.emf"/><Relationship Id="rId10" Type="http://schemas.openxmlformats.org/officeDocument/2006/relationships/image" Target="../media/image78.emf"/><Relationship Id="rId4" Type="http://schemas.openxmlformats.org/officeDocument/2006/relationships/oleObject" Target="../embeddings/Microsoft_Excel_97-2003_Worksheet75.xls"/><Relationship Id="rId9" Type="http://schemas.openxmlformats.org/officeDocument/2006/relationships/oleObject" Target="../embeddings/Microsoft_Excel_97-2003_Worksheet76.xls"/></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7.bin"/><Relationship Id="rId7" Type="http://schemas.openxmlformats.org/officeDocument/2006/relationships/oleObject" Target="../embeddings/Microsoft_Excel_97-2003_Worksheet8.xls"/><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9.emf"/><Relationship Id="rId10" Type="http://schemas.openxmlformats.org/officeDocument/2006/relationships/image" Target="../media/image2.png"/><Relationship Id="rId4" Type="http://schemas.openxmlformats.org/officeDocument/2006/relationships/oleObject" Target="../embeddings/Microsoft_Excel_97-2003_Worksheet7.xls"/><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Microsoft_Excel_97-2003_Worksheet10.xls"/><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1.emf"/><Relationship Id="rId10" Type="http://schemas.openxmlformats.org/officeDocument/2006/relationships/image" Target="../media/image2.png"/><Relationship Id="rId4" Type="http://schemas.openxmlformats.org/officeDocument/2006/relationships/oleObject" Target="../embeddings/Microsoft_Excel_97-2003_Worksheet9.xls"/><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1.bin"/><Relationship Id="rId7" Type="http://schemas.openxmlformats.org/officeDocument/2006/relationships/oleObject" Target="../embeddings/Microsoft_Excel_97-2003_Worksheet12.xls"/><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3.emf"/><Relationship Id="rId10" Type="http://schemas.openxmlformats.org/officeDocument/2006/relationships/image" Target="../media/image2.png"/><Relationship Id="rId4" Type="http://schemas.openxmlformats.org/officeDocument/2006/relationships/oleObject" Target="../embeddings/Microsoft_Excel_97-2003_Worksheet11.xls"/><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3.bin"/><Relationship Id="rId7" Type="http://schemas.openxmlformats.org/officeDocument/2006/relationships/oleObject" Target="../embeddings/Microsoft_Excel_97-2003_Worksheet14.xls"/><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5.emf"/><Relationship Id="rId10" Type="http://schemas.openxmlformats.org/officeDocument/2006/relationships/image" Target="../media/image2.png"/><Relationship Id="rId4" Type="http://schemas.openxmlformats.org/officeDocument/2006/relationships/oleObject" Target="../embeddings/Microsoft_Excel_97-2003_Worksheet13.xls"/><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ChangeArrowheads="1"/>
          </p:cNvSpPr>
          <p:nvPr/>
        </p:nvSpPr>
        <p:spPr bwMode="auto">
          <a:xfrm>
            <a:off x="1943578" y="2060579"/>
            <a:ext cx="5188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s-MX" altLang="es-MX" sz="2400" b="1">
                <a:solidFill>
                  <a:prstClr val="black"/>
                </a:solidFill>
                <a:latin typeface="Arial Black" pitchFamily="34" charset="0"/>
              </a:rPr>
              <a:t>DIRECCIÓN ADMINISTRATIVA</a:t>
            </a:r>
          </a:p>
        </p:txBody>
      </p:sp>
      <p:sp>
        <p:nvSpPr>
          <p:cNvPr id="7" name="Rectangle 8"/>
          <p:cNvSpPr>
            <a:spLocks noChangeArrowheads="1"/>
          </p:cNvSpPr>
          <p:nvPr/>
        </p:nvSpPr>
        <p:spPr bwMode="auto">
          <a:xfrm>
            <a:off x="1601670" y="3200400"/>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400" b="1" dirty="0">
                <a:solidFill>
                  <a:prstClr val="black"/>
                </a:solidFill>
                <a:effectLst>
                  <a:outerShdw blurRad="38100" dist="38100" dir="2700000" algn="tl">
                    <a:srgbClr val="C0C0C0"/>
                  </a:outerShdw>
                </a:effectLst>
                <a:latin typeface="Arial Black" pitchFamily="34" charset="0"/>
              </a:rPr>
              <a:t>Indicadores</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de</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Control</a:t>
            </a:r>
          </a:p>
          <a:p>
            <a:pPr algn="ctr">
              <a:defRPr/>
            </a:pPr>
            <a:r>
              <a:rPr lang="es-MX" sz="4400" b="1" dirty="0">
                <a:solidFill>
                  <a:prstClr val="black"/>
                </a:solidFill>
                <a:effectLst>
                  <a:outerShdw blurRad="38100" dist="38100" dir="2700000" algn="tl">
                    <a:srgbClr val="C0C0C0"/>
                  </a:outerShdw>
                </a:effectLst>
                <a:latin typeface="Arial Black" pitchFamily="34" charset="0"/>
              </a:rPr>
              <a:t>Período</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smtClean="0">
                <a:solidFill>
                  <a:prstClr val="black"/>
                </a:solidFill>
                <a:effectLst>
                  <a:outerShdw blurRad="38100" dist="38100" dir="2700000" algn="tl">
                    <a:srgbClr val="C0C0C0"/>
                  </a:outerShdw>
                </a:effectLst>
                <a:latin typeface="Arial Black" pitchFamily="34" charset="0"/>
              </a:rPr>
              <a:t>2015-2018</a:t>
            </a:r>
            <a:endParaRPr lang="es-MX" sz="4400" b="1" dirty="0">
              <a:solidFill>
                <a:prstClr val="black"/>
              </a:solidFill>
              <a:effectLst>
                <a:outerShdw blurRad="38100" dist="38100" dir="2700000" algn="tl">
                  <a:srgbClr val="C0C0C0"/>
                </a:outerShdw>
              </a:effectLst>
              <a:latin typeface="Arial Black" pitchFamily="34" charset="0"/>
            </a:endParaRPr>
          </a:p>
        </p:txBody>
      </p:sp>
      <p:sp>
        <p:nvSpPr>
          <p:cNvPr id="43015" name="Line 6"/>
          <p:cNvSpPr>
            <a:spLocks noChangeShapeType="1"/>
          </p:cNvSpPr>
          <p:nvPr/>
        </p:nvSpPr>
        <p:spPr bwMode="auto">
          <a:xfrm flipV="1">
            <a:off x="790576" y="1382421"/>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9" name="8 Rectángulo"/>
          <p:cNvSpPr/>
          <p:nvPr/>
        </p:nvSpPr>
        <p:spPr>
          <a:xfrm>
            <a:off x="1694204" y="5229202"/>
            <a:ext cx="5809601" cy="646331"/>
          </a:xfrm>
          <a:prstGeom prst="rect">
            <a:avLst/>
          </a:prstGeom>
        </p:spPr>
        <p:txBody>
          <a:bodyPr wrap="square">
            <a:spAutoFit/>
          </a:bodyPr>
          <a:lstStyle/>
          <a:p>
            <a:pPr algn="ctr">
              <a:defRPr/>
            </a:pPr>
            <a:r>
              <a:rPr lang="es-MX" sz="3600" b="1" dirty="0" smtClean="0">
                <a:solidFill>
                  <a:prstClr val="black"/>
                </a:solidFill>
                <a:effectLst>
                  <a:outerShdw blurRad="38100" dist="38100" dir="2700000" algn="tl">
                    <a:srgbClr val="C0C0C0"/>
                  </a:outerShdw>
                </a:effectLst>
                <a:latin typeface="Arial Black" pitchFamily="34" charset="0"/>
              </a:rPr>
              <a:t>Febrero-2017</a:t>
            </a:r>
            <a:endParaRPr lang="es-MX" sz="3600" b="1" dirty="0">
              <a:solidFill>
                <a:prstClr val="black"/>
              </a:solidFill>
              <a:effectLst>
                <a:outerShdw blurRad="38100" dist="38100" dir="2700000" algn="tl">
                  <a:srgbClr val="C0C0C0"/>
                </a:outerShdw>
              </a:effectLst>
              <a:latin typeface="Arial Black" pitchFamily="34" charset="0"/>
            </a:endParaRPr>
          </a:p>
        </p:txBody>
      </p:sp>
      <p:sp>
        <p:nvSpPr>
          <p:cNvPr id="2" name="Rectángulo 1"/>
          <p:cNvSpPr/>
          <p:nvPr/>
        </p:nvSpPr>
        <p:spPr>
          <a:xfrm>
            <a:off x="1277637" y="6381328"/>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469120"/>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2" cstate="print">
            <a:extLst>
              <a:ext uri="{28A0092B-C50C-407E-A947-70E740481C1C}">
                <a14:useLocalDpi xmlns:a14="http://schemas.microsoft.com/office/drawing/2010/main" val="0"/>
              </a:ext>
            </a:extLst>
          </a:blip>
          <a:srcRect l="3061" t="21792" r="2284" b="15997"/>
          <a:stretch/>
        </p:blipFill>
        <p:spPr>
          <a:xfrm>
            <a:off x="251520" y="188640"/>
            <a:ext cx="2605430" cy="936104"/>
          </a:xfrm>
          <a:prstGeom prst="rect">
            <a:avLst/>
          </a:prstGeom>
        </p:spPr>
      </p:pic>
      <p:pic>
        <p:nvPicPr>
          <p:cNvPr id="13" name="12 Imagen" descr="C:\Users\elfeg_000\Documents\Andrea Espino\01 Monterrey\Atencion y Vinculacion Ciudadana\Logo\desarrollo social.png"/>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5904"/>
            <a:ext cx="2266950" cy="878840"/>
          </a:xfrm>
          <a:prstGeom prst="rect">
            <a:avLst/>
          </a:prstGeom>
          <a:noFill/>
          <a:ln>
            <a:noFill/>
          </a:ln>
        </p:spPr>
      </p:pic>
    </p:spTree>
    <p:extLst>
      <p:ext uri="{BB962C8B-B14F-4D97-AF65-F5344CB8AC3E}">
        <p14:creationId xmlns:p14="http://schemas.microsoft.com/office/powerpoint/2010/main" val="40718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ChangeArrowheads="1"/>
          </p:cNvSpPr>
          <p:nvPr/>
        </p:nvSpPr>
        <p:spPr bwMode="auto">
          <a:xfrm>
            <a:off x="528068" y="2060575"/>
            <a:ext cx="7997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MX" sz="2000" b="1" dirty="0">
                <a:solidFill>
                  <a:prstClr val="black"/>
                </a:solidFill>
                <a:latin typeface="Arial Black" pitchFamily="34" charset="0"/>
              </a:rPr>
              <a:t>DIRECCIÓN </a:t>
            </a:r>
            <a:r>
              <a:rPr lang="es-MX" sz="2000" b="1" dirty="0" smtClean="0">
                <a:solidFill>
                  <a:prstClr val="black"/>
                </a:solidFill>
                <a:latin typeface="Arial Black" pitchFamily="34" charset="0"/>
              </a:rPr>
              <a:t>DE ATENCION Y VINCULACION CIUDADANA</a:t>
            </a:r>
            <a:endParaRPr lang="es-MX" sz="2000" b="1" dirty="0">
              <a:solidFill>
                <a:prstClr val="black"/>
              </a:solidFill>
              <a:latin typeface="Arial Black" pitchFamily="34" charset="0"/>
            </a:endParaRPr>
          </a:p>
        </p:txBody>
      </p:sp>
      <p:sp>
        <p:nvSpPr>
          <p:cNvPr id="9" name="8 Rectángulo"/>
          <p:cNvSpPr/>
          <p:nvPr/>
        </p:nvSpPr>
        <p:spPr>
          <a:xfrm>
            <a:off x="1931989" y="4797425"/>
            <a:ext cx="5189536" cy="646331"/>
          </a:xfrm>
          <a:prstGeom prst="rect">
            <a:avLst/>
          </a:prstGeom>
        </p:spPr>
        <p:txBody>
          <a:bodyPr wrap="square">
            <a:spAutoFit/>
          </a:bodyPr>
          <a:lstStyle/>
          <a:p>
            <a:pPr algn="ctr">
              <a:defRPr/>
            </a:pPr>
            <a:r>
              <a:rPr lang="es-MX" sz="3600" b="1" dirty="0" smtClean="0">
                <a:solidFill>
                  <a:prstClr val="black"/>
                </a:solidFill>
                <a:effectLst>
                  <a:outerShdw blurRad="38100" dist="38100" dir="2700000" algn="tl">
                    <a:srgbClr val="C0C0C0"/>
                  </a:outerShdw>
                </a:effectLst>
                <a:latin typeface="Arial Black" pitchFamily="34" charset="0"/>
              </a:rPr>
              <a:t>Febrero</a:t>
            </a:r>
            <a:r>
              <a:rPr lang="es-MX" sz="3600" b="1" dirty="0" smtClean="0">
                <a:solidFill>
                  <a:srgbClr val="333399"/>
                </a:solidFill>
                <a:effectLst>
                  <a:outerShdw blurRad="38100" dist="38100" dir="2700000" algn="tl">
                    <a:srgbClr val="C0C0C0"/>
                  </a:outerShdw>
                </a:effectLst>
                <a:latin typeface="Arial Black" pitchFamily="34" charset="0"/>
              </a:rPr>
              <a:t> </a:t>
            </a:r>
            <a:r>
              <a:rPr lang="es-MX" sz="3600" b="1" dirty="0" smtClean="0">
                <a:solidFill>
                  <a:prstClr val="black"/>
                </a:solidFill>
                <a:effectLst>
                  <a:outerShdw blurRad="38100" dist="38100" dir="2700000" algn="tl">
                    <a:srgbClr val="C0C0C0"/>
                  </a:outerShdw>
                </a:effectLst>
                <a:latin typeface="Arial Black" pitchFamily="34" charset="0"/>
              </a:rPr>
              <a:t>2017</a:t>
            </a:r>
            <a:endParaRPr lang="es-MX" sz="3600" b="1" dirty="0">
              <a:solidFill>
                <a:prstClr val="black"/>
              </a:solidFill>
              <a:effectLst>
                <a:outerShdw blurRad="38100" dist="38100" dir="2700000" algn="tl">
                  <a:srgbClr val="C0C0C0"/>
                </a:outerShdw>
              </a:effectLst>
              <a:latin typeface="Arial Black" pitchFamily="34" charset="0"/>
            </a:endParaRPr>
          </a:p>
        </p:txBody>
      </p:sp>
      <p:sp>
        <p:nvSpPr>
          <p:cNvPr id="3" name="Rectángulo 2"/>
          <p:cNvSpPr/>
          <p:nvPr/>
        </p:nvSpPr>
        <p:spPr>
          <a:xfrm>
            <a:off x="107504" y="5949280"/>
            <a:ext cx="5844381" cy="369332"/>
          </a:xfrm>
          <a:prstGeom prst="rect">
            <a:avLst/>
          </a:prstGeom>
        </p:spPr>
        <p:txBody>
          <a:bodyPr wrap="square">
            <a:spAutoFit/>
          </a:bodyPr>
          <a:lstStyle/>
          <a:p>
            <a:r>
              <a:rPr lang="es-MX" dirty="0">
                <a:solidFill>
                  <a:prstClr val="black"/>
                </a:solidFill>
              </a:rPr>
              <a:t>Elaborado por: Dirección </a:t>
            </a:r>
            <a:r>
              <a:rPr lang="es-MX" dirty="0" smtClean="0">
                <a:solidFill>
                  <a:prstClr val="black"/>
                </a:solidFill>
              </a:rPr>
              <a:t>Atención y Vinculación Ciudadana</a:t>
            </a:r>
          </a:p>
        </p:txBody>
      </p:sp>
      <p:sp>
        <p:nvSpPr>
          <p:cNvPr id="12" name="Line 6"/>
          <p:cNvSpPr>
            <a:spLocks noChangeShapeType="1"/>
          </p:cNvSpPr>
          <p:nvPr/>
        </p:nvSpPr>
        <p:spPr bwMode="auto">
          <a:xfrm flipV="1">
            <a:off x="790576" y="1382421"/>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4" name="CuadroTexto 9"/>
          <p:cNvSpPr txBox="1">
            <a:spLocks noChangeArrowheads="1"/>
          </p:cNvSpPr>
          <p:nvPr/>
        </p:nvSpPr>
        <p:spPr bwMode="auto">
          <a:xfrm>
            <a:off x="2627710" y="469120"/>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5" name="14 Imagen"/>
          <p:cNvPicPr>
            <a:picLocks noChangeAspect="1"/>
          </p:cNvPicPr>
          <p:nvPr/>
        </p:nvPicPr>
        <p:blipFill rotWithShape="1">
          <a:blip r:embed="rId2" cstate="print">
            <a:extLst>
              <a:ext uri="{28A0092B-C50C-407E-A947-70E740481C1C}">
                <a14:useLocalDpi xmlns:a14="http://schemas.microsoft.com/office/drawing/2010/main" val="0"/>
              </a:ext>
            </a:extLst>
          </a:blip>
          <a:srcRect l="3061" t="21792" r="2284" b="15997"/>
          <a:stretch/>
        </p:blipFill>
        <p:spPr>
          <a:xfrm>
            <a:off x="251520" y="188640"/>
            <a:ext cx="2605430" cy="936104"/>
          </a:xfrm>
          <a:prstGeom prst="rect">
            <a:avLst/>
          </a:prstGeom>
        </p:spPr>
      </p:pic>
      <p:pic>
        <p:nvPicPr>
          <p:cNvPr id="16" name="15 Imagen" descr="C:\Users\elfeg_000\Documents\Andrea Espino\01 Monterrey\Atencion y Vinculacion Ciudadana\Logo\desarrollo soci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45904"/>
            <a:ext cx="2266950" cy="878840"/>
          </a:xfrm>
          <a:prstGeom prst="rect">
            <a:avLst/>
          </a:prstGeom>
          <a:noFill/>
          <a:ln>
            <a:noFill/>
          </a:ln>
        </p:spPr>
      </p:pic>
      <p:sp>
        <p:nvSpPr>
          <p:cNvPr id="13" name="Rectangle 8"/>
          <p:cNvSpPr>
            <a:spLocks noChangeArrowheads="1"/>
          </p:cNvSpPr>
          <p:nvPr/>
        </p:nvSpPr>
        <p:spPr bwMode="auto">
          <a:xfrm>
            <a:off x="1601670" y="2708920"/>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400" b="1" dirty="0">
                <a:solidFill>
                  <a:prstClr val="black"/>
                </a:solidFill>
                <a:effectLst>
                  <a:outerShdw blurRad="38100" dist="38100" dir="2700000" algn="tl">
                    <a:srgbClr val="C0C0C0"/>
                  </a:outerShdw>
                </a:effectLst>
                <a:latin typeface="Arial Black" pitchFamily="34" charset="0"/>
              </a:rPr>
              <a:t>Indicadores</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de</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Control</a:t>
            </a:r>
          </a:p>
          <a:p>
            <a:pPr algn="ctr">
              <a:defRPr/>
            </a:pPr>
            <a:r>
              <a:rPr lang="es-MX" sz="4400" b="1" dirty="0">
                <a:solidFill>
                  <a:prstClr val="black"/>
                </a:solidFill>
                <a:effectLst>
                  <a:outerShdw blurRad="38100" dist="38100" dir="2700000" algn="tl">
                    <a:srgbClr val="C0C0C0"/>
                  </a:outerShdw>
                </a:effectLst>
                <a:latin typeface="Arial Black" pitchFamily="34" charset="0"/>
              </a:rPr>
              <a:t>Período</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2015-2018</a:t>
            </a:r>
          </a:p>
        </p:txBody>
      </p:sp>
    </p:spTree>
    <p:extLst>
      <p:ext uri="{BB962C8B-B14F-4D97-AF65-F5344CB8AC3E}">
        <p14:creationId xmlns:p14="http://schemas.microsoft.com/office/powerpoint/2010/main" val="191419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1412776"/>
            <a:ext cx="9144000" cy="838200"/>
          </a:xfrm>
        </p:spPr>
        <p:txBody>
          <a:bodyPr>
            <a:normAutofit/>
          </a:bodyPr>
          <a:lstStyle/>
          <a:p>
            <a:pPr eaLnBrk="1" hangingPunct="1">
              <a:lnSpc>
                <a:spcPct val="80000"/>
              </a:lnSpc>
            </a:pPr>
            <a:r>
              <a:rPr lang="es-MX" sz="2000" b="1" dirty="0" smtClean="0"/>
              <a:t>Número de Recorridos de Apertura, Clausura, Juntas Vecinales y Acciones en Comunidad</a:t>
            </a:r>
            <a:endParaRPr lang="es-ES" sz="2000" b="1" dirty="0" smtClean="0"/>
          </a:p>
        </p:txBody>
      </p:sp>
      <p:sp>
        <p:nvSpPr>
          <p:cNvPr id="3076" name="Text Box 9"/>
          <p:cNvSpPr txBox="1">
            <a:spLocks noChangeArrowheads="1"/>
          </p:cNvSpPr>
          <p:nvPr/>
        </p:nvSpPr>
        <p:spPr bwMode="auto">
          <a:xfrm>
            <a:off x="0" y="5949950"/>
            <a:ext cx="541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50000"/>
              </a:spcBef>
            </a:pPr>
            <a:r>
              <a:rPr lang="es-MX" sz="900" b="1">
                <a:solidFill>
                  <a:srgbClr val="EEECE1"/>
                </a:solidFill>
              </a:rPr>
              <a:t>Reuniones con las Direcciones de: Educación, Cultura y Expresión Artística, Cultura Física y Deporte, Acción Comunitaria, Acción Comunitaria, Recreación y Eventos, Salud Publica, Parques Públicos</a:t>
            </a:r>
          </a:p>
        </p:txBody>
      </p:sp>
      <p:sp>
        <p:nvSpPr>
          <p:cNvPr id="8203" name="1 Marcador de número de diapositiva"/>
          <p:cNvSpPr>
            <a:spLocks noGrp="1"/>
          </p:cNvSpPr>
          <p:nvPr>
            <p:ph type="sldNum" sz="quarter" idx="12"/>
          </p:nvPr>
        </p:nvSpPr>
        <p:spPr/>
        <p:txBody>
          <a:bodyPr/>
          <a:lstStyle/>
          <a:p>
            <a:pPr>
              <a:defRPr/>
            </a:pPr>
            <a:fld id="{A854A978-489C-4244-A293-AFEE5706A4C8}" type="slidenum">
              <a:rPr lang="es-ES">
                <a:solidFill>
                  <a:prstClr val="black">
                    <a:tint val="75000"/>
                  </a:prstClr>
                </a:solidFill>
                <a:latin typeface="Arial" pitchFamily="34" charset="0"/>
              </a:rPr>
              <a:pPr>
                <a:defRPr/>
              </a:pPr>
              <a:t>11</a:t>
            </a:fld>
            <a:endParaRPr lang="es-ES">
              <a:solidFill>
                <a:prstClr val="black">
                  <a:tint val="75000"/>
                </a:prstClr>
              </a:solidFill>
              <a:latin typeface="Arial" pitchFamily="34" charset="0"/>
            </a:endParaRPr>
          </a:p>
        </p:txBody>
      </p:sp>
      <p:graphicFrame>
        <p:nvGraphicFramePr>
          <p:cNvPr id="3080" name="1 Objeto"/>
          <p:cNvGraphicFramePr>
            <a:graphicFrameLocks noChangeAspect="1"/>
          </p:cNvGraphicFramePr>
          <p:nvPr>
            <p:extLst>
              <p:ext uri="{D42A27DB-BD31-4B8C-83A1-F6EECF244321}">
                <p14:modId xmlns:p14="http://schemas.microsoft.com/office/powerpoint/2010/main" val="2772978971"/>
              </p:ext>
            </p:extLst>
          </p:nvPr>
        </p:nvGraphicFramePr>
        <p:xfrm>
          <a:off x="683568" y="2492896"/>
          <a:ext cx="7800975" cy="1440160"/>
        </p:xfrm>
        <a:graphic>
          <a:graphicData uri="http://schemas.openxmlformats.org/presentationml/2006/ole">
            <mc:AlternateContent xmlns:mc="http://schemas.openxmlformats.org/markup-compatibility/2006">
              <mc:Choice xmlns:v="urn:schemas-microsoft-com:vml" Requires="v">
                <p:oleObj spid="_x0000_s386054" name="Hoja de cálculo" r:id="rId4" imgW="6838797" imgH="1066737" progId="Excel.Sheet.8">
                  <p:embed/>
                </p:oleObj>
              </mc:Choice>
              <mc:Fallback>
                <p:oleObj name="Hoja de cálculo" r:id="rId4" imgW="6838797" imgH="1066737" progId="Excel.Sheet.8">
                  <p:embed/>
                  <p:pic>
                    <p:nvPicPr>
                      <p:cNvPr id="0" name=""/>
                      <p:cNvPicPr>
                        <a:picLocks noChangeAspect="1" noChangeArrowheads="1"/>
                      </p:cNvPicPr>
                      <p:nvPr/>
                    </p:nvPicPr>
                    <p:blipFill>
                      <a:blip r:embed="rId5"/>
                      <a:srcRect/>
                      <a:stretch>
                        <a:fillRect/>
                      </a:stretch>
                    </p:blipFill>
                    <p:spPr bwMode="auto">
                      <a:xfrm>
                        <a:off x="683568" y="2492896"/>
                        <a:ext cx="7800975"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275288274"/>
              </p:ext>
            </p:extLst>
          </p:nvPr>
        </p:nvGraphicFramePr>
        <p:xfrm>
          <a:off x="1042988" y="3789363"/>
          <a:ext cx="7200900" cy="2830512"/>
        </p:xfrm>
        <a:graphic>
          <a:graphicData uri="http://schemas.openxmlformats.org/presentationml/2006/ole">
            <mc:AlternateContent xmlns:mc="http://schemas.openxmlformats.org/markup-compatibility/2006">
              <mc:Choice xmlns:v="urn:schemas-microsoft-com:vml" Requires="v">
                <p:oleObj spid="_x0000_s386055" name="Hoja de cálculo" r:id="rId7" imgW="8334322" imgH="3276757" progId="Excel.Sheet.8">
                  <p:embed/>
                </p:oleObj>
              </mc:Choice>
              <mc:Fallback>
                <p:oleObj name="Hoja de cálculo" r:id="rId7" imgW="8334322" imgH="3276757" progId="Excel.Sheet.8">
                  <p:embed/>
                  <p:pic>
                    <p:nvPicPr>
                      <p:cNvPr id="0" name=""/>
                      <p:cNvPicPr>
                        <a:picLocks noChangeAspect="1" noChangeArrowheads="1"/>
                      </p:cNvPicPr>
                      <p:nvPr/>
                    </p:nvPicPr>
                    <p:blipFill>
                      <a:blip r:embed="rId8"/>
                      <a:srcRect/>
                      <a:stretch>
                        <a:fillRect/>
                      </a:stretch>
                    </p:blipFill>
                    <p:spPr bwMode="auto">
                      <a:xfrm>
                        <a:off x="1042988" y="3789363"/>
                        <a:ext cx="7200900" cy="283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ángulo 2"/>
          <p:cNvSpPr/>
          <p:nvPr/>
        </p:nvSpPr>
        <p:spPr>
          <a:xfrm>
            <a:off x="0" y="6550223"/>
            <a:ext cx="4498667" cy="307777"/>
          </a:xfrm>
          <a:prstGeom prst="rect">
            <a:avLst/>
          </a:prstGeom>
        </p:spPr>
        <p:txBody>
          <a:bodyPr wrap="none">
            <a:spAutoFit/>
          </a:bodyPr>
          <a:lstStyle/>
          <a:p>
            <a:r>
              <a:rPr lang="es-ES" sz="1400" dirty="0">
                <a:solidFill>
                  <a:prstClr val="black"/>
                </a:solidFill>
              </a:rPr>
              <a:t>Elaborado por: Dirección </a:t>
            </a:r>
            <a:r>
              <a:rPr lang="es-ES" sz="1400" dirty="0" smtClean="0">
                <a:solidFill>
                  <a:prstClr val="black"/>
                </a:solidFill>
              </a:rPr>
              <a:t>Atención y Vinculación Ciudadana</a:t>
            </a:r>
            <a:endParaRPr lang="es-ES" sz="1400" dirty="0">
              <a:solidFill>
                <a:prstClr val="black"/>
              </a:solidFill>
            </a:endParaRPr>
          </a:p>
        </p:txBody>
      </p:sp>
      <p:sp>
        <p:nvSpPr>
          <p:cNvPr id="14"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5"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6" name="15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7" name="16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1363425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1196752"/>
            <a:ext cx="9144000" cy="604838"/>
          </a:xfrm>
        </p:spPr>
        <p:txBody>
          <a:bodyPr/>
          <a:lstStyle/>
          <a:p>
            <a:pPr eaLnBrk="1" hangingPunct="1">
              <a:lnSpc>
                <a:spcPct val="80000"/>
              </a:lnSpc>
            </a:pPr>
            <a:r>
              <a:rPr lang="es-MX" sz="2000" b="1" dirty="0" smtClean="0"/>
              <a:t>Peticiones Recabadas de la Ciudadanía</a:t>
            </a:r>
            <a:endParaRPr lang="es-ES" sz="1600" b="1" dirty="0" smtClean="0"/>
          </a:p>
        </p:txBody>
      </p:sp>
      <p:sp>
        <p:nvSpPr>
          <p:cNvPr id="3076" name="Text Box 9"/>
          <p:cNvSpPr txBox="1">
            <a:spLocks noChangeArrowheads="1"/>
          </p:cNvSpPr>
          <p:nvPr/>
        </p:nvSpPr>
        <p:spPr bwMode="auto">
          <a:xfrm>
            <a:off x="0" y="5949950"/>
            <a:ext cx="541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50000"/>
              </a:spcBef>
            </a:pPr>
            <a:r>
              <a:rPr lang="es-MX" sz="900" b="1" dirty="0">
                <a:solidFill>
                  <a:srgbClr val="EEECE1"/>
                </a:solidFill>
              </a:rPr>
              <a:t>Reuniones con las Direcciones de: Educación, Cultura y Expresión Artística, Cultura Física y Deporte, Acción Comunitaria, Acción Comunitaria, Recreación y Eventos, Salud Publica, Parques Públicos</a:t>
            </a:r>
          </a:p>
        </p:txBody>
      </p:sp>
      <p:sp>
        <p:nvSpPr>
          <p:cNvPr id="8203" name="1 Marcador de número de diapositiva"/>
          <p:cNvSpPr>
            <a:spLocks noGrp="1"/>
          </p:cNvSpPr>
          <p:nvPr>
            <p:ph type="sldNum" sz="quarter" idx="12"/>
          </p:nvPr>
        </p:nvSpPr>
        <p:spPr/>
        <p:txBody>
          <a:bodyPr/>
          <a:lstStyle/>
          <a:p>
            <a:pPr>
              <a:defRPr/>
            </a:pPr>
            <a:fld id="{A854A978-489C-4244-A293-AFEE5706A4C8}" type="slidenum">
              <a:rPr lang="es-ES">
                <a:solidFill>
                  <a:prstClr val="black">
                    <a:tint val="75000"/>
                  </a:prstClr>
                </a:solidFill>
                <a:latin typeface="Arial" pitchFamily="34" charset="0"/>
              </a:rPr>
              <a:pPr>
                <a:defRPr/>
              </a:pPr>
              <a:t>12</a:t>
            </a:fld>
            <a:endParaRPr lang="es-ES">
              <a:solidFill>
                <a:prstClr val="black">
                  <a:tint val="75000"/>
                </a:prstClr>
              </a:solidFill>
              <a:latin typeface="Arial" pitchFamily="34" charset="0"/>
            </a:endParaRPr>
          </a:p>
        </p:txBody>
      </p:sp>
      <p:graphicFrame>
        <p:nvGraphicFramePr>
          <p:cNvPr id="3080" name="1 Objeto"/>
          <p:cNvGraphicFramePr>
            <a:graphicFrameLocks noChangeAspect="1"/>
          </p:cNvGraphicFramePr>
          <p:nvPr>
            <p:extLst>
              <p:ext uri="{D42A27DB-BD31-4B8C-83A1-F6EECF244321}">
                <p14:modId xmlns:p14="http://schemas.microsoft.com/office/powerpoint/2010/main" val="931843052"/>
              </p:ext>
            </p:extLst>
          </p:nvPr>
        </p:nvGraphicFramePr>
        <p:xfrm>
          <a:off x="611560" y="1772816"/>
          <a:ext cx="7866062" cy="1443037"/>
        </p:xfrm>
        <a:graphic>
          <a:graphicData uri="http://schemas.openxmlformats.org/presentationml/2006/ole">
            <mc:AlternateContent xmlns:mc="http://schemas.openxmlformats.org/markup-compatibility/2006">
              <mc:Choice xmlns:v="urn:schemas-microsoft-com:vml" Requires="v">
                <p:oleObj spid="_x0000_s387078" name="Hoja de cálculo" r:id="rId5" imgW="6896288" imgH="1066737" progId="Excel.Sheet.8">
                  <p:embed/>
                </p:oleObj>
              </mc:Choice>
              <mc:Fallback>
                <p:oleObj name="Hoja de cálculo" r:id="rId5" imgW="6896288" imgH="1066737" progId="Excel.Sheet.8">
                  <p:embed/>
                  <p:pic>
                    <p:nvPicPr>
                      <p:cNvPr id="0" name=""/>
                      <p:cNvPicPr>
                        <a:picLocks noChangeAspect="1" noChangeArrowheads="1"/>
                      </p:cNvPicPr>
                      <p:nvPr/>
                    </p:nvPicPr>
                    <p:blipFill>
                      <a:blip r:embed="rId6"/>
                      <a:srcRect/>
                      <a:stretch>
                        <a:fillRect/>
                      </a:stretch>
                    </p:blipFill>
                    <p:spPr bwMode="auto">
                      <a:xfrm>
                        <a:off x="611560" y="1772816"/>
                        <a:ext cx="7866062" cy="144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982844961"/>
              </p:ext>
            </p:extLst>
          </p:nvPr>
        </p:nvGraphicFramePr>
        <p:xfrm>
          <a:off x="395288" y="3573016"/>
          <a:ext cx="8362950" cy="3008313"/>
        </p:xfrm>
        <a:graphic>
          <a:graphicData uri="http://schemas.openxmlformats.org/presentationml/2006/ole">
            <mc:AlternateContent xmlns:mc="http://schemas.openxmlformats.org/markup-compatibility/2006">
              <mc:Choice xmlns:v="urn:schemas-microsoft-com:vml" Requires="v">
                <p:oleObj spid="_x0000_s387079" name="Hoja de cálculo" r:id="rId8" imgW="8324867" imgH="3467179" progId="Excel.Sheet.8">
                  <p:embed/>
                </p:oleObj>
              </mc:Choice>
              <mc:Fallback>
                <p:oleObj name="Hoja de cálculo" r:id="rId8" imgW="8324867" imgH="3467179" progId="Excel.Sheet.8">
                  <p:embed/>
                  <p:pic>
                    <p:nvPicPr>
                      <p:cNvPr id="0" name=""/>
                      <p:cNvPicPr>
                        <a:picLocks noChangeAspect="1" noChangeArrowheads="1"/>
                      </p:cNvPicPr>
                      <p:nvPr/>
                    </p:nvPicPr>
                    <p:blipFill>
                      <a:blip r:embed="rId9"/>
                      <a:srcRect/>
                      <a:stretch>
                        <a:fillRect/>
                      </a:stretch>
                    </p:blipFill>
                    <p:spPr bwMode="auto">
                      <a:xfrm>
                        <a:off x="395288" y="3573016"/>
                        <a:ext cx="8362950" cy="300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ángulo 2"/>
          <p:cNvSpPr/>
          <p:nvPr/>
        </p:nvSpPr>
        <p:spPr>
          <a:xfrm>
            <a:off x="0" y="6550223"/>
            <a:ext cx="4498667" cy="307777"/>
          </a:xfrm>
          <a:prstGeom prst="rect">
            <a:avLst/>
          </a:prstGeom>
        </p:spPr>
        <p:txBody>
          <a:bodyPr wrap="none">
            <a:spAutoFit/>
          </a:bodyPr>
          <a:lstStyle/>
          <a:p>
            <a:r>
              <a:rPr lang="es-ES" sz="1400" dirty="0">
                <a:solidFill>
                  <a:prstClr val="black"/>
                </a:solidFill>
              </a:rPr>
              <a:t>Elaborado por: Dirección </a:t>
            </a:r>
            <a:r>
              <a:rPr lang="es-ES" sz="1400" dirty="0" smtClean="0">
                <a:solidFill>
                  <a:prstClr val="black"/>
                </a:solidFill>
              </a:rPr>
              <a:t>Atención y Vinculación Ciudadana</a:t>
            </a:r>
            <a:endParaRPr lang="es-ES" sz="1400" dirty="0">
              <a:solidFill>
                <a:prstClr val="black"/>
              </a:solidFill>
            </a:endParaRPr>
          </a:p>
        </p:txBody>
      </p:sp>
      <p:sp>
        <p:nvSpPr>
          <p:cNvPr id="12"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5"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6" name="15 Imagen"/>
          <p:cNvPicPr>
            <a:picLocks noChangeAspect="1"/>
          </p:cNvPicPr>
          <p:nvPr/>
        </p:nvPicPr>
        <p:blipFill rotWithShape="1">
          <a:blip r:embed="rId10"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7" name="16 Imagen" descr="C:\Users\elfeg_000\Documents\Andrea Espino\01 Monterrey\Atencion y Vinculacion Ciudadana\Logo\desarrollo social.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298762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1052736"/>
            <a:ext cx="9144000" cy="838200"/>
          </a:xfrm>
        </p:spPr>
        <p:txBody>
          <a:bodyPr/>
          <a:lstStyle/>
          <a:p>
            <a:pPr eaLnBrk="1" hangingPunct="1">
              <a:lnSpc>
                <a:spcPct val="80000"/>
              </a:lnSpc>
            </a:pPr>
            <a:r>
              <a:rPr lang="es-MX" sz="2000" b="1" dirty="0" smtClean="0"/>
              <a:t>Compromisos en recorridos y Juntas Vecinales</a:t>
            </a:r>
            <a:endParaRPr lang="es-ES" sz="1600" b="1" dirty="0" smtClean="0"/>
          </a:p>
        </p:txBody>
      </p:sp>
      <p:sp>
        <p:nvSpPr>
          <p:cNvPr id="3076" name="Text Box 9"/>
          <p:cNvSpPr txBox="1">
            <a:spLocks noChangeArrowheads="1"/>
          </p:cNvSpPr>
          <p:nvPr/>
        </p:nvSpPr>
        <p:spPr bwMode="auto">
          <a:xfrm>
            <a:off x="0" y="5949950"/>
            <a:ext cx="541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50000"/>
              </a:spcBef>
            </a:pPr>
            <a:r>
              <a:rPr lang="es-MX" sz="900" b="1" dirty="0">
                <a:solidFill>
                  <a:srgbClr val="EEECE1"/>
                </a:solidFill>
              </a:rPr>
              <a:t>Reuniones con las Direcciones de: Educación, Cultura y Expresión Artística, Cultura Física y Deporte, Acción Comunitaria, Acción Comunitaria, Recreación y Eventos, Salud Publica, Parques Públicos</a:t>
            </a:r>
          </a:p>
        </p:txBody>
      </p:sp>
      <p:sp>
        <p:nvSpPr>
          <p:cNvPr id="8203" name="1 Marcador de número de diapositiva"/>
          <p:cNvSpPr>
            <a:spLocks noGrp="1"/>
          </p:cNvSpPr>
          <p:nvPr>
            <p:ph type="sldNum" sz="quarter" idx="12"/>
          </p:nvPr>
        </p:nvSpPr>
        <p:spPr/>
        <p:txBody>
          <a:bodyPr/>
          <a:lstStyle/>
          <a:p>
            <a:pPr>
              <a:defRPr/>
            </a:pPr>
            <a:fld id="{A854A978-489C-4244-A293-AFEE5706A4C8}" type="slidenum">
              <a:rPr lang="es-ES">
                <a:solidFill>
                  <a:prstClr val="black">
                    <a:tint val="75000"/>
                  </a:prstClr>
                </a:solidFill>
                <a:latin typeface="Arial" pitchFamily="34" charset="0"/>
              </a:rPr>
              <a:pPr>
                <a:defRPr/>
              </a:pPr>
              <a:t>13</a:t>
            </a:fld>
            <a:endParaRPr lang="es-ES">
              <a:solidFill>
                <a:prstClr val="black">
                  <a:tint val="75000"/>
                </a:prstClr>
              </a:solidFill>
              <a:latin typeface="Arial" pitchFamily="34" charset="0"/>
            </a:endParaRPr>
          </a:p>
        </p:txBody>
      </p:sp>
      <p:graphicFrame>
        <p:nvGraphicFramePr>
          <p:cNvPr id="3080" name="1 Objeto"/>
          <p:cNvGraphicFramePr>
            <a:graphicFrameLocks noChangeAspect="1"/>
          </p:cNvGraphicFramePr>
          <p:nvPr>
            <p:extLst>
              <p:ext uri="{D42A27DB-BD31-4B8C-83A1-F6EECF244321}">
                <p14:modId xmlns:p14="http://schemas.microsoft.com/office/powerpoint/2010/main" val="2380853068"/>
              </p:ext>
            </p:extLst>
          </p:nvPr>
        </p:nvGraphicFramePr>
        <p:xfrm>
          <a:off x="611560" y="1916832"/>
          <a:ext cx="7800975" cy="1443037"/>
        </p:xfrm>
        <a:graphic>
          <a:graphicData uri="http://schemas.openxmlformats.org/presentationml/2006/ole">
            <mc:AlternateContent xmlns:mc="http://schemas.openxmlformats.org/markup-compatibility/2006">
              <mc:Choice xmlns:v="urn:schemas-microsoft-com:vml" Requires="v">
                <p:oleObj spid="_x0000_s388102" name="Worksheet" r:id="rId4" imgW="6838849" imgH="1066682" progId="Excel.Sheet.8">
                  <p:embed/>
                </p:oleObj>
              </mc:Choice>
              <mc:Fallback>
                <p:oleObj name="Worksheet" r:id="rId4" imgW="6838849" imgH="106668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916832"/>
                        <a:ext cx="7800975" cy="144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1777156540"/>
              </p:ext>
            </p:extLst>
          </p:nvPr>
        </p:nvGraphicFramePr>
        <p:xfrm>
          <a:off x="323850" y="3500438"/>
          <a:ext cx="8412163" cy="2938462"/>
        </p:xfrm>
        <a:graphic>
          <a:graphicData uri="http://schemas.openxmlformats.org/presentationml/2006/ole">
            <mc:AlternateContent xmlns:mc="http://schemas.openxmlformats.org/markup-compatibility/2006">
              <mc:Choice xmlns:v="urn:schemas-microsoft-com:vml" Requires="v">
                <p:oleObj spid="_x0000_s388103" name="Worksheet" r:id="rId7" imgW="8372559" imgH="2924189" progId="Excel.Sheet.8">
                  <p:embed/>
                </p:oleObj>
              </mc:Choice>
              <mc:Fallback>
                <p:oleObj name="Worksheet" r:id="rId7" imgW="8372559" imgH="2924189"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500438"/>
                        <a:ext cx="8412163" cy="293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0" y="6550223"/>
            <a:ext cx="4538743" cy="307777"/>
          </a:xfrm>
          <a:prstGeom prst="rect">
            <a:avLst/>
          </a:prstGeom>
        </p:spPr>
        <p:txBody>
          <a:bodyPr wrap="none">
            <a:spAutoFit/>
          </a:bodyPr>
          <a:lstStyle/>
          <a:p>
            <a:r>
              <a:rPr lang="es-ES" sz="1400" dirty="0">
                <a:solidFill>
                  <a:prstClr val="black"/>
                </a:solidFill>
              </a:rPr>
              <a:t>Elaborado por: Dirección </a:t>
            </a:r>
            <a:r>
              <a:rPr lang="es-ES" sz="1400" dirty="0" smtClean="0">
                <a:solidFill>
                  <a:prstClr val="black"/>
                </a:solidFill>
              </a:rPr>
              <a:t>Atención  y Vinculación Ciudadana</a:t>
            </a:r>
            <a:endParaRPr lang="es-ES" sz="1400" dirty="0">
              <a:solidFill>
                <a:prstClr val="black"/>
              </a:solidFill>
            </a:endParaRPr>
          </a:p>
        </p:txBody>
      </p:sp>
      <p:sp>
        <p:nvSpPr>
          <p:cNvPr id="13"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4"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5" name="14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6" name="15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2227709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1052736"/>
            <a:ext cx="9144000" cy="838200"/>
          </a:xfrm>
        </p:spPr>
        <p:txBody>
          <a:bodyPr/>
          <a:lstStyle/>
          <a:p>
            <a:pPr eaLnBrk="1" hangingPunct="1">
              <a:lnSpc>
                <a:spcPct val="80000"/>
              </a:lnSpc>
            </a:pPr>
            <a:r>
              <a:rPr lang="es-MX" sz="2000" b="1" dirty="0" smtClean="0"/>
              <a:t>Visitas a Comités y Enlaces</a:t>
            </a:r>
            <a:endParaRPr lang="es-ES" sz="1600" b="1" dirty="0" smtClean="0"/>
          </a:p>
        </p:txBody>
      </p:sp>
      <p:sp>
        <p:nvSpPr>
          <p:cNvPr id="3076" name="Text Box 9"/>
          <p:cNvSpPr txBox="1">
            <a:spLocks noChangeArrowheads="1"/>
          </p:cNvSpPr>
          <p:nvPr/>
        </p:nvSpPr>
        <p:spPr bwMode="auto">
          <a:xfrm>
            <a:off x="0" y="5949950"/>
            <a:ext cx="541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50000"/>
              </a:spcBef>
            </a:pPr>
            <a:r>
              <a:rPr lang="es-MX" sz="900" b="1">
                <a:solidFill>
                  <a:srgbClr val="EEECE1"/>
                </a:solidFill>
              </a:rPr>
              <a:t>Reuniones con las Direcciones de: Educación, Cultura y Expresión Artística, Cultura Física y Deporte, Acción Comunitaria, Acción Comunitaria, Recreación y Eventos, Salud Publica, Parques Públicos</a:t>
            </a:r>
          </a:p>
        </p:txBody>
      </p:sp>
      <p:sp>
        <p:nvSpPr>
          <p:cNvPr id="8203" name="1 Marcador de número de diapositiva"/>
          <p:cNvSpPr>
            <a:spLocks noGrp="1"/>
          </p:cNvSpPr>
          <p:nvPr>
            <p:ph type="sldNum" sz="quarter" idx="12"/>
          </p:nvPr>
        </p:nvSpPr>
        <p:spPr/>
        <p:txBody>
          <a:bodyPr/>
          <a:lstStyle/>
          <a:p>
            <a:pPr>
              <a:defRPr/>
            </a:pPr>
            <a:fld id="{A854A978-489C-4244-A293-AFEE5706A4C8}" type="slidenum">
              <a:rPr lang="es-ES">
                <a:solidFill>
                  <a:prstClr val="black">
                    <a:tint val="75000"/>
                  </a:prstClr>
                </a:solidFill>
                <a:latin typeface="Arial" pitchFamily="34" charset="0"/>
              </a:rPr>
              <a:pPr>
                <a:defRPr/>
              </a:pPr>
              <a:t>14</a:t>
            </a:fld>
            <a:endParaRPr lang="es-ES">
              <a:solidFill>
                <a:prstClr val="black">
                  <a:tint val="75000"/>
                </a:prstClr>
              </a:solidFill>
              <a:latin typeface="Arial" pitchFamily="34" charset="0"/>
            </a:endParaRPr>
          </a:p>
        </p:txBody>
      </p:sp>
      <p:graphicFrame>
        <p:nvGraphicFramePr>
          <p:cNvPr id="3080" name="1 Objeto"/>
          <p:cNvGraphicFramePr>
            <a:graphicFrameLocks noChangeAspect="1"/>
          </p:cNvGraphicFramePr>
          <p:nvPr>
            <p:extLst>
              <p:ext uri="{D42A27DB-BD31-4B8C-83A1-F6EECF244321}">
                <p14:modId xmlns:p14="http://schemas.microsoft.com/office/powerpoint/2010/main" val="3061779225"/>
              </p:ext>
            </p:extLst>
          </p:nvPr>
        </p:nvGraphicFramePr>
        <p:xfrm>
          <a:off x="755650" y="1916113"/>
          <a:ext cx="7866063" cy="1223962"/>
        </p:xfrm>
        <a:graphic>
          <a:graphicData uri="http://schemas.openxmlformats.org/presentationml/2006/ole">
            <mc:AlternateContent xmlns:mc="http://schemas.openxmlformats.org/markup-compatibility/2006">
              <mc:Choice xmlns:v="urn:schemas-microsoft-com:vml" Requires="v">
                <p:oleObj spid="_x0000_s389126" name="Hoja de cálculo" r:id="rId4" imgW="6896288" imgH="904973" progId="Excel.Sheet.8">
                  <p:embed/>
                </p:oleObj>
              </mc:Choice>
              <mc:Fallback>
                <p:oleObj name="Hoja de cálculo" r:id="rId4" imgW="6896288" imgH="904973" progId="Excel.Sheet.8">
                  <p:embed/>
                  <p:pic>
                    <p:nvPicPr>
                      <p:cNvPr id="0" name=""/>
                      <p:cNvPicPr>
                        <a:picLocks noChangeAspect="1" noChangeArrowheads="1"/>
                      </p:cNvPicPr>
                      <p:nvPr/>
                    </p:nvPicPr>
                    <p:blipFill>
                      <a:blip r:embed="rId5"/>
                      <a:srcRect/>
                      <a:stretch>
                        <a:fillRect/>
                      </a:stretch>
                    </p:blipFill>
                    <p:spPr bwMode="auto">
                      <a:xfrm>
                        <a:off x="755650" y="1916113"/>
                        <a:ext cx="7866063"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2461125848"/>
              </p:ext>
            </p:extLst>
          </p:nvPr>
        </p:nvGraphicFramePr>
        <p:xfrm>
          <a:off x="250825" y="3573463"/>
          <a:ext cx="8364538" cy="2917825"/>
        </p:xfrm>
        <a:graphic>
          <a:graphicData uri="http://schemas.openxmlformats.org/presentationml/2006/ole">
            <mc:AlternateContent xmlns:mc="http://schemas.openxmlformats.org/markup-compatibility/2006">
              <mc:Choice xmlns:v="urn:schemas-microsoft-com:vml" Requires="v">
                <p:oleObj spid="_x0000_s389127" name="Hoja de cálculo" r:id="rId7" imgW="8324867" imgH="3133847" progId="Excel.Sheet.8">
                  <p:embed/>
                </p:oleObj>
              </mc:Choice>
              <mc:Fallback>
                <p:oleObj name="Hoja de cálculo" r:id="rId7" imgW="8324867" imgH="3133847" progId="Excel.Sheet.8">
                  <p:embed/>
                  <p:pic>
                    <p:nvPicPr>
                      <p:cNvPr id="0" name=""/>
                      <p:cNvPicPr>
                        <a:picLocks noChangeAspect="1" noChangeArrowheads="1"/>
                      </p:cNvPicPr>
                      <p:nvPr/>
                    </p:nvPicPr>
                    <p:blipFill>
                      <a:blip r:embed="rId8"/>
                      <a:srcRect/>
                      <a:stretch>
                        <a:fillRect/>
                      </a:stretch>
                    </p:blipFill>
                    <p:spPr bwMode="auto">
                      <a:xfrm>
                        <a:off x="250825" y="3573463"/>
                        <a:ext cx="8364538" cy="291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0" y="6550223"/>
            <a:ext cx="4498667" cy="307777"/>
          </a:xfrm>
          <a:prstGeom prst="rect">
            <a:avLst/>
          </a:prstGeom>
        </p:spPr>
        <p:txBody>
          <a:bodyPr wrap="none">
            <a:spAutoFit/>
          </a:bodyPr>
          <a:lstStyle/>
          <a:p>
            <a:r>
              <a:rPr lang="es-ES" sz="1400" dirty="0">
                <a:solidFill>
                  <a:prstClr val="black"/>
                </a:solidFill>
              </a:rPr>
              <a:t>Elaborado por: Dirección </a:t>
            </a:r>
            <a:r>
              <a:rPr lang="es-ES" sz="1400" dirty="0" smtClean="0">
                <a:solidFill>
                  <a:prstClr val="black"/>
                </a:solidFill>
              </a:rPr>
              <a:t>Atención y Vinculación Ciudadana</a:t>
            </a:r>
            <a:endParaRPr lang="es-ES" sz="1400" dirty="0">
              <a:solidFill>
                <a:prstClr val="black"/>
              </a:solidFill>
            </a:endParaRPr>
          </a:p>
        </p:txBody>
      </p:sp>
      <p:sp>
        <p:nvSpPr>
          <p:cNvPr id="13"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4"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5" name="14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6" name="15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69791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980728"/>
            <a:ext cx="9144000" cy="838200"/>
          </a:xfrm>
        </p:spPr>
        <p:txBody>
          <a:bodyPr/>
          <a:lstStyle/>
          <a:p>
            <a:pPr eaLnBrk="1" hangingPunct="1">
              <a:lnSpc>
                <a:spcPct val="80000"/>
              </a:lnSpc>
            </a:pPr>
            <a:r>
              <a:rPr lang="es-MX" sz="2000" b="1" dirty="0" smtClean="0"/>
              <a:t>Conformación de Nuevos Comités</a:t>
            </a:r>
            <a:endParaRPr lang="es-ES" sz="1600" b="1" dirty="0" smtClean="0"/>
          </a:p>
        </p:txBody>
      </p:sp>
      <p:sp>
        <p:nvSpPr>
          <p:cNvPr id="3076" name="Text Box 9"/>
          <p:cNvSpPr txBox="1">
            <a:spLocks noChangeArrowheads="1"/>
          </p:cNvSpPr>
          <p:nvPr/>
        </p:nvSpPr>
        <p:spPr bwMode="auto">
          <a:xfrm>
            <a:off x="0" y="5949950"/>
            <a:ext cx="541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50000"/>
              </a:spcBef>
            </a:pPr>
            <a:r>
              <a:rPr lang="es-MX" sz="900" b="1">
                <a:solidFill>
                  <a:srgbClr val="EEECE1"/>
                </a:solidFill>
              </a:rPr>
              <a:t>Reuniones con las Direcciones de: Educación, Cultura y Expresión Artística, Cultura Física y Deporte, Acción Comunitaria, Acción Comunitaria, Recreación y Eventos, Salud Publica, Parques Públicos</a:t>
            </a:r>
          </a:p>
        </p:txBody>
      </p:sp>
      <p:sp>
        <p:nvSpPr>
          <p:cNvPr id="8203" name="1 Marcador de número de diapositiva"/>
          <p:cNvSpPr>
            <a:spLocks noGrp="1"/>
          </p:cNvSpPr>
          <p:nvPr>
            <p:ph type="sldNum" sz="quarter" idx="12"/>
          </p:nvPr>
        </p:nvSpPr>
        <p:spPr/>
        <p:txBody>
          <a:bodyPr/>
          <a:lstStyle/>
          <a:p>
            <a:pPr>
              <a:defRPr/>
            </a:pPr>
            <a:fld id="{A854A978-489C-4244-A293-AFEE5706A4C8}" type="slidenum">
              <a:rPr lang="es-ES">
                <a:solidFill>
                  <a:prstClr val="black">
                    <a:tint val="75000"/>
                  </a:prstClr>
                </a:solidFill>
                <a:latin typeface="Arial" pitchFamily="34" charset="0"/>
              </a:rPr>
              <a:pPr>
                <a:defRPr/>
              </a:pPr>
              <a:t>15</a:t>
            </a:fld>
            <a:endParaRPr lang="es-ES">
              <a:solidFill>
                <a:prstClr val="black">
                  <a:tint val="75000"/>
                </a:prstClr>
              </a:solidFill>
              <a:latin typeface="Arial" pitchFamily="34" charset="0"/>
            </a:endParaRPr>
          </a:p>
        </p:txBody>
      </p:sp>
      <p:graphicFrame>
        <p:nvGraphicFramePr>
          <p:cNvPr id="3080" name="1 Objeto"/>
          <p:cNvGraphicFramePr>
            <a:graphicFrameLocks noChangeAspect="1"/>
          </p:cNvGraphicFramePr>
          <p:nvPr>
            <p:extLst>
              <p:ext uri="{D42A27DB-BD31-4B8C-83A1-F6EECF244321}">
                <p14:modId xmlns:p14="http://schemas.microsoft.com/office/powerpoint/2010/main" val="1154490486"/>
              </p:ext>
            </p:extLst>
          </p:nvPr>
        </p:nvGraphicFramePr>
        <p:xfrm>
          <a:off x="684213" y="1700808"/>
          <a:ext cx="7800975" cy="1442442"/>
        </p:xfrm>
        <a:graphic>
          <a:graphicData uri="http://schemas.openxmlformats.org/presentationml/2006/ole">
            <mc:AlternateContent xmlns:mc="http://schemas.openxmlformats.org/markup-compatibility/2006">
              <mc:Choice xmlns:v="urn:schemas-microsoft-com:vml" Requires="v">
                <p:oleObj spid="_x0000_s390150" name="Hoja de cálculo" r:id="rId4" imgW="6838797" imgH="1066737" progId="Excel.Sheet.8">
                  <p:embed/>
                </p:oleObj>
              </mc:Choice>
              <mc:Fallback>
                <p:oleObj name="Hoja de cálculo" r:id="rId4" imgW="6838797" imgH="1066737" progId="Excel.Sheet.8">
                  <p:embed/>
                  <p:pic>
                    <p:nvPicPr>
                      <p:cNvPr id="0" name=""/>
                      <p:cNvPicPr>
                        <a:picLocks noChangeAspect="1" noChangeArrowheads="1"/>
                      </p:cNvPicPr>
                      <p:nvPr/>
                    </p:nvPicPr>
                    <p:blipFill>
                      <a:blip r:embed="rId5"/>
                      <a:srcRect/>
                      <a:stretch>
                        <a:fillRect/>
                      </a:stretch>
                    </p:blipFill>
                    <p:spPr bwMode="auto">
                      <a:xfrm>
                        <a:off x="684213" y="1700808"/>
                        <a:ext cx="7800975" cy="1442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201200104"/>
              </p:ext>
            </p:extLst>
          </p:nvPr>
        </p:nvGraphicFramePr>
        <p:xfrm>
          <a:off x="317500" y="3352800"/>
          <a:ext cx="8340725" cy="2946400"/>
        </p:xfrm>
        <a:graphic>
          <a:graphicData uri="http://schemas.openxmlformats.org/presentationml/2006/ole">
            <mc:AlternateContent xmlns:mc="http://schemas.openxmlformats.org/markup-compatibility/2006">
              <mc:Choice xmlns:v="urn:schemas-microsoft-com:vml" Requires="v">
                <p:oleObj spid="_x0000_s390151" name="Hoja de cálculo" r:id="rId7" imgW="8324867" imgH="3305038" progId="Excel.Sheet.8">
                  <p:embed/>
                </p:oleObj>
              </mc:Choice>
              <mc:Fallback>
                <p:oleObj name="Hoja de cálculo" r:id="rId7" imgW="8324867" imgH="3305038" progId="Excel.Sheet.8">
                  <p:embed/>
                  <p:pic>
                    <p:nvPicPr>
                      <p:cNvPr id="0" name=""/>
                      <p:cNvPicPr>
                        <a:picLocks noChangeAspect="1" noChangeArrowheads="1"/>
                      </p:cNvPicPr>
                      <p:nvPr/>
                    </p:nvPicPr>
                    <p:blipFill>
                      <a:blip r:embed="rId8"/>
                      <a:srcRect/>
                      <a:stretch>
                        <a:fillRect/>
                      </a:stretch>
                    </p:blipFill>
                    <p:spPr bwMode="auto">
                      <a:xfrm>
                        <a:off x="317500" y="3352800"/>
                        <a:ext cx="8340725" cy="294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0" y="6550223"/>
            <a:ext cx="4498667" cy="307777"/>
          </a:xfrm>
          <a:prstGeom prst="rect">
            <a:avLst/>
          </a:prstGeom>
        </p:spPr>
        <p:txBody>
          <a:bodyPr wrap="none">
            <a:spAutoFit/>
          </a:bodyPr>
          <a:lstStyle/>
          <a:p>
            <a:r>
              <a:rPr lang="es-ES" sz="1400" dirty="0">
                <a:solidFill>
                  <a:prstClr val="black"/>
                </a:solidFill>
              </a:rPr>
              <a:t>Elaborado por: Dirección </a:t>
            </a:r>
            <a:r>
              <a:rPr lang="es-ES" sz="1400" dirty="0" smtClean="0">
                <a:solidFill>
                  <a:prstClr val="black"/>
                </a:solidFill>
              </a:rPr>
              <a:t>Atención y Vinculación Ciudadana</a:t>
            </a:r>
            <a:endParaRPr lang="es-ES" sz="1400" dirty="0">
              <a:solidFill>
                <a:prstClr val="black"/>
              </a:solidFill>
            </a:endParaRPr>
          </a:p>
        </p:txBody>
      </p:sp>
      <p:sp>
        <p:nvSpPr>
          <p:cNvPr id="13"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4"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5" name="14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6" name="15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1906045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980728"/>
            <a:ext cx="9144000" cy="838200"/>
          </a:xfrm>
        </p:spPr>
        <p:txBody>
          <a:bodyPr/>
          <a:lstStyle/>
          <a:p>
            <a:pPr eaLnBrk="1" hangingPunct="1">
              <a:lnSpc>
                <a:spcPct val="80000"/>
              </a:lnSpc>
            </a:pPr>
            <a:r>
              <a:rPr lang="es-MX" sz="2000" b="1" dirty="0" smtClean="0"/>
              <a:t>Atención a Asociaciones Civiles A.C., Junta de vecinos, Colonos y Organizaciones</a:t>
            </a:r>
            <a:endParaRPr lang="es-ES" sz="1600" b="1" dirty="0" smtClean="0"/>
          </a:p>
        </p:txBody>
      </p:sp>
      <p:sp>
        <p:nvSpPr>
          <p:cNvPr id="3076" name="Text Box 9"/>
          <p:cNvSpPr txBox="1">
            <a:spLocks noChangeArrowheads="1"/>
          </p:cNvSpPr>
          <p:nvPr/>
        </p:nvSpPr>
        <p:spPr bwMode="auto">
          <a:xfrm>
            <a:off x="0" y="5949950"/>
            <a:ext cx="5410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Bef>
                <a:spcPct val="50000"/>
              </a:spcBef>
            </a:pPr>
            <a:r>
              <a:rPr lang="es-MX" sz="900" b="1">
                <a:solidFill>
                  <a:srgbClr val="EEECE1"/>
                </a:solidFill>
              </a:rPr>
              <a:t>Reuniones con las Direcciones de: Educación, Cultura y Expresión Artística, Cultura Física y Deporte, Acción Comunitaria, Acción Comunitaria, Recreación y Eventos, Salud Publica, Parques Públicos</a:t>
            </a:r>
          </a:p>
        </p:txBody>
      </p:sp>
      <p:sp>
        <p:nvSpPr>
          <p:cNvPr id="8203" name="1 Marcador de número de diapositiva"/>
          <p:cNvSpPr>
            <a:spLocks noGrp="1"/>
          </p:cNvSpPr>
          <p:nvPr>
            <p:ph type="sldNum" sz="quarter" idx="12"/>
          </p:nvPr>
        </p:nvSpPr>
        <p:spPr/>
        <p:txBody>
          <a:bodyPr/>
          <a:lstStyle/>
          <a:p>
            <a:pPr>
              <a:defRPr/>
            </a:pPr>
            <a:fld id="{A854A978-489C-4244-A293-AFEE5706A4C8}" type="slidenum">
              <a:rPr lang="es-ES">
                <a:solidFill>
                  <a:prstClr val="black">
                    <a:tint val="75000"/>
                  </a:prstClr>
                </a:solidFill>
                <a:latin typeface="Arial" pitchFamily="34" charset="0"/>
              </a:rPr>
              <a:pPr>
                <a:defRPr/>
              </a:pPr>
              <a:t>16</a:t>
            </a:fld>
            <a:endParaRPr lang="es-ES">
              <a:solidFill>
                <a:prstClr val="black">
                  <a:tint val="75000"/>
                </a:prstClr>
              </a:solidFill>
              <a:latin typeface="Arial" pitchFamily="34" charset="0"/>
            </a:endParaRPr>
          </a:p>
        </p:txBody>
      </p:sp>
      <p:graphicFrame>
        <p:nvGraphicFramePr>
          <p:cNvPr id="3080" name="1 Objeto"/>
          <p:cNvGraphicFramePr>
            <a:graphicFrameLocks noChangeAspect="1"/>
          </p:cNvGraphicFramePr>
          <p:nvPr>
            <p:extLst>
              <p:ext uri="{D42A27DB-BD31-4B8C-83A1-F6EECF244321}">
                <p14:modId xmlns:p14="http://schemas.microsoft.com/office/powerpoint/2010/main" val="3574143870"/>
              </p:ext>
            </p:extLst>
          </p:nvPr>
        </p:nvGraphicFramePr>
        <p:xfrm>
          <a:off x="684213" y="1700213"/>
          <a:ext cx="7877175" cy="1443037"/>
        </p:xfrm>
        <a:graphic>
          <a:graphicData uri="http://schemas.openxmlformats.org/presentationml/2006/ole">
            <mc:AlternateContent xmlns:mc="http://schemas.openxmlformats.org/markup-compatibility/2006">
              <mc:Choice xmlns:v="urn:schemas-microsoft-com:vml" Requires="v">
                <p:oleObj spid="_x0000_s391174" name="Hoja de cálculo" r:id="rId4" imgW="6905743" imgH="1066682" progId="Excel.Sheet.8">
                  <p:embed/>
                </p:oleObj>
              </mc:Choice>
              <mc:Fallback>
                <p:oleObj name="Hoja de cálculo" r:id="rId4" imgW="6905743" imgH="106668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700213"/>
                        <a:ext cx="7877175" cy="144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3479031308"/>
              </p:ext>
            </p:extLst>
          </p:nvPr>
        </p:nvGraphicFramePr>
        <p:xfrm>
          <a:off x="323528" y="3356992"/>
          <a:ext cx="8412163" cy="2945283"/>
        </p:xfrm>
        <a:graphic>
          <a:graphicData uri="http://schemas.openxmlformats.org/presentationml/2006/ole">
            <mc:AlternateContent xmlns:mc="http://schemas.openxmlformats.org/markup-compatibility/2006">
              <mc:Choice xmlns:v="urn:schemas-microsoft-com:vml" Requires="v">
                <p:oleObj spid="_x0000_s391175" name="Hoja de cálculo" r:id="rId7" imgW="8372559" imgH="2924189" progId="Excel.Sheet.8">
                  <p:embed/>
                </p:oleObj>
              </mc:Choice>
              <mc:Fallback>
                <p:oleObj name="Hoja de cálculo" r:id="rId7" imgW="8372559" imgH="2924189"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356992"/>
                        <a:ext cx="8412163" cy="2945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ángulo 3"/>
          <p:cNvSpPr/>
          <p:nvPr/>
        </p:nvSpPr>
        <p:spPr>
          <a:xfrm>
            <a:off x="0" y="6550223"/>
            <a:ext cx="4498667" cy="307777"/>
          </a:xfrm>
          <a:prstGeom prst="rect">
            <a:avLst/>
          </a:prstGeom>
        </p:spPr>
        <p:txBody>
          <a:bodyPr wrap="none">
            <a:spAutoFit/>
          </a:bodyPr>
          <a:lstStyle/>
          <a:p>
            <a:r>
              <a:rPr lang="es-ES" sz="1400" dirty="0">
                <a:solidFill>
                  <a:prstClr val="black"/>
                </a:solidFill>
              </a:rPr>
              <a:t>Elaborado por: Dirección </a:t>
            </a:r>
            <a:r>
              <a:rPr lang="es-ES" sz="1400" dirty="0" smtClean="0">
                <a:solidFill>
                  <a:prstClr val="black"/>
                </a:solidFill>
              </a:rPr>
              <a:t>Atención y Vinculación Ciudadana</a:t>
            </a:r>
            <a:endParaRPr lang="es-ES" sz="1400" dirty="0">
              <a:solidFill>
                <a:prstClr val="black"/>
              </a:solidFill>
            </a:endParaRPr>
          </a:p>
        </p:txBody>
      </p:sp>
      <p:sp>
        <p:nvSpPr>
          <p:cNvPr id="13"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14"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5" name="14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6" name="15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211729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ChangeArrowheads="1"/>
          </p:cNvSpPr>
          <p:nvPr/>
        </p:nvSpPr>
        <p:spPr bwMode="auto">
          <a:xfrm>
            <a:off x="1943578" y="2060579"/>
            <a:ext cx="5128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s-MX" altLang="es-MX" sz="2400" b="1" dirty="0">
                <a:solidFill>
                  <a:prstClr val="black"/>
                </a:solidFill>
                <a:latin typeface="Arial Black" pitchFamily="34" charset="0"/>
              </a:rPr>
              <a:t>DIRECCIÓN </a:t>
            </a:r>
            <a:r>
              <a:rPr lang="es-MX" altLang="es-MX" sz="2400" b="1" dirty="0" smtClean="0">
                <a:solidFill>
                  <a:prstClr val="black"/>
                </a:solidFill>
                <a:latin typeface="Arial Black" pitchFamily="34" charset="0"/>
              </a:rPr>
              <a:t>DE CULTURA</a:t>
            </a:r>
            <a:endParaRPr lang="es-MX" altLang="es-MX" sz="2400" b="1" dirty="0">
              <a:solidFill>
                <a:prstClr val="black"/>
              </a:solidFill>
              <a:latin typeface="Arial Black" pitchFamily="34" charset="0"/>
            </a:endParaRPr>
          </a:p>
        </p:txBody>
      </p:sp>
      <p:sp>
        <p:nvSpPr>
          <p:cNvPr id="7" name="Rectangle 8"/>
          <p:cNvSpPr>
            <a:spLocks noChangeArrowheads="1"/>
          </p:cNvSpPr>
          <p:nvPr/>
        </p:nvSpPr>
        <p:spPr bwMode="auto">
          <a:xfrm>
            <a:off x="1601670" y="3200400"/>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400" b="1" dirty="0">
                <a:solidFill>
                  <a:prstClr val="black"/>
                </a:solidFill>
                <a:effectLst>
                  <a:outerShdw blurRad="38100" dist="38100" dir="2700000" algn="tl">
                    <a:srgbClr val="C0C0C0"/>
                  </a:outerShdw>
                </a:effectLst>
                <a:latin typeface="Arial Black" pitchFamily="34" charset="0"/>
              </a:rPr>
              <a:t>Indicadores</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de</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Control</a:t>
            </a:r>
          </a:p>
          <a:p>
            <a:pPr algn="ctr">
              <a:defRPr/>
            </a:pPr>
            <a:r>
              <a:rPr lang="es-MX" sz="4400" b="1" dirty="0">
                <a:solidFill>
                  <a:prstClr val="black"/>
                </a:solidFill>
                <a:effectLst>
                  <a:outerShdw blurRad="38100" dist="38100" dir="2700000" algn="tl">
                    <a:srgbClr val="C0C0C0"/>
                  </a:outerShdw>
                </a:effectLst>
                <a:latin typeface="Arial Black" pitchFamily="34" charset="0"/>
              </a:rPr>
              <a:t>Período</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2015-2018</a:t>
            </a:r>
          </a:p>
        </p:txBody>
      </p:sp>
      <p:sp>
        <p:nvSpPr>
          <p:cNvPr id="43015" name="Line 6"/>
          <p:cNvSpPr>
            <a:spLocks noChangeShapeType="1"/>
          </p:cNvSpPr>
          <p:nvPr/>
        </p:nvSpPr>
        <p:spPr bwMode="auto">
          <a:xfrm flipV="1">
            <a:off x="790576" y="1382421"/>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9" name="8 Rectángulo"/>
          <p:cNvSpPr/>
          <p:nvPr/>
        </p:nvSpPr>
        <p:spPr>
          <a:xfrm>
            <a:off x="1694204" y="5229202"/>
            <a:ext cx="5809601" cy="646331"/>
          </a:xfrm>
          <a:prstGeom prst="rect">
            <a:avLst/>
          </a:prstGeom>
        </p:spPr>
        <p:txBody>
          <a:bodyPr wrap="square">
            <a:spAutoFit/>
          </a:bodyPr>
          <a:lstStyle/>
          <a:p>
            <a:pPr algn="ctr">
              <a:defRPr/>
            </a:pPr>
            <a:r>
              <a:rPr lang="es-MX" sz="3600" b="1" dirty="0" smtClean="0">
                <a:solidFill>
                  <a:prstClr val="black"/>
                </a:solidFill>
                <a:effectLst>
                  <a:outerShdw blurRad="38100" dist="38100" dir="2700000" algn="tl">
                    <a:srgbClr val="C0C0C0"/>
                  </a:outerShdw>
                </a:effectLst>
                <a:latin typeface="Arial Black" pitchFamily="34" charset="0"/>
              </a:rPr>
              <a:t>FEBRERO-2017</a:t>
            </a:r>
            <a:endParaRPr lang="es-MX" sz="3600" b="1" dirty="0">
              <a:solidFill>
                <a:prstClr val="black"/>
              </a:solidFill>
              <a:effectLst>
                <a:outerShdw blurRad="38100" dist="38100" dir="2700000" algn="tl">
                  <a:srgbClr val="C0C0C0"/>
                </a:outerShdw>
              </a:effectLst>
              <a:latin typeface="Arial Black" pitchFamily="34" charset="0"/>
            </a:endParaRPr>
          </a:p>
        </p:txBody>
      </p:sp>
      <p:sp>
        <p:nvSpPr>
          <p:cNvPr id="10" name="CuadroTexto 9"/>
          <p:cNvSpPr txBox="1">
            <a:spLocks noChangeArrowheads="1"/>
          </p:cNvSpPr>
          <p:nvPr/>
        </p:nvSpPr>
        <p:spPr bwMode="auto">
          <a:xfrm>
            <a:off x="2627710" y="469120"/>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2" cstate="print">
            <a:extLst>
              <a:ext uri="{28A0092B-C50C-407E-A947-70E740481C1C}">
                <a14:useLocalDpi xmlns:a14="http://schemas.microsoft.com/office/drawing/2010/main" val="0"/>
              </a:ext>
            </a:extLst>
          </a:blip>
          <a:srcRect l="3061" t="21792" r="2284" b="15997"/>
          <a:stretch/>
        </p:blipFill>
        <p:spPr>
          <a:xfrm>
            <a:off x="251520" y="188640"/>
            <a:ext cx="2605430" cy="936104"/>
          </a:xfrm>
          <a:prstGeom prst="rect">
            <a:avLst/>
          </a:prstGeom>
        </p:spPr>
      </p:pic>
      <p:pic>
        <p:nvPicPr>
          <p:cNvPr id="13" name="12 Imagen" descr="C:\Users\elfeg_000\Documents\Andrea Espino\01 Monterrey\Atencion y Vinculacion Ciudadana\Logo\desarrollo social.png"/>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5904"/>
            <a:ext cx="2266950" cy="878840"/>
          </a:xfrm>
          <a:prstGeom prst="rect">
            <a:avLst/>
          </a:prstGeom>
          <a:noFill/>
          <a:ln>
            <a:noFill/>
          </a:ln>
        </p:spPr>
      </p:pic>
    </p:spTree>
    <p:extLst>
      <p:ext uri="{BB962C8B-B14F-4D97-AF65-F5344CB8AC3E}">
        <p14:creationId xmlns:p14="http://schemas.microsoft.com/office/powerpoint/2010/main" val="2353837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82604" y="1268760"/>
            <a:ext cx="5778642" cy="715488"/>
          </a:xfrm>
        </p:spPr>
        <p:txBody>
          <a:bodyPr>
            <a:normAutofit/>
          </a:bodyPr>
          <a:lstStyle/>
          <a:p>
            <a:pPr eaLnBrk="1" hangingPunct="1">
              <a:lnSpc>
                <a:spcPct val="80000"/>
              </a:lnSpc>
            </a:pPr>
            <a:r>
              <a:rPr lang="es-ES" altLang="es-MX" sz="1800" b="1" dirty="0" smtClean="0">
                <a:latin typeface="Arial" panose="020B0604020202020204" pitchFamily="34" charset="0"/>
                <a:cs typeface="Arial" panose="020B0604020202020204" pitchFamily="34" charset="0"/>
              </a:rPr>
              <a:t>DIRECCION DE CULTURA EVENTOS REALIZADOS </a:t>
            </a:r>
            <a:endParaRPr lang="es-ES" altLang="es-MX" sz="1800" b="1" dirty="0">
              <a:latin typeface="Arial" panose="020B0604020202020204" pitchFamily="34" charset="0"/>
              <a:cs typeface="Arial" panose="020B0604020202020204" pitchFamily="34" charset="0"/>
            </a:endParaRPr>
          </a:p>
        </p:txBody>
      </p:sp>
      <p:sp>
        <p:nvSpPr>
          <p:cNvPr id="44035" name="Line 7"/>
          <p:cNvSpPr>
            <a:spLocks noChangeShapeType="1"/>
          </p:cNvSpPr>
          <p:nvPr/>
        </p:nvSpPr>
        <p:spPr bwMode="auto">
          <a:xfrm flipV="1">
            <a:off x="764939" y="11258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18</a:t>
            </a:fld>
            <a:endParaRPr lang="es-ES">
              <a:solidFill>
                <a:prstClr val="black">
                  <a:tint val="75000"/>
                </a:prstClr>
              </a:solidFill>
              <a:latin typeface="Arial" pitchFamily="34" charset="0"/>
            </a:endParaRPr>
          </a:p>
        </p:txBody>
      </p:sp>
      <p:sp>
        <p:nvSpPr>
          <p:cNvPr id="10" name="CuadroTexto 9"/>
          <p:cNvSpPr txBox="1">
            <a:spLocks noChangeArrowheads="1"/>
          </p:cNvSpPr>
          <p:nvPr/>
        </p:nvSpPr>
        <p:spPr bwMode="auto">
          <a:xfrm>
            <a:off x="2627635" y="307119"/>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3"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graphicFrame>
        <p:nvGraphicFramePr>
          <p:cNvPr id="3" name="2 Objeto"/>
          <p:cNvGraphicFramePr>
            <a:graphicFrameLocks noChangeAspect="1"/>
          </p:cNvGraphicFramePr>
          <p:nvPr>
            <p:extLst>
              <p:ext uri="{D42A27DB-BD31-4B8C-83A1-F6EECF244321}">
                <p14:modId xmlns:p14="http://schemas.microsoft.com/office/powerpoint/2010/main" val="2764111723"/>
              </p:ext>
            </p:extLst>
          </p:nvPr>
        </p:nvGraphicFramePr>
        <p:xfrm>
          <a:off x="1043608" y="2204864"/>
          <a:ext cx="6853237" cy="1060450"/>
        </p:xfrm>
        <a:graphic>
          <a:graphicData uri="http://schemas.openxmlformats.org/presentationml/2006/ole">
            <mc:AlternateContent xmlns:mc="http://schemas.openxmlformats.org/markup-compatibility/2006">
              <mc:Choice xmlns:v="urn:schemas-microsoft-com:vml" Requires="v">
                <p:oleObj spid="_x0000_s392196" name="Hoja de cálculo" r:id="rId6" imgW="8886943" imgH="1428727" progId="Excel.Sheet.8">
                  <p:embed/>
                </p:oleObj>
              </mc:Choice>
              <mc:Fallback>
                <p:oleObj name="Hoja de cálculo" r:id="rId6" imgW="8886943" imgH="1428727" progId="Excel.Sheet.8">
                  <p:embed/>
                  <p:pic>
                    <p:nvPicPr>
                      <p:cNvPr id="0" name=""/>
                      <p:cNvPicPr>
                        <a:picLocks noChangeAspect="1" noChangeArrowheads="1"/>
                      </p:cNvPicPr>
                      <p:nvPr/>
                    </p:nvPicPr>
                    <p:blipFill>
                      <a:blip r:embed="rId7"/>
                      <a:srcRect/>
                      <a:stretch>
                        <a:fillRect/>
                      </a:stretch>
                    </p:blipFill>
                    <p:spPr bwMode="auto">
                      <a:xfrm>
                        <a:off x="1043608" y="2204864"/>
                        <a:ext cx="6853237"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3 Objeto"/>
          <p:cNvGraphicFramePr>
            <a:graphicFrameLocks/>
          </p:cNvGraphicFramePr>
          <p:nvPr>
            <p:extLst>
              <p:ext uri="{D42A27DB-BD31-4B8C-83A1-F6EECF244321}">
                <p14:modId xmlns:p14="http://schemas.microsoft.com/office/powerpoint/2010/main" val="4270231800"/>
              </p:ext>
            </p:extLst>
          </p:nvPr>
        </p:nvGraphicFramePr>
        <p:xfrm>
          <a:off x="820266" y="3356992"/>
          <a:ext cx="6829425" cy="2489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2649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7"/>
          <p:cNvSpPr>
            <a:spLocks noChangeShapeType="1"/>
          </p:cNvSpPr>
          <p:nvPr/>
        </p:nvSpPr>
        <p:spPr bwMode="auto">
          <a:xfrm flipV="1">
            <a:off x="764939" y="11258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3" name="CuadroTexto 9"/>
          <p:cNvSpPr txBox="1">
            <a:spLocks noChangeArrowheads="1"/>
          </p:cNvSpPr>
          <p:nvPr/>
        </p:nvSpPr>
        <p:spPr bwMode="auto">
          <a:xfrm>
            <a:off x="2627635" y="307119"/>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4" name="3 Imagen" descr="C:\Users\elfeg_000\Documents\Andrea Espino\01 Monterrey\Atencion y Vinculacion Ciudadana\Logo\desarrollo social.png"/>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pic>
        <p:nvPicPr>
          <p:cNvPr id="5" name="4 Imagen"/>
          <p:cNvPicPr>
            <a:picLocks noChangeAspect="1"/>
          </p:cNvPicPr>
          <p:nvPr/>
        </p:nvPicPr>
        <p:blipFill rotWithShape="1">
          <a:blip r:embed="rId4"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sp>
        <p:nvSpPr>
          <p:cNvPr id="6" name="5 Rectángulo"/>
          <p:cNvSpPr/>
          <p:nvPr/>
        </p:nvSpPr>
        <p:spPr>
          <a:xfrm>
            <a:off x="2084151" y="1268760"/>
            <a:ext cx="4572000" cy="646331"/>
          </a:xfrm>
          <a:prstGeom prst="rect">
            <a:avLst/>
          </a:prstGeom>
        </p:spPr>
        <p:txBody>
          <a:bodyPr>
            <a:spAutoFit/>
          </a:bodyPr>
          <a:lstStyle/>
          <a:p>
            <a:pPr algn="ctr"/>
            <a:r>
              <a:rPr lang="es-ES" altLang="es-ES" b="1" dirty="0">
                <a:solidFill>
                  <a:srgbClr val="000000"/>
                </a:solidFill>
                <a:latin typeface="Tahoma" pitchFamily="34" charset="0"/>
              </a:rPr>
              <a:t>Cultura Asistentes a Eventos Realizados </a:t>
            </a:r>
          </a:p>
        </p:txBody>
      </p:sp>
      <p:graphicFrame>
        <p:nvGraphicFramePr>
          <p:cNvPr id="7" name="6 Objeto"/>
          <p:cNvGraphicFramePr>
            <a:graphicFrameLocks noChangeAspect="1"/>
          </p:cNvGraphicFramePr>
          <p:nvPr>
            <p:extLst>
              <p:ext uri="{D42A27DB-BD31-4B8C-83A1-F6EECF244321}">
                <p14:modId xmlns:p14="http://schemas.microsoft.com/office/powerpoint/2010/main" val="4131427961"/>
              </p:ext>
            </p:extLst>
          </p:nvPr>
        </p:nvGraphicFramePr>
        <p:xfrm>
          <a:off x="879475" y="1988840"/>
          <a:ext cx="7154863" cy="1406823"/>
        </p:xfrm>
        <a:graphic>
          <a:graphicData uri="http://schemas.openxmlformats.org/presentationml/2006/ole">
            <mc:AlternateContent xmlns:mc="http://schemas.openxmlformats.org/markup-compatibility/2006">
              <mc:Choice xmlns:v="urn:schemas-microsoft-com:vml" Requires="v">
                <p:oleObj spid="_x0000_s393220" name="Hoja de cálculo" r:id="rId6" imgW="7686624" imgH="1285800" progId="Excel.Sheet.8">
                  <p:embed/>
                </p:oleObj>
              </mc:Choice>
              <mc:Fallback>
                <p:oleObj name="Hoja de cálculo" r:id="rId6" imgW="7686624" imgH="1285800" progId="Excel.Sheet.8">
                  <p:embed/>
                  <p:pic>
                    <p:nvPicPr>
                      <p:cNvPr id="0" name=""/>
                      <p:cNvPicPr>
                        <a:picLocks noChangeAspect="1" noChangeArrowheads="1"/>
                      </p:cNvPicPr>
                      <p:nvPr/>
                    </p:nvPicPr>
                    <p:blipFill>
                      <a:blip r:embed="rId7"/>
                      <a:srcRect/>
                      <a:stretch>
                        <a:fillRect/>
                      </a:stretch>
                    </p:blipFill>
                    <p:spPr bwMode="auto">
                      <a:xfrm>
                        <a:off x="879475" y="1988840"/>
                        <a:ext cx="7154863" cy="1406823"/>
                      </a:xfrm>
                      <a:prstGeom prst="rect">
                        <a:avLst/>
                      </a:prstGeom>
                      <a:noFill/>
                      <a:extLst/>
                    </p:spPr>
                  </p:pic>
                </p:oleObj>
              </mc:Fallback>
            </mc:AlternateContent>
          </a:graphicData>
        </a:graphic>
      </p:graphicFrame>
      <p:graphicFrame>
        <p:nvGraphicFramePr>
          <p:cNvPr id="9" name="7 Objeto"/>
          <p:cNvGraphicFramePr>
            <a:graphicFrameLocks/>
          </p:cNvGraphicFramePr>
          <p:nvPr>
            <p:extLst>
              <p:ext uri="{D42A27DB-BD31-4B8C-83A1-F6EECF244321}">
                <p14:modId xmlns:p14="http://schemas.microsoft.com/office/powerpoint/2010/main" val="3231815425"/>
              </p:ext>
            </p:extLst>
          </p:nvPr>
        </p:nvGraphicFramePr>
        <p:xfrm>
          <a:off x="1187624" y="3212976"/>
          <a:ext cx="6032500" cy="280831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7654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fontScale="90000"/>
          </a:bodyPr>
          <a:lstStyle/>
          <a:p>
            <a:pPr eaLnBrk="1" hangingPunct="1">
              <a:lnSpc>
                <a:spcPct val="80000"/>
              </a:lnSpc>
            </a:pPr>
            <a:r>
              <a:rPr lang="es-MX" altLang="es-MX" sz="2000" b="1" dirty="0"/>
              <a:t>Dirección </a:t>
            </a:r>
            <a:r>
              <a:rPr lang="es-MX" altLang="es-MX" sz="2000" b="1" dirty="0" smtClean="0"/>
              <a:t>Administrativa</a:t>
            </a:r>
            <a:r>
              <a:rPr lang="es-MX" altLang="es-MX" sz="2000" b="1" dirty="0"/>
              <a:t/>
            </a:r>
            <a:br>
              <a:rPr lang="es-MX" altLang="es-MX" sz="2000" b="1" dirty="0"/>
            </a:br>
            <a:r>
              <a:rPr lang="es-MX" altLang="es-MX" sz="1600" b="1" dirty="0"/>
              <a:t>Reuniones de Evaluación del Cumplimiento de Procesos Administrativos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2</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1816029319"/>
              </p:ext>
            </p:extLst>
          </p:nvPr>
        </p:nvGraphicFramePr>
        <p:xfrm>
          <a:off x="1871663" y="1960563"/>
          <a:ext cx="5159375" cy="1250950"/>
        </p:xfrm>
        <a:graphic>
          <a:graphicData uri="http://schemas.openxmlformats.org/presentationml/2006/ole">
            <mc:AlternateContent xmlns:mc="http://schemas.openxmlformats.org/markup-compatibility/2006">
              <mc:Choice xmlns:v="urn:schemas-microsoft-com:vml" Requires="v">
                <p:oleObj spid="_x0000_s157750" name="Hoja de cálculo" r:id="rId4" imgW="6838952" imgH="1047882" progId="Excel.Sheet.8">
                  <p:embed/>
                </p:oleObj>
              </mc:Choice>
              <mc:Fallback>
                <p:oleObj name="Hoja de cálculo" r:id="rId4" imgW="6838952" imgH="1047882" progId="Excel.Sheet.8">
                  <p:embed/>
                  <p:pic>
                    <p:nvPicPr>
                      <p:cNvPr id="0" name=""/>
                      <p:cNvPicPr>
                        <a:picLocks noChangeAspect="1" noChangeArrowheads="1"/>
                      </p:cNvPicPr>
                      <p:nvPr/>
                    </p:nvPicPr>
                    <p:blipFill>
                      <a:blip r:embed="rId5"/>
                      <a:srcRect/>
                      <a:stretch>
                        <a:fillRect/>
                      </a:stretch>
                    </p:blipFill>
                    <p:spPr bwMode="auto">
                      <a:xfrm>
                        <a:off x="1871663" y="1960563"/>
                        <a:ext cx="5159375" cy="1250950"/>
                      </a:xfrm>
                      <a:prstGeom prst="rect">
                        <a:avLst/>
                      </a:prstGeom>
                      <a:noFill/>
                      <a:ln>
                        <a:noFill/>
                      </a:ln>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4080111806"/>
              </p:ext>
            </p:extLst>
          </p:nvPr>
        </p:nvGraphicFramePr>
        <p:xfrm>
          <a:off x="1409700" y="3141663"/>
          <a:ext cx="6323013" cy="3211512"/>
        </p:xfrm>
        <a:graphic>
          <a:graphicData uri="http://schemas.openxmlformats.org/presentationml/2006/ole">
            <mc:AlternateContent xmlns:mc="http://schemas.openxmlformats.org/markup-compatibility/2006">
              <mc:Choice xmlns:v="urn:schemas-microsoft-com:vml" Requires="v">
                <p:oleObj spid="_x0000_s157751" name="Hoja de cálculo" r:id="rId7" imgW="8391652" imgH="2819456" progId="Excel.Sheet.8">
                  <p:embed/>
                </p:oleObj>
              </mc:Choice>
              <mc:Fallback>
                <p:oleObj name="Hoja de cálculo" r:id="rId7" imgW="8391652" imgH="2819456" progId="Excel.Sheet.8">
                  <p:embed/>
                  <p:pic>
                    <p:nvPicPr>
                      <p:cNvPr id="0" name=""/>
                      <p:cNvPicPr>
                        <a:picLocks noChangeAspect="1" noChangeArrowheads="1"/>
                      </p:cNvPicPr>
                      <p:nvPr/>
                    </p:nvPicPr>
                    <p:blipFill>
                      <a:blip r:embed="rId8"/>
                      <a:srcRect/>
                      <a:stretch>
                        <a:fillRect/>
                      </a:stretch>
                    </p:blipFill>
                    <p:spPr bwMode="auto">
                      <a:xfrm>
                        <a:off x="1409700" y="3141663"/>
                        <a:ext cx="6323013" cy="3211512"/>
                      </a:xfrm>
                      <a:prstGeom prst="rect">
                        <a:avLst/>
                      </a:prstGeom>
                      <a:noFill/>
                      <a:ln>
                        <a:noFill/>
                      </a:ln>
                      <a:extLst/>
                    </p:spPr>
                  </p:pic>
                </p:oleObj>
              </mc:Fallback>
            </mc:AlternateContent>
          </a:graphicData>
        </a:graphic>
      </p:graphicFrame>
      <p:sp>
        <p:nvSpPr>
          <p:cNvPr id="2" name="Rectángulo 1"/>
          <p:cNvSpPr/>
          <p:nvPr/>
        </p:nvSpPr>
        <p:spPr>
          <a:xfrm>
            <a:off x="1277635" y="6475802"/>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197756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D849FD1-DD04-466F-9D47-E03A36EDA55A}" type="slidenum">
              <a:rPr lang="es-ES" altLang="es-ES" sz="1200">
                <a:solidFill>
                  <a:srgbClr val="898989"/>
                </a:solidFill>
              </a:rPr>
              <a:pPr>
                <a:spcBef>
                  <a:spcPct val="0"/>
                </a:spcBef>
                <a:buFontTx/>
                <a:buNone/>
              </a:pPr>
              <a:t>20</a:t>
            </a:fld>
            <a:endParaRPr lang="es-ES" altLang="es-ES" sz="1200">
              <a:solidFill>
                <a:srgbClr val="898989"/>
              </a:solidFill>
            </a:endParaRPr>
          </a:p>
        </p:txBody>
      </p:sp>
      <p:sp>
        <p:nvSpPr>
          <p:cNvPr id="4099" name="Rectangle 7"/>
          <p:cNvSpPr>
            <a:spLocks noChangeArrowheads="1"/>
          </p:cNvSpPr>
          <p:nvPr/>
        </p:nvSpPr>
        <p:spPr bwMode="auto">
          <a:xfrm>
            <a:off x="565150" y="2060575"/>
            <a:ext cx="794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s-MX" altLang="es-MX" sz="2400" b="1" smtClean="0">
                <a:solidFill>
                  <a:srgbClr val="000000"/>
                </a:solidFill>
                <a:latin typeface="Arial Black" pitchFamily="34" charset="0"/>
                <a:cs typeface="Arial" pitchFamily="34" charset="0"/>
              </a:rPr>
              <a:t>DIRECCIÓN DE CULTURA FISICA Y DEPORTE</a:t>
            </a:r>
          </a:p>
        </p:txBody>
      </p:sp>
      <p:sp>
        <p:nvSpPr>
          <p:cNvPr id="6" name="Rectangle 8"/>
          <p:cNvSpPr>
            <a:spLocks noChangeArrowheads="1"/>
          </p:cNvSpPr>
          <p:nvPr/>
        </p:nvSpPr>
        <p:spPr bwMode="auto">
          <a:xfrm>
            <a:off x="1601670" y="2924944"/>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eaLnBrk="0" fontAlgn="base" hangingPunct="0">
              <a:spcBef>
                <a:spcPct val="0"/>
              </a:spcBef>
              <a:spcAft>
                <a:spcPct val="0"/>
              </a:spcAft>
              <a:defRPr/>
            </a:pPr>
            <a:r>
              <a:rPr lang="es-MX" sz="4400" b="1" dirty="0">
                <a:solidFill>
                  <a:prstClr val="black"/>
                </a:solidFill>
                <a:effectLst>
                  <a:outerShdw blurRad="38100" dist="38100" dir="2700000" algn="tl">
                    <a:srgbClr val="C0C0C0"/>
                  </a:outerShdw>
                </a:effectLst>
                <a:latin typeface="Arial Black" pitchFamily="34" charset="0"/>
                <a:cs typeface="Arial" pitchFamily="34" charset="0"/>
              </a:rPr>
              <a:t>Indicadores</a:t>
            </a:r>
            <a:r>
              <a:rPr lang="es-MX" sz="4400" b="1" dirty="0">
                <a:solidFill>
                  <a:srgbClr val="333399"/>
                </a:solidFill>
                <a:effectLst>
                  <a:outerShdw blurRad="38100" dist="38100" dir="2700000" algn="tl">
                    <a:srgbClr val="C0C0C0"/>
                  </a:outerShdw>
                </a:effectLst>
                <a:latin typeface="Arial Black" pitchFamily="34" charset="0"/>
                <a:cs typeface="Arial" pitchFamily="34" charset="0"/>
              </a:rPr>
              <a:t> </a:t>
            </a:r>
            <a:r>
              <a:rPr lang="es-MX" sz="4400" b="1" dirty="0">
                <a:solidFill>
                  <a:prstClr val="black"/>
                </a:solidFill>
                <a:effectLst>
                  <a:outerShdw blurRad="38100" dist="38100" dir="2700000" algn="tl">
                    <a:srgbClr val="C0C0C0"/>
                  </a:outerShdw>
                </a:effectLst>
                <a:latin typeface="Arial Black" pitchFamily="34" charset="0"/>
                <a:cs typeface="Arial" pitchFamily="34" charset="0"/>
              </a:rPr>
              <a:t>de</a:t>
            </a:r>
            <a:r>
              <a:rPr lang="es-MX" sz="4400" b="1" dirty="0">
                <a:solidFill>
                  <a:srgbClr val="333399"/>
                </a:solidFill>
                <a:effectLst>
                  <a:outerShdw blurRad="38100" dist="38100" dir="2700000" algn="tl">
                    <a:srgbClr val="C0C0C0"/>
                  </a:outerShdw>
                </a:effectLst>
                <a:latin typeface="Arial Black" pitchFamily="34" charset="0"/>
                <a:cs typeface="Arial" pitchFamily="34" charset="0"/>
              </a:rPr>
              <a:t> </a:t>
            </a:r>
            <a:r>
              <a:rPr lang="es-MX" sz="4400" b="1" dirty="0">
                <a:solidFill>
                  <a:prstClr val="black"/>
                </a:solidFill>
                <a:effectLst>
                  <a:outerShdw blurRad="38100" dist="38100" dir="2700000" algn="tl">
                    <a:srgbClr val="C0C0C0"/>
                  </a:outerShdw>
                </a:effectLst>
                <a:latin typeface="Arial Black" pitchFamily="34" charset="0"/>
                <a:cs typeface="Arial" pitchFamily="34" charset="0"/>
              </a:rPr>
              <a:t>Control</a:t>
            </a:r>
          </a:p>
          <a:p>
            <a:pPr algn="ctr" eaLnBrk="0" fontAlgn="base" hangingPunct="0">
              <a:spcBef>
                <a:spcPct val="0"/>
              </a:spcBef>
              <a:spcAft>
                <a:spcPct val="0"/>
              </a:spcAft>
              <a:defRPr/>
            </a:pPr>
            <a:r>
              <a:rPr lang="es-MX" sz="4400" b="1" dirty="0">
                <a:solidFill>
                  <a:prstClr val="black"/>
                </a:solidFill>
                <a:effectLst>
                  <a:outerShdw blurRad="38100" dist="38100" dir="2700000" algn="tl">
                    <a:srgbClr val="C0C0C0"/>
                  </a:outerShdw>
                </a:effectLst>
                <a:latin typeface="Arial Black" pitchFamily="34" charset="0"/>
                <a:cs typeface="Arial" pitchFamily="34" charset="0"/>
              </a:rPr>
              <a:t>Período</a:t>
            </a:r>
            <a:r>
              <a:rPr lang="es-MX" sz="4400" b="1" dirty="0">
                <a:solidFill>
                  <a:srgbClr val="333399"/>
                </a:solidFill>
                <a:effectLst>
                  <a:outerShdw blurRad="38100" dist="38100" dir="2700000" algn="tl">
                    <a:srgbClr val="C0C0C0"/>
                  </a:outerShdw>
                </a:effectLst>
                <a:latin typeface="Arial Black" pitchFamily="34" charset="0"/>
                <a:cs typeface="Arial" pitchFamily="34" charset="0"/>
              </a:rPr>
              <a:t> </a:t>
            </a:r>
            <a:r>
              <a:rPr lang="es-MX" sz="4400" b="1" dirty="0">
                <a:solidFill>
                  <a:prstClr val="black"/>
                </a:solidFill>
                <a:effectLst>
                  <a:outerShdw blurRad="38100" dist="38100" dir="2700000" algn="tl">
                    <a:srgbClr val="C0C0C0"/>
                  </a:outerShdw>
                </a:effectLst>
                <a:latin typeface="Arial Black" pitchFamily="34" charset="0"/>
                <a:cs typeface="Arial" pitchFamily="34" charset="0"/>
              </a:rPr>
              <a:t>2015-2018</a:t>
            </a:r>
          </a:p>
        </p:txBody>
      </p:sp>
      <p:sp>
        <p:nvSpPr>
          <p:cNvPr id="4103" name="Line 6"/>
          <p:cNvSpPr>
            <a:spLocks noChangeShapeType="1"/>
          </p:cNvSpPr>
          <p:nvPr/>
        </p:nvSpPr>
        <p:spPr bwMode="auto">
          <a:xfrm flipV="1">
            <a:off x="790575" y="1382713"/>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8" name="7 Rectángulo"/>
          <p:cNvSpPr/>
          <p:nvPr/>
        </p:nvSpPr>
        <p:spPr>
          <a:xfrm>
            <a:off x="1693863" y="5229225"/>
            <a:ext cx="5810250" cy="646113"/>
          </a:xfrm>
          <a:prstGeom prst="rect">
            <a:avLst/>
          </a:prstGeom>
        </p:spPr>
        <p:txBody>
          <a:bodyPr>
            <a:spAutoFit/>
          </a:bodyPr>
          <a:lstStyle/>
          <a:p>
            <a:pPr algn="ctr" eaLnBrk="0" fontAlgn="base" hangingPunct="0">
              <a:spcBef>
                <a:spcPct val="0"/>
              </a:spcBef>
              <a:spcAft>
                <a:spcPct val="0"/>
              </a:spcAft>
              <a:defRPr/>
            </a:pPr>
            <a:r>
              <a:rPr lang="es-MX" sz="3600" b="1" dirty="0">
                <a:solidFill>
                  <a:prstClr val="black"/>
                </a:solidFill>
                <a:effectLst>
                  <a:outerShdw blurRad="38100" dist="38100" dir="2700000" algn="tl">
                    <a:srgbClr val="C0C0C0"/>
                  </a:outerShdw>
                </a:effectLst>
                <a:latin typeface="Arial Black" pitchFamily="34" charset="0"/>
                <a:cs typeface="Arial" pitchFamily="34" charset="0"/>
              </a:rPr>
              <a:t>Febrero-2017</a:t>
            </a:r>
          </a:p>
        </p:txBody>
      </p:sp>
      <p:sp>
        <p:nvSpPr>
          <p:cNvPr id="4105" name="Rectángulo 1"/>
          <p:cNvSpPr>
            <a:spLocks noChangeArrowheads="1"/>
          </p:cNvSpPr>
          <p:nvPr/>
        </p:nvSpPr>
        <p:spPr bwMode="auto">
          <a:xfrm>
            <a:off x="755650" y="6237288"/>
            <a:ext cx="5184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s-ES" altLang="es-MX" sz="1800" smtClean="0">
                <a:solidFill>
                  <a:srgbClr val="000000"/>
                </a:solidFill>
                <a:cs typeface="Arial" pitchFamily="34" charset="0"/>
              </a:rPr>
              <a:t>Elaborado por: Dirección de Cultura Física y Deporte</a:t>
            </a:r>
          </a:p>
        </p:txBody>
      </p:sp>
      <p:sp>
        <p:nvSpPr>
          <p:cNvPr id="4106" name="CuadroTexto 9"/>
          <p:cNvSpPr txBox="1">
            <a:spLocks noChangeArrowheads="1"/>
          </p:cNvSpPr>
          <p:nvPr/>
        </p:nvSpPr>
        <p:spPr bwMode="auto">
          <a:xfrm>
            <a:off x="2627313" y="469900"/>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Secretaría de Desarrollo Social</a:t>
            </a:r>
          </a:p>
        </p:txBody>
      </p:sp>
      <p:pic>
        <p:nvPicPr>
          <p:cNvPr id="4107" name="10 Imagen"/>
          <p:cNvPicPr>
            <a:picLocks noChangeAspect="1"/>
          </p:cNvPicPr>
          <p:nvPr/>
        </p:nvPicPr>
        <p:blipFill>
          <a:blip r:embed="rId2">
            <a:extLst>
              <a:ext uri="{28A0092B-C50C-407E-A947-70E740481C1C}">
                <a14:useLocalDpi xmlns:a14="http://schemas.microsoft.com/office/drawing/2010/main" val="0"/>
              </a:ext>
            </a:extLst>
          </a:blip>
          <a:srcRect l="3061" t="21793" r="2284" b="15997"/>
          <a:stretch>
            <a:fillRect/>
          </a:stretch>
        </p:blipFill>
        <p:spPr bwMode="auto">
          <a:xfrm>
            <a:off x="250825" y="188913"/>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11 Imagen" descr="C:\Users\elfeg_000\Documents\Andrea Espino\01 Monterrey\Atencion y Vinculacion Ciudadana\Logo\desarrollo soci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46063"/>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361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71438" y="6183313"/>
            <a:ext cx="8821737" cy="46196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50000"/>
              </a:spcBef>
              <a:spcAft>
                <a:spcPct val="0"/>
              </a:spcAft>
              <a:buFontTx/>
              <a:buNone/>
            </a:pPr>
            <a:r>
              <a:rPr lang="es-MX" altLang="es-ES" sz="1200" smtClean="0">
                <a:solidFill>
                  <a:prstClr val="black"/>
                </a:solidFill>
                <a:latin typeface="PrESIDENCIA FINA"/>
                <a:cs typeface="Arial" pitchFamily="34" charset="0"/>
              </a:rPr>
              <a:t>Escuelas Deportivas de los programas de Unidades Deportivas  (104),  Deporte Adaptado  (7)  y  Deporte de la 3ª. Edad  (9), Clubes Deportivos (45) y Domo Acuático (3).</a:t>
            </a:r>
            <a:endParaRPr lang="es-MX" altLang="es-ES" sz="1200" smtClean="0">
              <a:solidFill>
                <a:srgbClr val="EEECE1"/>
              </a:solidFill>
              <a:latin typeface="PrESIDENCIA FINA"/>
              <a:cs typeface="Arial" pitchFamily="34" charset="0"/>
            </a:endParaRPr>
          </a:p>
        </p:txBody>
      </p:sp>
      <p:graphicFrame>
        <p:nvGraphicFramePr>
          <p:cNvPr id="5123" name="Object 5"/>
          <p:cNvGraphicFramePr>
            <a:graphicFrameLocks noChangeAspect="1"/>
          </p:cNvGraphicFramePr>
          <p:nvPr/>
        </p:nvGraphicFramePr>
        <p:xfrm>
          <a:off x="77788" y="2565400"/>
          <a:ext cx="8389937" cy="3546475"/>
        </p:xfrm>
        <a:graphic>
          <a:graphicData uri="http://schemas.openxmlformats.org/presentationml/2006/ole">
            <mc:AlternateContent xmlns:mc="http://schemas.openxmlformats.org/markup-compatibility/2006">
              <mc:Choice xmlns:v="urn:schemas-microsoft-com:vml" Requires="v">
                <p:oleObj spid="_x0000_s394246" name="Gráfico" r:id="rId5" imgW="8401016" imgH="3554276" progId="Excel.Chart.8">
                  <p:embed/>
                </p:oleObj>
              </mc:Choice>
              <mc:Fallback>
                <p:oleObj name="Gráfico" r:id="rId5" imgW="8401016" imgH="3554276"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8" y="2565400"/>
                        <a:ext cx="838993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Line 6"/>
          <p:cNvSpPr>
            <a:spLocks noChangeShapeType="1"/>
          </p:cNvSpPr>
          <p:nvPr/>
        </p:nvSpPr>
        <p:spPr bwMode="auto">
          <a:xfrm>
            <a:off x="971550" y="3860800"/>
            <a:ext cx="7056438"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5125" name="Text Box 7"/>
          <p:cNvSpPr txBox="1">
            <a:spLocks noChangeArrowheads="1"/>
          </p:cNvSpPr>
          <p:nvPr/>
        </p:nvSpPr>
        <p:spPr bwMode="auto">
          <a:xfrm>
            <a:off x="8027988" y="3357563"/>
            <a:ext cx="958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ES" sz="1000" smtClean="0">
                <a:solidFill>
                  <a:prstClr val="black"/>
                </a:solidFill>
                <a:latin typeface="PrESIDENCIA FINA"/>
                <a:cs typeface="Arial" pitchFamily="34" charset="0"/>
              </a:rPr>
              <a:t>Promedio</a:t>
            </a:r>
          </a:p>
          <a:p>
            <a:pPr fontAlgn="base">
              <a:spcBef>
                <a:spcPct val="0"/>
              </a:spcBef>
              <a:spcAft>
                <a:spcPct val="0"/>
              </a:spcAft>
              <a:buFontTx/>
              <a:buNone/>
            </a:pPr>
            <a:r>
              <a:rPr lang="es-MX" altLang="es-ES" sz="1000" smtClean="0">
                <a:solidFill>
                  <a:prstClr val="black"/>
                </a:solidFill>
                <a:latin typeface="PrESIDENCIA FINA"/>
                <a:cs typeface="Arial" pitchFamily="34" charset="0"/>
              </a:rPr>
              <a:t>Histórico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Estadístico </a:t>
            </a:r>
          </a:p>
          <a:p>
            <a:pPr fontAlgn="base">
              <a:spcBef>
                <a:spcPct val="0"/>
              </a:spcBef>
              <a:spcAft>
                <a:spcPct val="0"/>
              </a:spcAft>
              <a:buFontTx/>
              <a:buNone/>
            </a:pPr>
            <a:r>
              <a:rPr lang="es-MX" altLang="es-ES" sz="1000" smtClean="0">
                <a:solidFill>
                  <a:prstClr val="black"/>
                </a:solidFill>
                <a:latin typeface="PrESIDENCIA FINA"/>
                <a:cs typeface="Arial" pitchFamily="34" charset="0"/>
              </a:rPr>
              <a:t>107 Escuelas Deportivas</a:t>
            </a:r>
          </a:p>
          <a:p>
            <a:pPr fontAlgn="base">
              <a:spcBef>
                <a:spcPct val="0"/>
              </a:spcBef>
              <a:spcAft>
                <a:spcPct val="0"/>
              </a:spcAft>
              <a:buFontTx/>
              <a:buNone/>
            </a:pPr>
            <a:endParaRPr lang="es-ES" altLang="es-ES" sz="1000" smtClean="0">
              <a:solidFill>
                <a:prstClr val="black"/>
              </a:solidFill>
              <a:latin typeface="PrESIDENCIA FINA"/>
              <a:cs typeface="Arial" pitchFamily="34" charset="0"/>
            </a:endParaRPr>
          </a:p>
        </p:txBody>
      </p:sp>
      <p:sp>
        <p:nvSpPr>
          <p:cNvPr id="5126" name="Rectangle 2"/>
          <p:cNvSpPr>
            <a:spLocks noGrp="1" noChangeArrowheads="1"/>
          </p:cNvSpPr>
          <p:nvPr>
            <p:ph type="title"/>
          </p:nvPr>
        </p:nvSpPr>
        <p:spPr>
          <a:xfrm>
            <a:off x="1979613" y="1052513"/>
            <a:ext cx="5399087" cy="654050"/>
          </a:xfrm>
          <a:noFill/>
        </p:spPr>
        <p:txBody>
          <a:bodyPr/>
          <a:lstStyle/>
          <a:p>
            <a:pPr eaLnBrk="1" hangingPunct="1">
              <a:lnSpc>
                <a:spcPct val="80000"/>
              </a:lnSpc>
            </a:pPr>
            <a:r>
              <a:rPr lang="es-MX" altLang="es-ES" sz="1400" b="1" smtClean="0">
                <a:latin typeface="PRESIDENCIA FIrme" charset="0"/>
              </a:rPr>
              <a:t>Dirección de Cultura Física y Deporte </a:t>
            </a:r>
            <a:br>
              <a:rPr lang="es-MX" altLang="es-ES" sz="1400" b="1" smtClean="0">
                <a:latin typeface="PRESIDENCIA FIrme" charset="0"/>
              </a:rPr>
            </a:br>
            <a:r>
              <a:rPr lang="es-MX" altLang="es-ES" sz="1400" smtClean="0">
                <a:latin typeface="PRESIDENCIA FIrme" charset="0"/>
              </a:rPr>
              <a:t>Número de Escuelas Deportivas</a:t>
            </a:r>
            <a:endParaRPr lang="es-ES" altLang="es-ES" sz="1400" smtClean="0">
              <a:latin typeface="PRESIDENCIA FIrme" charset="0"/>
            </a:endParaRPr>
          </a:p>
        </p:txBody>
      </p:sp>
      <p:graphicFrame>
        <p:nvGraphicFramePr>
          <p:cNvPr id="5127" name="Object 4"/>
          <p:cNvGraphicFramePr>
            <a:graphicFrameLocks noChangeAspect="1"/>
          </p:cNvGraphicFramePr>
          <p:nvPr/>
        </p:nvGraphicFramePr>
        <p:xfrm>
          <a:off x="539750" y="1608138"/>
          <a:ext cx="7993063" cy="1031875"/>
        </p:xfrm>
        <a:graphic>
          <a:graphicData uri="http://schemas.openxmlformats.org/presentationml/2006/ole">
            <mc:AlternateContent xmlns:mc="http://schemas.openxmlformats.org/markup-compatibility/2006">
              <mc:Choice xmlns:v="urn:schemas-microsoft-com:vml" Requires="v">
                <p:oleObj spid="_x0000_s394247" name="Hoja de cálculo" r:id="rId8" imgW="6229249" imgH="1409814" progId="Excel.Sheet.8">
                  <p:embed/>
                </p:oleObj>
              </mc:Choice>
              <mc:Fallback>
                <p:oleObj name="Hoja de cálculo" r:id="rId8" imgW="6229249" imgH="1409814"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1608138"/>
                        <a:ext cx="7993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7"/>
          <p:cNvSpPr>
            <a:spLocks noChangeShapeType="1"/>
          </p:cNvSpPr>
          <p:nvPr/>
        </p:nvSpPr>
        <p:spPr bwMode="auto">
          <a:xfrm flipV="1">
            <a:off x="323850" y="1052513"/>
            <a:ext cx="8424863"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5129"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Secretaria de Desarrollo Social</a:t>
            </a:r>
          </a:p>
        </p:txBody>
      </p:sp>
      <p:pic>
        <p:nvPicPr>
          <p:cNvPr id="5130" name="12 Imagen"/>
          <p:cNvPicPr>
            <a:picLocks noChangeAspect="1"/>
          </p:cNvPicPr>
          <p:nvPr/>
        </p:nvPicPr>
        <p:blipFill>
          <a:blip r:embed="rId10">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3 Imagen" descr="C:\Users\elfeg_000\Documents\Andrea Espino\01 Monterrey\Atencion y Vinculacion Ciudadana\Logo\desarrollo soci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355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00025" y="6302375"/>
            <a:ext cx="8332788" cy="4254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lnSpc>
                <a:spcPct val="90000"/>
              </a:lnSpc>
              <a:spcBef>
                <a:spcPct val="50000"/>
              </a:spcBef>
              <a:spcAft>
                <a:spcPct val="0"/>
              </a:spcAft>
              <a:buFontTx/>
              <a:buNone/>
            </a:pPr>
            <a:r>
              <a:rPr lang="es-MX" altLang="es-ES" sz="1200" smtClean="0">
                <a:solidFill>
                  <a:prstClr val="black"/>
                </a:solidFill>
                <a:latin typeface="PrESIDENCIA FINA"/>
                <a:cs typeface="Arial" pitchFamily="34" charset="0"/>
              </a:rPr>
              <a:t>Alumnos en escuelas deportivas  de los Programas de Unidades Deportivas ( 2,863),  Domo Acuático (603), Deporte Adaptado (275),   3ª. Edad  (329) y Clubes Deportivos (2,475)</a:t>
            </a:r>
          </a:p>
        </p:txBody>
      </p:sp>
      <p:graphicFrame>
        <p:nvGraphicFramePr>
          <p:cNvPr id="7171" name="Object 4"/>
          <p:cNvGraphicFramePr>
            <a:graphicFrameLocks noChangeAspect="1"/>
          </p:cNvGraphicFramePr>
          <p:nvPr/>
        </p:nvGraphicFramePr>
        <p:xfrm>
          <a:off x="541338" y="1700213"/>
          <a:ext cx="7993062" cy="1246187"/>
        </p:xfrm>
        <a:graphic>
          <a:graphicData uri="http://schemas.openxmlformats.org/presentationml/2006/ole">
            <mc:AlternateContent xmlns:mc="http://schemas.openxmlformats.org/markup-compatibility/2006">
              <mc:Choice xmlns:v="urn:schemas-microsoft-com:vml" Requires="v">
                <p:oleObj spid="_x0000_s395270" name="Hoja de cálculo" r:id="rId4" imgW="6076849" imgH="1285800" progId="Excel.Sheet.8">
                  <p:embed/>
                </p:oleObj>
              </mc:Choice>
              <mc:Fallback>
                <p:oleObj name="Hoja de cálculo" r:id="rId4" imgW="6076849" imgH="1285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1700213"/>
                        <a:ext cx="79930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2" name="Object 5"/>
          <p:cNvGraphicFramePr>
            <a:graphicFrameLocks noChangeAspect="1"/>
          </p:cNvGraphicFramePr>
          <p:nvPr/>
        </p:nvGraphicFramePr>
        <p:xfrm>
          <a:off x="522288" y="2833688"/>
          <a:ext cx="7747000" cy="3325812"/>
        </p:xfrm>
        <a:graphic>
          <a:graphicData uri="http://schemas.openxmlformats.org/presentationml/2006/ole">
            <mc:AlternateContent xmlns:mc="http://schemas.openxmlformats.org/markup-compatibility/2006">
              <mc:Choice xmlns:v="urn:schemas-microsoft-com:vml" Requires="v">
                <p:oleObj spid="_x0000_s395271" name="Gráfico" r:id="rId7" imgW="7754784" imgH="3334801" progId="Excel.Chart.8">
                  <p:embed/>
                </p:oleObj>
              </mc:Choice>
              <mc:Fallback>
                <p:oleObj name="Gráfico" r:id="rId7" imgW="7754784" imgH="3334801"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8" y="2833688"/>
                        <a:ext cx="77470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3" name="Line 6"/>
          <p:cNvSpPr>
            <a:spLocks noChangeShapeType="1"/>
          </p:cNvSpPr>
          <p:nvPr/>
        </p:nvSpPr>
        <p:spPr bwMode="auto">
          <a:xfrm>
            <a:off x="1258888" y="4581525"/>
            <a:ext cx="6697662"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7174" name="Text Box 7"/>
          <p:cNvSpPr txBox="1">
            <a:spLocks noChangeArrowheads="1"/>
          </p:cNvSpPr>
          <p:nvPr/>
        </p:nvSpPr>
        <p:spPr bwMode="auto">
          <a:xfrm>
            <a:off x="8027988" y="3573463"/>
            <a:ext cx="1008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ES" sz="1000" smtClean="0">
                <a:solidFill>
                  <a:prstClr val="black"/>
                </a:solidFill>
                <a:latin typeface="PrESIDENCIA FINA"/>
                <a:cs typeface="Arial" pitchFamily="34" charset="0"/>
              </a:rPr>
              <a:t>Promedio</a:t>
            </a:r>
          </a:p>
          <a:p>
            <a:pPr fontAlgn="base">
              <a:spcBef>
                <a:spcPct val="0"/>
              </a:spcBef>
              <a:spcAft>
                <a:spcPct val="0"/>
              </a:spcAft>
              <a:buFontTx/>
              <a:buNone/>
            </a:pPr>
            <a:r>
              <a:rPr lang="es-MX" altLang="es-ES" sz="1000" smtClean="0">
                <a:solidFill>
                  <a:prstClr val="black"/>
                </a:solidFill>
                <a:latin typeface="PrESIDENCIA FINA"/>
                <a:cs typeface="Arial" pitchFamily="34" charset="0"/>
              </a:rPr>
              <a:t>Histórico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Estadístico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2,819 Alumnos en Escuelas Deportivas</a:t>
            </a:r>
          </a:p>
          <a:p>
            <a:pPr fontAlgn="base">
              <a:spcBef>
                <a:spcPct val="0"/>
              </a:spcBef>
              <a:spcAft>
                <a:spcPct val="0"/>
              </a:spcAft>
              <a:buFontTx/>
              <a:buNone/>
            </a:pPr>
            <a:endParaRPr lang="es-ES" altLang="es-ES" sz="1000" smtClean="0">
              <a:solidFill>
                <a:prstClr val="black"/>
              </a:solidFill>
              <a:latin typeface="PrESIDENCIA FINA"/>
              <a:cs typeface="Arial" pitchFamily="34" charset="0"/>
            </a:endParaRPr>
          </a:p>
        </p:txBody>
      </p:sp>
      <p:sp>
        <p:nvSpPr>
          <p:cNvPr id="7175" name="Rectangle 2"/>
          <p:cNvSpPr>
            <a:spLocks noGrp="1" noChangeArrowheads="1"/>
          </p:cNvSpPr>
          <p:nvPr>
            <p:ph type="title"/>
          </p:nvPr>
        </p:nvSpPr>
        <p:spPr>
          <a:xfrm>
            <a:off x="1979613" y="1227138"/>
            <a:ext cx="5399087" cy="461962"/>
          </a:xfrm>
          <a:noFill/>
        </p:spPr>
        <p:txBody>
          <a:bodyPr/>
          <a:lstStyle/>
          <a:p>
            <a:pPr eaLnBrk="1" hangingPunct="1">
              <a:lnSpc>
                <a:spcPct val="80000"/>
              </a:lnSpc>
            </a:pPr>
            <a:r>
              <a:rPr lang="es-MX" altLang="es-ES" sz="1600" b="1" smtClean="0">
                <a:latin typeface="PRESIDENCIA FIrme" charset="0"/>
              </a:rPr>
              <a:t>Dirección de Cultura Física y Deporte </a:t>
            </a:r>
            <a:br>
              <a:rPr lang="es-MX" altLang="es-ES" sz="1600" b="1" smtClean="0">
                <a:latin typeface="PRESIDENCIA FIrme" charset="0"/>
              </a:rPr>
            </a:br>
            <a:r>
              <a:rPr lang="es-MX" altLang="es-ES" sz="1600" smtClean="0">
                <a:latin typeface="PRESIDENCIA FIrme" charset="0"/>
              </a:rPr>
              <a:t>Número de Alumnos en Escuelas Deportivas</a:t>
            </a:r>
            <a:endParaRPr lang="es-ES" altLang="es-ES" sz="1600" smtClean="0">
              <a:latin typeface="PRESIDENCIA FIrme" charset="0"/>
            </a:endParaRPr>
          </a:p>
        </p:txBody>
      </p:sp>
      <p:sp>
        <p:nvSpPr>
          <p:cNvPr id="7176" name="Line 7"/>
          <p:cNvSpPr>
            <a:spLocks noChangeShapeType="1"/>
          </p:cNvSpPr>
          <p:nvPr/>
        </p:nvSpPr>
        <p:spPr bwMode="auto">
          <a:xfrm flipV="1">
            <a:off x="611188" y="1125538"/>
            <a:ext cx="792162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7177"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Secretaria de Desarrollo Social</a:t>
            </a:r>
          </a:p>
        </p:txBody>
      </p:sp>
      <p:pic>
        <p:nvPicPr>
          <p:cNvPr id="7178" name="12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78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50825" y="6453188"/>
            <a:ext cx="4610100" cy="25876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90000"/>
              </a:lnSpc>
              <a:spcBef>
                <a:spcPct val="50000"/>
              </a:spcBef>
              <a:spcAft>
                <a:spcPct val="0"/>
              </a:spcAft>
              <a:buFontTx/>
              <a:buNone/>
            </a:pPr>
            <a:r>
              <a:rPr lang="es-MX" altLang="es-ES" sz="1200" smtClean="0">
                <a:solidFill>
                  <a:prstClr val="black"/>
                </a:solidFill>
                <a:latin typeface="PrESIDENCIA FINA"/>
                <a:cs typeface="Arial" pitchFamily="34" charset="0"/>
              </a:rPr>
              <a:t>Total de Usuarios  de las 20  Unidades Deportivas </a:t>
            </a:r>
          </a:p>
        </p:txBody>
      </p:sp>
      <p:graphicFrame>
        <p:nvGraphicFramePr>
          <p:cNvPr id="8195" name="Object 4"/>
          <p:cNvGraphicFramePr>
            <a:graphicFrameLocks noChangeAspect="1"/>
          </p:cNvGraphicFramePr>
          <p:nvPr/>
        </p:nvGraphicFramePr>
        <p:xfrm>
          <a:off x="179388" y="1760538"/>
          <a:ext cx="8713787" cy="1169987"/>
        </p:xfrm>
        <a:graphic>
          <a:graphicData uri="http://schemas.openxmlformats.org/presentationml/2006/ole">
            <mc:AlternateContent xmlns:mc="http://schemas.openxmlformats.org/markup-compatibility/2006">
              <mc:Choice xmlns:v="urn:schemas-microsoft-com:vml" Requires="v">
                <p:oleObj spid="_x0000_s396294" name="Hoja de cálculo" r:id="rId4" imgW="8248751" imgH="1381175" progId="Excel.Sheet.8">
                  <p:embed/>
                </p:oleObj>
              </mc:Choice>
              <mc:Fallback>
                <p:oleObj name="Hoja de cálculo" r:id="rId4" imgW="8248751" imgH="13811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760538"/>
                        <a:ext cx="87137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5"/>
          <p:cNvGraphicFramePr>
            <a:graphicFrameLocks noChangeAspect="1"/>
          </p:cNvGraphicFramePr>
          <p:nvPr/>
        </p:nvGraphicFramePr>
        <p:xfrm>
          <a:off x="200025" y="2873375"/>
          <a:ext cx="8410575" cy="3486150"/>
        </p:xfrm>
        <a:graphic>
          <a:graphicData uri="http://schemas.openxmlformats.org/presentationml/2006/ole">
            <mc:AlternateContent xmlns:mc="http://schemas.openxmlformats.org/markup-compatibility/2006">
              <mc:Choice xmlns:v="urn:schemas-microsoft-com:vml" Requires="v">
                <p:oleObj spid="_x0000_s396295" name="Gráfico" r:id="rId7" imgW="8419306" imgH="3493311" progId="Excel.Chart.8">
                  <p:embed/>
                </p:oleObj>
              </mc:Choice>
              <mc:Fallback>
                <p:oleObj name="Gráfico" r:id="rId7" imgW="8419306" imgH="3493311"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25" y="2873375"/>
                        <a:ext cx="8410575"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Line 6"/>
          <p:cNvSpPr>
            <a:spLocks noChangeShapeType="1"/>
          </p:cNvSpPr>
          <p:nvPr/>
        </p:nvSpPr>
        <p:spPr bwMode="auto">
          <a:xfrm flipV="1">
            <a:off x="1258888" y="4365625"/>
            <a:ext cx="6877050" cy="1588"/>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8198" name="Text Box 7"/>
          <p:cNvSpPr txBox="1">
            <a:spLocks noChangeArrowheads="1"/>
          </p:cNvSpPr>
          <p:nvPr/>
        </p:nvSpPr>
        <p:spPr bwMode="auto">
          <a:xfrm>
            <a:off x="8135938" y="3789363"/>
            <a:ext cx="1008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ES" sz="1000" smtClean="0">
                <a:solidFill>
                  <a:prstClr val="black"/>
                </a:solidFill>
                <a:latin typeface="PrESIDENCIA FINA"/>
                <a:cs typeface="Arial" pitchFamily="34" charset="0"/>
              </a:rPr>
              <a:t>Promedio</a:t>
            </a:r>
          </a:p>
          <a:p>
            <a:pPr fontAlgn="base">
              <a:spcBef>
                <a:spcPct val="0"/>
              </a:spcBef>
              <a:spcAft>
                <a:spcPct val="0"/>
              </a:spcAft>
              <a:buFontTx/>
              <a:buNone/>
            </a:pPr>
            <a:r>
              <a:rPr lang="es-MX" altLang="es-ES" sz="1000" smtClean="0">
                <a:solidFill>
                  <a:prstClr val="black"/>
                </a:solidFill>
                <a:latin typeface="PrESIDENCIA FINA"/>
                <a:cs typeface="Arial" pitchFamily="34" charset="0"/>
              </a:rPr>
              <a:t>Histórico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Estadístico </a:t>
            </a:r>
          </a:p>
          <a:p>
            <a:pPr fontAlgn="base">
              <a:spcBef>
                <a:spcPct val="0"/>
              </a:spcBef>
              <a:spcAft>
                <a:spcPct val="0"/>
              </a:spcAft>
              <a:buFontTx/>
              <a:buNone/>
            </a:pPr>
            <a:r>
              <a:rPr lang="es-MX" altLang="es-ES" sz="1000" smtClean="0">
                <a:solidFill>
                  <a:prstClr val="black"/>
                </a:solidFill>
                <a:latin typeface="PrESIDENCIA FINA"/>
                <a:cs typeface="Arial" pitchFamily="34" charset="0"/>
              </a:rPr>
              <a:t>74,878 en Usuarios en Unidades Deportivas</a:t>
            </a:r>
          </a:p>
          <a:p>
            <a:pPr fontAlgn="base">
              <a:spcBef>
                <a:spcPct val="0"/>
              </a:spcBef>
              <a:spcAft>
                <a:spcPct val="0"/>
              </a:spcAft>
              <a:buFontTx/>
              <a:buNone/>
            </a:pPr>
            <a:endParaRPr lang="es-ES" altLang="es-ES" sz="1000" smtClean="0">
              <a:solidFill>
                <a:prstClr val="black"/>
              </a:solidFill>
              <a:latin typeface="PrESIDENCIA FINA"/>
              <a:cs typeface="Arial" pitchFamily="34" charset="0"/>
            </a:endParaRPr>
          </a:p>
        </p:txBody>
      </p:sp>
      <p:sp>
        <p:nvSpPr>
          <p:cNvPr id="8199" name="Rectangle 2"/>
          <p:cNvSpPr>
            <a:spLocks noGrp="1" noChangeArrowheads="1"/>
          </p:cNvSpPr>
          <p:nvPr>
            <p:ph type="title"/>
          </p:nvPr>
        </p:nvSpPr>
        <p:spPr>
          <a:xfrm>
            <a:off x="1808163" y="1244600"/>
            <a:ext cx="6048375" cy="457200"/>
          </a:xfrm>
        </p:spPr>
        <p:txBody>
          <a:bodyPr/>
          <a:lstStyle/>
          <a:p>
            <a:pPr eaLnBrk="1" hangingPunct="1">
              <a:lnSpc>
                <a:spcPct val="80000"/>
              </a:lnSpc>
            </a:pPr>
            <a:r>
              <a:rPr lang="es-MX" altLang="es-ES" sz="1600" b="1" smtClean="0">
                <a:latin typeface="PRESIDENCIA FIrme" charset="0"/>
              </a:rPr>
              <a:t>Dirección de Cultura Física y Deporte </a:t>
            </a:r>
            <a:br>
              <a:rPr lang="es-MX" altLang="es-ES" sz="1600" b="1" smtClean="0">
                <a:latin typeface="PRESIDENCIA FIrme" charset="0"/>
              </a:rPr>
            </a:br>
            <a:r>
              <a:rPr lang="es-MX" altLang="es-ES" sz="1600" smtClean="0">
                <a:latin typeface="PRESIDENCIA FIrme" charset="0"/>
              </a:rPr>
              <a:t>Número de Usuarios en Unidades  Deportivas</a:t>
            </a:r>
            <a:endParaRPr lang="es-ES" altLang="es-ES" sz="1600" smtClean="0">
              <a:latin typeface="PRESIDENCIA FIrme" charset="0"/>
            </a:endParaRPr>
          </a:p>
        </p:txBody>
      </p:sp>
      <p:sp>
        <p:nvSpPr>
          <p:cNvPr id="8200" name="Line 7"/>
          <p:cNvSpPr>
            <a:spLocks noChangeShapeType="1"/>
          </p:cNvSpPr>
          <p:nvPr/>
        </p:nvSpPr>
        <p:spPr bwMode="auto">
          <a:xfrm flipV="1">
            <a:off x="250825" y="1125538"/>
            <a:ext cx="856932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8201"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Secretaria de Desarrollo Social</a:t>
            </a:r>
          </a:p>
        </p:txBody>
      </p:sp>
      <p:pic>
        <p:nvPicPr>
          <p:cNvPr id="8202" name="12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558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4925" y="6308725"/>
            <a:ext cx="9058275" cy="4254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lnSpc>
                <a:spcPct val="90000"/>
              </a:lnSpc>
              <a:spcBef>
                <a:spcPct val="50000"/>
              </a:spcBef>
              <a:spcAft>
                <a:spcPct val="0"/>
              </a:spcAft>
              <a:buFontTx/>
              <a:buNone/>
            </a:pPr>
            <a:r>
              <a:rPr lang="es-MX" altLang="es-ES" sz="1200" smtClean="0">
                <a:solidFill>
                  <a:prstClr val="black"/>
                </a:solidFill>
                <a:latin typeface="PrESIDENCIA FINA"/>
                <a:cs typeface="Arial" pitchFamily="34" charset="0"/>
              </a:rPr>
              <a:t>Total de Eventos realizados de los distintos Programas Deportivos de la Dirección: Unidades Deportivas (4), Deporte Adaptado (2),  3a. Edad (1),  Desarrollo Deportivo (30), Eventos Especiales (1)  y  Ligas Deportivas (32).</a:t>
            </a:r>
          </a:p>
        </p:txBody>
      </p:sp>
      <p:graphicFrame>
        <p:nvGraphicFramePr>
          <p:cNvPr id="9219" name="Object 6"/>
          <p:cNvGraphicFramePr>
            <a:graphicFrameLocks noChangeAspect="1"/>
          </p:cNvGraphicFramePr>
          <p:nvPr/>
        </p:nvGraphicFramePr>
        <p:xfrm>
          <a:off x="539750" y="1631950"/>
          <a:ext cx="8064500" cy="1201738"/>
        </p:xfrm>
        <a:graphic>
          <a:graphicData uri="http://schemas.openxmlformats.org/presentationml/2006/ole">
            <mc:AlternateContent xmlns:mc="http://schemas.openxmlformats.org/markup-compatibility/2006">
              <mc:Choice xmlns:v="urn:schemas-microsoft-com:vml" Requires="v">
                <p:oleObj spid="_x0000_s397318" name="Hoja de cálculo" r:id="rId4" imgW="6648416" imgH="1314439" progId="Excel.Sheet.8">
                  <p:embed/>
                </p:oleObj>
              </mc:Choice>
              <mc:Fallback>
                <p:oleObj name="Hoja de cálculo" r:id="rId4" imgW="6648416" imgH="131443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631950"/>
                        <a:ext cx="80645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Rectangle 4"/>
          <p:cNvSpPr>
            <a:spLocks noGrp="1" noChangeArrowheads="1"/>
          </p:cNvSpPr>
          <p:nvPr>
            <p:ph type="title"/>
          </p:nvPr>
        </p:nvSpPr>
        <p:spPr>
          <a:xfrm>
            <a:off x="1835150" y="1087438"/>
            <a:ext cx="6049963" cy="612775"/>
          </a:xfrm>
          <a:noFill/>
        </p:spPr>
        <p:txBody>
          <a:bodyPr/>
          <a:lstStyle/>
          <a:p>
            <a:pPr eaLnBrk="1" hangingPunct="1">
              <a:lnSpc>
                <a:spcPct val="80000"/>
              </a:lnSpc>
            </a:pPr>
            <a:r>
              <a:rPr lang="es-MX" altLang="es-ES" sz="1600" b="1" smtClean="0">
                <a:latin typeface="PRESIDENCIA FIrme" charset="0"/>
              </a:rPr>
              <a:t>Dirección de Cultura Física y Deporte </a:t>
            </a:r>
            <a:br>
              <a:rPr lang="es-MX" altLang="es-ES" sz="1600" b="1" smtClean="0">
                <a:latin typeface="PRESIDENCIA FIrme" charset="0"/>
              </a:rPr>
            </a:br>
            <a:r>
              <a:rPr lang="es-MX" altLang="es-ES" sz="1600" smtClean="0">
                <a:latin typeface="PRESIDENCIA FIrme" charset="0"/>
              </a:rPr>
              <a:t>Eventos Realizados</a:t>
            </a:r>
            <a:endParaRPr lang="es-ES" altLang="es-ES" sz="1600" smtClean="0">
              <a:latin typeface="PRESIDENCIA FIrme" charset="0"/>
            </a:endParaRPr>
          </a:p>
        </p:txBody>
      </p:sp>
      <p:graphicFrame>
        <p:nvGraphicFramePr>
          <p:cNvPr id="9221" name="Object 7"/>
          <p:cNvGraphicFramePr>
            <a:graphicFrameLocks noChangeAspect="1"/>
          </p:cNvGraphicFramePr>
          <p:nvPr/>
        </p:nvGraphicFramePr>
        <p:xfrm>
          <a:off x="57150" y="2879725"/>
          <a:ext cx="8372475" cy="3297238"/>
        </p:xfrm>
        <a:graphic>
          <a:graphicData uri="http://schemas.openxmlformats.org/presentationml/2006/ole">
            <mc:AlternateContent xmlns:mc="http://schemas.openxmlformats.org/markup-compatibility/2006">
              <mc:Choice xmlns:v="urn:schemas-microsoft-com:vml" Requires="v">
                <p:oleObj spid="_x0000_s397319" name="Gráfico" r:id="rId7" imgW="8376630" imgH="3304318" progId="Excel.Chart.8">
                  <p:embed/>
                </p:oleObj>
              </mc:Choice>
              <mc:Fallback>
                <p:oleObj name="Gráfico" r:id="rId7" imgW="8376630" imgH="3304318"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2879725"/>
                        <a:ext cx="8372475" cy="329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Line 6"/>
          <p:cNvSpPr>
            <a:spLocks noChangeShapeType="1"/>
          </p:cNvSpPr>
          <p:nvPr/>
        </p:nvSpPr>
        <p:spPr bwMode="auto">
          <a:xfrm>
            <a:off x="1116013" y="4710113"/>
            <a:ext cx="6408737" cy="1587"/>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9223" name="Line 7"/>
          <p:cNvSpPr>
            <a:spLocks noChangeShapeType="1"/>
          </p:cNvSpPr>
          <p:nvPr/>
        </p:nvSpPr>
        <p:spPr bwMode="auto">
          <a:xfrm flipV="1">
            <a:off x="611188" y="1052513"/>
            <a:ext cx="813752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9224"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Secretaria de Desarrollo Social</a:t>
            </a:r>
          </a:p>
        </p:txBody>
      </p:sp>
      <p:pic>
        <p:nvPicPr>
          <p:cNvPr id="9225" name="11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12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9"/>
          <p:cNvSpPr txBox="1">
            <a:spLocks noChangeArrowheads="1"/>
          </p:cNvSpPr>
          <p:nvPr/>
        </p:nvSpPr>
        <p:spPr bwMode="auto">
          <a:xfrm>
            <a:off x="7596188" y="3482975"/>
            <a:ext cx="1547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s-MX" altLang="es-MX" sz="1000" smtClean="0">
                <a:solidFill>
                  <a:prstClr val="black"/>
                </a:solidFill>
                <a:latin typeface="PrESIDENCIA FINA"/>
                <a:cs typeface="Arial" pitchFamily="34" charset="0"/>
              </a:rPr>
              <a:t>Promedio Histórico</a:t>
            </a:r>
          </a:p>
          <a:p>
            <a:pPr eaLnBrk="0" fontAlgn="base" hangingPunct="0">
              <a:spcBef>
                <a:spcPct val="0"/>
              </a:spcBef>
              <a:spcAft>
                <a:spcPct val="0"/>
              </a:spcAft>
            </a:pPr>
            <a:r>
              <a:rPr lang="es-MX" altLang="es-MX" sz="1000" smtClean="0">
                <a:solidFill>
                  <a:prstClr val="black"/>
                </a:solidFill>
                <a:latin typeface="PrESIDENCIA FINA"/>
                <a:cs typeface="Arial" pitchFamily="34" charset="0"/>
              </a:rPr>
              <a:t>Estadístico  27 Eventos  </a:t>
            </a:r>
            <a:endParaRPr lang="es-ES" altLang="es-MX" sz="1000" smtClean="0">
              <a:solidFill>
                <a:prstClr val="black"/>
              </a:solidFill>
              <a:latin typeface="PrESIDENCIA FINA"/>
              <a:cs typeface="Arial" pitchFamily="34" charset="0"/>
            </a:endParaRPr>
          </a:p>
        </p:txBody>
      </p:sp>
    </p:spTree>
    <p:extLst>
      <p:ext uri="{BB962C8B-B14F-4D97-AF65-F5344CB8AC3E}">
        <p14:creationId xmlns:p14="http://schemas.microsoft.com/office/powerpoint/2010/main" val="341022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07950" y="6316663"/>
            <a:ext cx="8928100" cy="4254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lnSpc>
                <a:spcPct val="90000"/>
              </a:lnSpc>
              <a:spcBef>
                <a:spcPct val="50000"/>
              </a:spcBef>
              <a:spcAft>
                <a:spcPct val="0"/>
              </a:spcAft>
              <a:buFont typeface="Arial" pitchFamily="34" charset="0"/>
              <a:buNone/>
            </a:pPr>
            <a:r>
              <a:rPr lang="es-MX" altLang="es-ES" sz="1200" smtClean="0">
                <a:solidFill>
                  <a:prstClr val="black"/>
                </a:solidFill>
                <a:latin typeface="PrESIDENCIA FINA"/>
                <a:cs typeface="Arial" pitchFamily="34" charset="0"/>
              </a:rPr>
              <a:t>Total  de Torneos realizados de los distintos  Programas Deportivos: Unidades Deportivas (1),  Deporte de la 3ª. Edad (2),  Deporte  para Todos  (25)  y    Ligas Deportivas  (110).</a:t>
            </a:r>
          </a:p>
        </p:txBody>
      </p:sp>
      <p:sp>
        <p:nvSpPr>
          <p:cNvPr id="10243" name="Text Box 9"/>
          <p:cNvSpPr txBox="1">
            <a:spLocks noChangeArrowheads="1"/>
          </p:cNvSpPr>
          <p:nvPr/>
        </p:nvSpPr>
        <p:spPr bwMode="auto">
          <a:xfrm>
            <a:off x="7885113" y="3716338"/>
            <a:ext cx="935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ES" sz="1000" smtClean="0">
                <a:solidFill>
                  <a:prstClr val="black"/>
                </a:solidFill>
                <a:latin typeface="PrESIDENCIA FINA"/>
                <a:cs typeface="Arial" pitchFamily="34" charset="0"/>
              </a:rPr>
              <a:t>Promedio</a:t>
            </a:r>
          </a:p>
          <a:p>
            <a:pPr fontAlgn="base">
              <a:spcBef>
                <a:spcPct val="0"/>
              </a:spcBef>
              <a:spcAft>
                <a:spcPct val="0"/>
              </a:spcAft>
              <a:buFontTx/>
              <a:buNone/>
            </a:pPr>
            <a:r>
              <a:rPr lang="es-MX" altLang="es-ES" sz="1000" smtClean="0">
                <a:solidFill>
                  <a:prstClr val="black"/>
                </a:solidFill>
                <a:latin typeface="PrESIDENCIA FINA"/>
                <a:cs typeface="Arial" pitchFamily="34" charset="0"/>
              </a:rPr>
              <a:t>Hist</a:t>
            </a:r>
            <a:r>
              <a:rPr lang="es-MX" altLang="es-ES" sz="1000" smtClean="0">
                <a:solidFill>
                  <a:prstClr val="black"/>
                </a:solidFill>
                <a:latin typeface="Arial" pitchFamily="34" charset="0"/>
                <a:cs typeface="Arial" pitchFamily="34" charset="0"/>
              </a:rPr>
              <a:t>ó</a:t>
            </a:r>
            <a:r>
              <a:rPr lang="es-MX" altLang="es-ES" sz="1000" smtClean="0">
                <a:solidFill>
                  <a:prstClr val="black"/>
                </a:solidFill>
                <a:latin typeface="PrESIDENCIA FINA"/>
                <a:cs typeface="Arial" pitchFamily="34" charset="0"/>
              </a:rPr>
              <a:t>rico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Estad</a:t>
            </a:r>
            <a:r>
              <a:rPr lang="es-MX" altLang="es-ES" sz="1000" smtClean="0">
                <a:solidFill>
                  <a:prstClr val="black"/>
                </a:solidFill>
                <a:latin typeface="Arial" pitchFamily="34" charset="0"/>
                <a:cs typeface="Arial" pitchFamily="34" charset="0"/>
              </a:rPr>
              <a:t>í</a:t>
            </a:r>
            <a:r>
              <a:rPr lang="es-MX" altLang="es-ES" sz="1000" smtClean="0">
                <a:solidFill>
                  <a:prstClr val="black"/>
                </a:solidFill>
                <a:latin typeface="PrESIDENCIA FINA"/>
                <a:cs typeface="Arial" pitchFamily="34" charset="0"/>
              </a:rPr>
              <a:t>stico  98 Torneos   </a:t>
            </a:r>
            <a:endParaRPr lang="es-ES" altLang="es-ES" sz="1000" smtClean="0">
              <a:solidFill>
                <a:prstClr val="black"/>
              </a:solidFill>
              <a:latin typeface="PrESIDENCIA FINA"/>
              <a:cs typeface="Arial" pitchFamily="34" charset="0"/>
            </a:endParaRPr>
          </a:p>
        </p:txBody>
      </p:sp>
      <p:graphicFrame>
        <p:nvGraphicFramePr>
          <p:cNvPr id="10244" name="Object 6"/>
          <p:cNvGraphicFramePr>
            <a:graphicFrameLocks noChangeAspect="1"/>
          </p:cNvGraphicFramePr>
          <p:nvPr/>
        </p:nvGraphicFramePr>
        <p:xfrm>
          <a:off x="468313" y="1590675"/>
          <a:ext cx="8137525" cy="1271588"/>
        </p:xfrm>
        <a:graphic>
          <a:graphicData uri="http://schemas.openxmlformats.org/presentationml/2006/ole">
            <mc:AlternateContent xmlns:mc="http://schemas.openxmlformats.org/markup-compatibility/2006">
              <mc:Choice xmlns:v="urn:schemas-microsoft-com:vml" Requires="v">
                <p:oleObj spid="_x0000_s398342" name="Hoja de cálculo" r:id="rId4" imgW="6696159" imgH="1266887" progId="Excel.Sheet.8">
                  <p:embed/>
                </p:oleObj>
              </mc:Choice>
              <mc:Fallback>
                <p:oleObj name="Hoja de cálculo" r:id="rId4" imgW="6696159" imgH="126688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590675"/>
                        <a:ext cx="81375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7"/>
          <p:cNvGraphicFramePr>
            <a:graphicFrameLocks noChangeAspect="1"/>
          </p:cNvGraphicFramePr>
          <p:nvPr/>
        </p:nvGraphicFramePr>
        <p:xfrm>
          <a:off x="4763" y="2997200"/>
          <a:ext cx="8201025" cy="3225800"/>
        </p:xfrm>
        <a:graphic>
          <a:graphicData uri="http://schemas.openxmlformats.org/presentationml/2006/ole">
            <mc:AlternateContent xmlns:mc="http://schemas.openxmlformats.org/markup-compatibility/2006">
              <mc:Choice xmlns:v="urn:schemas-microsoft-com:vml" Requires="v">
                <p:oleObj spid="_x0000_s398343" name="Gráfico" r:id="rId7" imgW="8212024" imgH="3231160" progId="Excel.Chart.8">
                  <p:embed/>
                </p:oleObj>
              </mc:Choice>
              <mc:Fallback>
                <p:oleObj name="Gráfico" r:id="rId7" imgW="8212024" imgH="3231160"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2997200"/>
                        <a:ext cx="8201025" cy="322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Line 6"/>
          <p:cNvSpPr>
            <a:spLocks noChangeShapeType="1"/>
          </p:cNvSpPr>
          <p:nvPr/>
        </p:nvSpPr>
        <p:spPr bwMode="auto">
          <a:xfrm>
            <a:off x="1116013" y="4221163"/>
            <a:ext cx="6407150"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10247" name="Rectangle 4"/>
          <p:cNvSpPr>
            <a:spLocks noGrp="1" noChangeArrowheads="1"/>
          </p:cNvSpPr>
          <p:nvPr>
            <p:ph type="title"/>
          </p:nvPr>
        </p:nvSpPr>
        <p:spPr>
          <a:xfrm>
            <a:off x="1554163" y="1060450"/>
            <a:ext cx="6119812" cy="558800"/>
          </a:xfrm>
          <a:noFill/>
        </p:spPr>
        <p:txBody>
          <a:bodyPr/>
          <a:lstStyle/>
          <a:p>
            <a:pPr eaLnBrk="1" hangingPunct="1">
              <a:lnSpc>
                <a:spcPct val="80000"/>
              </a:lnSpc>
            </a:pPr>
            <a:r>
              <a:rPr lang="es-MX" altLang="es-ES" sz="1600" b="1" smtClean="0">
                <a:latin typeface="PRESIDENCIA FIrme" charset="0"/>
              </a:rPr>
              <a:t>Dirección de Cultura Física y Deporte </a:t>
            </a:r>
            <a:br>
              <a:rPr lang="es-MX" altLang="es-ES" sz="1600" b="1" smtClean="0">
                <a:latin typeface="PRESIDENCIA FIrme" charset="0"/>
              </a:rPr>
            </a:br>
            <a:r>
              <a:rPr lang="es-MX" altLang="es-ES" sz="1600" smtClean="0">
                <a:latin typeface="PRESIDENCIA FIrme" charset="0"/>
              </a:rPr>
              <a:t>Torneos Realizados</a:t>
            </a:r>
            <a:endParaRPr lang="es-ES" altLang="es-ES" sz="1600" smtClean="0">
              <a:latin typeface="PRESIDENCIA FIrme" charset="0"/>
            </a:endParaRPr>
          </a:p>
        </p:txBody>
      </p:sp>
      <p:sp>
        <p:nvSpPr>
          <p:cNvPr id="10248" name="Line 7"/>
          <p:cNvSpPr>
            <a:spLocks noChangeShapeType="1"/>
          </p:cNvSpPr>
          <p:nvPr/>
        </p:nvSpPr>
        <p:spPr bwMode="auto">
          <a:xfrm flipV="1">
            <a:off x="468313" y="1052513"/>
            <a:ext cx="8135937"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10249"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Secretaria de Desarrollo Social</a:t>
            </a:r>
          </a:p>
        </p:txBody>
      </p:sp>
      <p:pic>
        <p:nvPicPr>
          <p:cNvPr id="10250" name="12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583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5"/>
          <p:cNvGraphicFramePr>
            <a:graphicFrameLocks noChangeAspect="1"/>
          </p:cNvGraphicFramePr>
          <p:nvPr/>
        </p:nvGraphicFramePr>
        <p:xfrm>
          <a:off x="611188" y="1628775"/>
          <a:ext cx="7894637" cy="1385888"/>
        </p:xfrm>
        <a:graphic>
          <a:graphicData uri="http://schemas.openxmlformats.org/presentationml/2006/ole">
            <mc:AlternateContent xmlns:mc="http://schemas.openxmlformats.org/markup-compatibility/2006">
              <mc:Choice xmlns:v="urn:schemas-microsoft-com:vml" Requires="v">
                <p:oleObj spid="_x0000_s399366" name="Hoja de cálculo" r:id="rId4" imgW="7772400" imgH="1333622" progId="Excel.Sheet.8">
                  <p:embed/>
                </p:oleObj>
              </mc:Choice>
              <mc:Fallback>
                <p:oleObj name="Hoja de cálculo" r:id="rId4" imgW="7772400" imgH="133362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628775"/>
                        <a:ext cx="7894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Text Box 8"/>
          <p:cNvSpPr txBox="1">
            <a:spLocks noChangeArrowheads="1"/>
          </p:cNvSpPr>
          <p:nvPr/>
        </p:nvSpPr>
        <p:spPr bwMode="auto">
          <a:xfrm>
            <a:off x="7956550" y="3141663"/>
            <a:ext cx="10731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ES" sz="1000" smtClean="0">
                <a:solidFill>
                  <a:prstClr val="black"/>
                </a:solidFill>
                <a:latin typeface="PrESIDENCIA FINA"/>
                <a:cs typeface="Arial" pitchFamily="34" charset="0"/>
              </a:rPr>
              <a:t>Promedio</a:t>
            </a:r>
          </a:p>
          <a:p>
            <a:pPr fontAlgn="base">
              <a:spcBef>
                <a:spcPct val="0"/>
              </a:spcBef>
              <a:spcAft>
                <a:spcPct val="0"/>
              </a:spcAft>
              <a:buFontTx/>
              <a:buNone/>
            </a:pPr>
            <a:r>
              <a:rPr lang="es-MX" altLang="es-ES" sz="1000" smtClean="0">
                <a:solidFill>
                  <a:prstClr val="black"/>
                </a:solidFill>
                <a:latin typeface="PrESIDENCIA FINA"/>
                <a:cs typeface="Arial" pitchFamily="34" charset="0"/>
              </a:rPr>
              <a:t>Histórico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Estadístico </a:t>
            </a:r>
          </a:p>
          <a:p>
            <a:pPr fontAlgn="base">
              <a:spcBef>
                <a:spcPct val="0"/>
              </a:spcBef>
              <a:spcAft>
                <a:spcPct val="0"/>
              </a:spcAft>
              <a:buFontTx/>
              <a:buNone/>
            </a:pPr>
            <a:r>
              <a:rPr lang="es-MX" altLang="es-ES" sz="1000" smtClean="0">
                <a:solidFill>
                  <a:prstClr val="black"/>
                </a:solidFill>
                <a:latin typeface="PrESIDENCIA FINA"/>
                <a:cs typeface="Arial" pitchFamily="34" charset="0"/>
              </a:rPr>
              <a:t>34,668 Participantes en Eventos y Torneos </a:t>
            </a:r>
            <a:endParaRPr lang="es-ES" altLang="es-ES" sz="1000" smtClean="0">
              <a:solidFill>
                <a:prstClr val="black"/>
              </a:solidFill>
              <a:latin typeface="PrESIDENCIA FINA"/>
              <a:cs typeface="Arial" pitchFamily="34" charset="0"/>
            </a:endParaRPr>
          </a:p>
        </p:txBody>
      </p:sp>
      <p:sp>
        <p:nvSpPr>
          <p:cNvPr id="11268" name="Text Box 12"/>
          <p:cNvSpPr txBox="1">
            <a:spLocks noChangeArrowheads="1"/>
          </p:cNvSpPr>
          <p:nvPr/>
        </p:nvSpPr>
        <p:spPr bwMode="auto">
          <a:xfrm>
            <a:off x="147638" y="6381750"/>
            <a:ext cx="4114800" cy="25876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90000"/>
              </a:lnSpc>
              <a:spcBef>
                <a:spcPct val="50000"/>
              </a:spcBef>
              <a:spcAft>
                <a:spcPct val="0"/>
              </a:spcAft>
              <a:buFontTx/>
              <a:buNone/>
            </a:pPr>
            <a:r>
              <a:rPr lang="es-MX" altLang="es-ES" sz="1200" smtClean="0">
                <a:solidFill>
                  <a:prstClr val="black"/>
                </a:solidFill>
                <a:latin typeface="PrESIDENCIA FINA"/>
                <a:cs typeface="Arial" pitchFamily="34" charset="0"/>
              </a:rPr>
              <a:t>Total de  Participantes  en  70 Eventos  y 138  Torneos  </a:t>
            </a:r>
          </a:p>
        </p:txBody>
      </p:sp>
      <p:graphicFrame>
        <p:nvGraphicFramePr>
          <p:cNvPr id="11269" name="Object 6"/>
          <p:cNvGraphicFramePr>
            <a:graphicFrameLocks noChangeAspect="1"/>
          </p:cNvGraphicFramePr>
          <p:nvPr/>
        </p:nvGraphicFramePr>
        <p:xfrm>
          <a:off x="30163" y="2924175"/>
          <a:ext cx="8410575" cy="3386138"/>
        </p:xfrm>
        <a:graphic>
          <a:graphicData uri="http://schemas.openxmlformats.org/presentationml/2006/ole">
            <mc:AlternateContent xmlns:mc="http://schemas.openxmlformats.org/markup-compatibility/2006">
              <mc:Choice xmlns:v="urn:schemas-microsoft-com:vml" Requires="v">
                <p:oleObj spid="_x0000_s399367" name="Gráfico" r:id="rId7" imgW="8419306" imgH="3395766" progId="Excel.Chart.8">
                  <p:embed/>
                </p:oleObj>
              </mc:Choice>
              <mc:Fallback>
                <p:oleObj name="Gráfico" r:id="rId7" imgW="8419306" imgH="3395766"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3" y="2924175"/>
                        <a:ext cx="8410575" cy="338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Line 6"/>
          <p:cNvSpPr>
            <a:spLocks noChangeShapeType="1"/>
          </p:cNvSpPr>
          <p:nvPr/>
        </p:nvSpPr>
        <p:spPr bwMode="auto">
          <a:xfrm>
            <a:off x="1187450" y="5445125"/>
            <a:ext cx="6624638"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11271" name="Rectangle 4"/>
          <p:cNvSpPr>
            <a:spLocks noGrp="1" noChangeArrowheads="1"/>
          </p:cNvSpPr>
          <p:nvPr>
            <p:ph type="title"/>
          </p:nvPr>
        </p:nvSpPr>
        <p:spPr>
          <a:xfrm>
            <a:off x="1512888" y="1154113"/>
            <a:ext cx="6408737" cy="546100"/>
          </a:xfrm>
          <a:noFill/>
        </p:spPr>
        <p:txBody>
          <a:bodyPr/>
          <a:lstStyle/>
          <a:p>
            <a:pPr eaLnBrk="1" hangingPunct="1">
              <a:lnSpc>
                <a:spcPct val="80000"/>
              </a:lnSpc>
            </a:pPr>
            <a:r>
              <a:rPr lang="es-MX" altLang="es-ES" sz="1800" b="1" smtClean="0">
                <a:latin typeface="PRESIDENCIA FIrme" charset="0"/>
              </a:rPr>
              <a:t> </a:t>
            </a:r>
            <a:r>
              <a:rPr lang="es-MX" altLang="es-ES" sz="1600" b="1" smtClean="0">
                <a:latin typeface="PRESIDENCIA FIrme" charset="0"/>
              </a:rPr>
              <a:t>Dirección de Cultura Física y Deporte </a:t>
            </a:r>
            <a:br>
              <a:rPr lang="es-MX" altLang="es-ES" sz="1600" b="1" smtClean="0">
                <a:latin typeface="PRESIDENCIA FIrme" charset="0"/>
              </a:rPr>
            </a:br>
            <a:r>
              <a:rPr lang="es-MX" altLang="es-ES" sz="1600" smtClean="0">
                <a:latin typeface="PRESIDENCIA FIrme" charset="0"/>
              </a:rPr>
              <a:t>Participantes en Eventos y Torneos Realizados</a:t>
            </a:r>
            <a:endParaRPr lang="es-ES" altLang="es-ES" sz="1600" smtClean="0">
              <a:latin typeface="PRESIDENCIA FIrme" charset="0"/>
            </a:endParaRPr>
          </a:p>
        </p:txBody>
      </p:sp>
      <p:sp>
        <p:nvSpPr>
          <p:cNvPr id="11272" name="Line 7"/>
          <p:cNvSpPr>
            <a:spLocks noChangeShapeType="1"/>
          </p:cNvSpPr>
          <p:nvPr/>
        </p:nvSpPr>
        <p:spPr bwMode="auto">
          <a:xfrm flipV="1">
            <a:off x="539750" y="1052513"/>
            <a:ext cx="8135938"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11273"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Secretaria de Desarrollo Social</a:t>
            </a:r>
          </a:p>
        </p:txBody>
      </p:sp>
      <p:pic>
        <p:nvPicPr>
          <p:cNvPr id="11274" name="12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120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271463" y="6381750"/>
            <a:ext cx="6696075" cy="42545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fontAlgn="base">
              <a:lnSpc>
                <a:spcPct val="90000"/>
              </a:lnSpc>
              <a:spcBef>
                <a:spcPct val="50000"/>
              </a:spcBef>
              <a:spcAft>
                <a:spcPct val="0"/>
              </a:spcAft>
              <a:buFontTx/>
              <a:buNone/>
            </a:pPr>
            <a:r>
              <a:rPr lang="es-MX" altLang="es-ES" sz="1200" smtClean="0">
                <a:solidFill>
                  <a:prstClr val="black"/>
                </a:solidFill>
                <a:latin typeface="PrESIDENCIA FINA"/>
                <a:cs typeface="Arial" pitchFamily="34" charset="0"/>
              </a:rPr>
              <a:t>Total de Apoyos Otorgados a diferentes Dependencias e Instituciones como: Préstamo de Instalaciones Deportivas, Logística, Equipo y Recurso humano.</a:t>
            </a:r>
          </a:p>
        </p:txBody>
      </p:sp>
      <p:graphicFrame>
        <p:nvGraphicFramePr>
          <p:cNvPr id="12291" name="Object 6"/>
          <p:cNvGraphicFramePr>
            <a:graphicFrameLocks noChangeAspect="1"/>
          </p:cNvGraphicFramePr>
          <p:nvPr/>
        </p:nvGraphicFramePr>
        <p:xfrm>
          <a:off x="539750" y="1779588"/>
          <a:ext cx="8064500" cy="1252537"/>
        </p:xfrm>
        <a:graphic>
          <a:graphicData uri="http://schemas.openxmlformats.org/presentationml/2006/ole">
            <mc:AlternateContent xmlns:mc="http://schemas.openxmlformats.org/markup-compatibility/2006">
              <mc:Choice xmlns:v="urn:schemas-microsoft-com:vml" Requires="v">
                <p:oleObj spid="_x0000_s400390" name="Hoja de cálculo" r:id="rId5" imgW="6715041" imgH="1295527" progId="Excel.Sheet.8">
                  <p:embed/>
                </p:oleObj>
              </mc:Choice>
              <mc:Fallback>
                <p:oleObj name="Hoja de cálculo" r:id="rId5" imgW="6715041" imgH="129552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779588"/>
                        <a:ext cx="80645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 Box 9"/>
          <p:cNvSpPr txBox="1">
            <a:spLocks noChangeArrowheads="1"/>
          </p:cNvSpPr>
          <p:nvPr/>
        </p:nvSpPr>
        <p:spPr bwMode="auto">
          <a:xfrm>
            <a:off x="7997825" y="4005263"/>
            <a:ext cx="8223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ES" sz="1000" smtClean="0">
                <a:solidFill>
                  <a:prstClr val="black"/>
                </a:solidFill>
                <a:latin typeface="PrESIDENCIA FINA"/>
                <a:cs typeface="Arial" pitchFamily="34" charset="0"/>
              </a:rPr>
              <a:t>Promedio</a:t>
            </a:r>
          </a:p>
          <a:p>
            <a:pPr fontAlgn="base">
              <a:spcBef>
                <a:spcPct val="0"/>
              </a:spcBef>
              <a:spcAft>
                <a:spcPct val="0"/>
              </a:spcAft>
              <a:buFontTx/>
              <a:buNone/>
            </a:pPr>
            <a:r>
              <a:rPr lang="es-MX" altLang="es-ES" sz="1000" smtClean="0">
                <a:solidFill>
                  <a:prstClr val="black"/>
                </a:solidFill>
                <a:latin typeface="PrESIDENCIA FINA"/>
                <a:cs typeface="Arial" pitchFamily="34" charset="0"/>
              </a:rPr>
              <a:t>Histórico</a:t>
            </a:r>
          </a:p>
          <a:p>
            <a:pPr fontAlgn="base">
              <a:spcBef>
                <a:spcPct val="0"/>
              </a:spcBef>
              <a:spcAft>
                <a:spcPct val="0"/>
              </a:spcAft>
              <a:buFontTx/>
              <a:buNone/>
            </a:pPr>
            <a:r>
              <a:rPr lang="es-MX" altLang="es-ES" sz="1000" smtClean="0">
                <a:solidFill>
                  <a:prstClr val="black"/>
                </a:solidFill>
                <a:latin typeface="PrESIDENCIA FINA"/>
                <a:cs typeface="Arial" pitchFamily="34" charset="0"/>
              </a:rPr>
              <a:t>Estadístico 56  Apoyos</a:t>
            </a:r>
          </a:p>
          <a:p>
            <a:pPr fontAlgn="base">
              <a:spcBef>
                <a:spcPct val="0"/>
              </a:spcBef>
              <a:spcAft>
                <a:spcPct val="0"/>
              </a:spcAft>
              <a:buFontTx/>
              <a:buNone/>
            </a:pPr>
            <a:endParaRPr lang="es-ES" altLang="es-ES" sz="1000" smtClean="0">
              <a:solidFill>
                <a:prstClr val="black"/>
              </a:solidFill>
              <a:latin typeface="PrESIDENCIA FINA"/>
              <a:cs typeface="Arial" pitchFamily="34" charset="0"/>
            </a:endParaRPr>
          </a:p>
        </p:txBody>
      </p:sp>
      <p:graphicFrame>
        <p:nvGraphicFramePr>
          <p:cNvPr id="12293" name="Object 7"/>
          <p:cNvGraphicFramePr>
            <a:graphicFrameLocks noChangeAspect="1"/>
          </p:cNvGraphicFramePr>
          <p:nvPr/>
        </p:nvGraphicFramePr>
        <p:xfrm>
          <a:off x="323850" y="2987675"/>
          <a:ext cx="8021638" cy="3300413"/>
        </p:xfrm>
        <a:graphic>
          <a:graphicData uri="http://schemas.openxmlformats.org/presentationml/2006/ole">
            <mc:AlternateContent xmlns:mc="http://schemas.openxmlformats.org/markup-compatibility/2006">
              <mc:Choice xmlns:v="urn:schemas-microsoft-com:vml" Requires="v">
                <p:oleObj spid="_x0000_s400391" name="Gráfico" r:id="rId8" imgW="8029128" imgH="3304318" progId="Excel.Chart.8">
                  <p:embed/>
                </p:oleObj>
              </mc:Choice>
              <mc:Fallback>
                <p:oleObj name="Gráfico" r:id="rId8" imgW="8029128" imgH="3304318"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2987675"/>
                        <a:ext cx="8021638" cy="330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Line 6"/>
          <p:cNvSpPr>
            <a:spLocks noChangeShapeType="1"/>
          </p:cNvSpPr>
          <p:nvPr/>
        </p:nvSpPr>
        <p:spPr bwMode="auto">
          <a:xfrm>
            <a:off x="1258888" y="4581525"/>
            <a:ext cx="6481762"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12295" name="Rectangle 4"/>
          <p:cNvSpPr>
            <a:spLocks noGrp="1" noChangeArrowheads="1"/>
          </p:cNvSpPr>
          <p:nvPr>
            <p:ph type="title"/>
          </p:nvPr>
        </p:nvSpPr>
        <p:spPr>
          <a:xfrm>
            <a:off x="1547813" y="1162050"/>
            <a:ext cx="6408737" cy="647700"/>
          </a:xfrm>
          <a:noFill/>
        </p:spPr>
        <p:txBody>
          <a:bodyPr/>
          <a:lstStyle/>
          <a:p>
            <a:pPr eaLnBrk="1" hangingPunct="1">
              <a:lnSpc>
                <a:spcPct val="80000"/>
              </a:lnSpc>
            </a:pPr>
            <a:r>
              <a:rPr lang="es-MX" altLang="es-ES" sz="1600" b="1" smtClean="0">
                <a:latin typeface="PRESIDENCIA FIrme" charset="0"/>
              </a:rPr>
              <a:t>Dirección de Cultura Física y Deporte </a:t>
            </a:r>
            <a:br>
              <a:rPr lang="es-MX" altLang="es-ES" sz="1600" b="1" smtClean="0">
                <a:latin typeface="PRESIDENCIA FIrme" charset="0"/>
              </a:rPr>
            </a:br>
            <a:r>
              <a:rPr lang="es-MX" altLang="es-ES" sz="1600" smtClean="0">
                <a:latin typeface="PRESIDENCIA FIrme" charset="0"/>
              </a:rPr>
              <a:t>Apoyos Otorgados</a:t>
            </a:r>
            <a:endParaRPr lang="es-ES" altLang="es-ES" sz="1600" smtClean="0">
              <a:latin typeface="PRESIDENCIA FIrme" charset="0"/>
            </a:endParaRPr>
          </a:p>
        </p:txBody>
      </p:sp>
      <p:sp>
        <p:nvSpPr>
          <p:cNvPr id="12296" name="Line 7"/>
          <p:cNvSpPr>
            <a:spLocks noChangeShapeType="1"/>
          </p:cNvSpPr>
          <p:nvPr/>
        </p:nvSpPr>
        <p:spPr bwMode="auto">
          <a:xfrm flipV="1">
            <a:off x="323850" y="1125538"/>
            <a:ext cx="8351838"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cs typeface="Arial" pitchFamily="34" charset="0"/>
            </a:endParaRPr>
          </a:p>
        </p:txBody>
      </p:sp>
      <p:sp>
        <p:nvSpPr>
          <p:cNvPr id="12297" name="CuadroTexto 9"/>
          <p:cNvSpPr txBox="1">
            <a:spLocks noChangeArrowheads="1"/>
          </p:cNvSpPr>
          <p:nvPr/>
        </p:nvSpPr>
        <p:spPr bwMode="auto">
          <a:xfrm>
            <a:off x="2627313" y="325438"/>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cs typeface="Arial" pitchFamily="34" charset="0"/>
              </a:rPr>
              <a:t>Secretaría de Desarrollo Social</a:t>
            </a:r>
          </a:p>
        </p:txBody>
      </p:sp>
      <p:pic>
        <p:nvPicPr>
          <p:cNvPr id="12298" name="12 Imagen"/>
          <p:cNvPicPr>
            <a:picLocks noChangeAspect="1"/>
          </p:cNvPicPr>
          <p:nvPr/>
        </p:nvPicPr>
        <p:blipFill>
          <a:blip r:embed="rId10">
            <a:extLst>
              <a:ext uri="{28A0092B-C50C-407E-A947-70E740481C1C}">
                <a14:useLocalDpi xmlns:a14="http://schemas.microsoft.com/office/drawing/2010/main" val="0"/>
              </a:ext>
            </a:extLst>
          </a:blip>
          <a:srcRect l="3061" t="21793" r="2284" b="15997"/>
          <a:stretch>
            <a:fillRect/>
          </a:stretch>
        </p:blipFill>
        <p:spPr bwMode="auto">
          <a:xfrm>
            <a:off x="250825" y="44450"/>
            <a:ext cx="26066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13 Imagen" descr="C:\Users\elfeg_000\Documents\Andrea Espino\01 Monterrey\Atencion y Vinculacion Ciudadana\Logo\desarrollo soci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101600"/>
            <a:ext cx="22669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69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ChangeArrowheads="1"/>
          </p:cNvSpPr>
          <p:nvPr/>
        </p:nvSpPr>
        <p:spPr bwMode="auto">
          <a:xfrm>
            <a:off x="1757469" y="2060579"/>
            <a:ext cx="556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s-MX" altLang="es-MX" sz="2400" b="1" dirty="0">
                <a:solidFill>
                  <a:prstClr val="black"/>
                </a:solidFill>
                <a:latin typeface="Arial Black" pitchFamily="34" charset="0"/>
              </a:rPr>
              <a:t>DIRECCIÓN </a:t>
            </a:r>
            <a:r>
              <a:rPr lang="es-MX" altLang="es-MX" sz="2400" b="1" dirty="0" smtClean="0">
                <a:solidFill>
                  <a:prstClr val="black"/>
                </a:solidFill>
                <a:latin typeface="Arial Black" pitchFamily="34" charset="0"/>
              </a:rPr>
              <a:t>DE SALUD PUBLICA</a:t>
            </a:r>
            <a:endParaRPr lang="es-MX" altLang="es-MX" sz="2400" b="1" dirty="0">
              <a:solidFill>
                <a:prstClr val="black"/>
              </a:solidFill>
              <a:latin typeface="Arial Black" pitchFamily="34" charset="0"/>
            </a:endParaRPr>
          </a:p>
        </p:txBody>
      </p:sp>
      <p:sp>
        <p:nvSpPr>
          <p:cNvPr id="7" name="Rectangle 8"/>
          <p:cNvSpPr>
            <a:spLocks noChangeArrowheads="1"/>
          </p:cNvSpPr>
          <p:nvPr/>
        </p:nvSpPr>
        <p:spPr bwMode="auto">
          <a:xfrm>
            <a:off x="1601670" y="3200400"/>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400" b="1" dirty="0">
                <a:solidFill>
                  <a:prstClr val="black"/>
                </a:solidFill>
                <a:effectLst>
                  <a:outerShdw blurRad="38100" dist="38100" dir="2700000" algn="tl">
                    <a:srgbClr val="C0C0C0"/>
                  </a:outerShdw>
                </a:effectLst>
                <a:latin typeface="Arial Black" pitchFamily="34" charset="0"/>
              </a:rPr>
              <a:t>Indicadores</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de</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Control</a:t>
            </a:r>
          </a:p>
          <a:p>
            <a:pPr algn="ctr">
              <a:defRPr/>
            </a:pPr>
            <a:r>
              <a:rPr lang="es-MX" sz="4400" b="1" dirty="0">
                <a:solidFill>
                  <a:prstClr val="black"/>
                </a:solidFill>
                <a:effectLst>
                  <a:outerShdw blurRad="38100" dist="38100" dir="2700000" algn="tl">
                    <a:srgbClr val="C0C0C0"/>
                  </a:outerShdw>
                </a:effectLst>
                <a:latin typeface="Arial Black" pitchFamily="34" charset="0"/>
              </a:rPr>
              <a:t>Período</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2015-2018</a:t>
            </a:r>
          </a:p>
        </p:txBody>
      </p:sp>
      <p:sp>
        <p:nvSpPr>
          <p:cNvPr id="43015" name="Line 6"/>
          <p:cNvSpPr>
            <a:spLocks noChangeShapeType="1"/>
          </p:cNvSpPr>
          <p:nvPr/>
        </p:nvSpPr>
        <p:spPr bwMode="auto">
          <a:xfrm flipV="1">
            <a:off x="790576" y="1382421"/>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dirty="0">
              <a:solidFill>
                <a:prstClr val="black"/>
              </a:solidFill>
            </a:endParaRPr>
          </a:p>
        </p:txBody>
      </p:sp>
      <p:sp>
        <p:nvSpPr>
          <p:cNvPr id="9" name="8 Rectángulo"/>
          <p:cNvSpPr/>
          <p:nvPr/>
        </p:nvSpPr>
        <p:spPr>
          <a:xfrm>
            <a:off x="1694204" y="5229202"/>
            <a:ext cx="5809601" cy="646331"/>
          </a:xfrm>
          <a:prstGeom prst="rect">
            <a:avLst/>
          </a:prstGeom>
        </p:spPr>
        <p:txBody>
          <a:bodyPr wrap="square">
            <a:spAutoFit/>
          </a:bodyPr>
          <a:lstStyle/>
          <a:p>
            <a:pPr algn="ctr">
              <a:defRPr/>
            </a:pPr>
            <a:r>
              <a:rPr lang="es-MX" sz="3600" b="1" dirty="0" smtClean="0">
                <a:solidFill>
                  <a:prstClr val="black"/>
                </a:solidFill>
                <a:effectLst>
                  <a:outerShdw blurRad="38100" dist="38100" dir="2700000" algn="tl">
                    <a:srgbClr val="C0C0C0"/>
                  </a:outerShdw>
                </a:effectLst>
                <a:latin typeface="Arial Black" pitchFamily="34" charset="0"/>
              </a:rPr>
              <a:t>Febrero-2017</a:t>
            </a:r>
            <a:endParaRPr lang="es-MX" sz="3600" b="1" dirty="0">
              <a:solidFill>
                <a:prstClr val="black"/>
              </a:solidFill>
              <a:effectLst>
                <a:outerShdw blurRad="38100" dist="38100" dir="2700000" algn="tl">
                  <a:srgbClr val="C0C0C0"/>
                </a:outerShdw>
              </a:effectLst>
              <a:latin typeface="Arial Black" pitchFamily="34" charset="0"/>
            </a:endParaRPr>
          </a:p>
        </p:txBody>
      </p:sp>
      <p:sp>
        <p:nvSpPr>
          <p:cNvPr id="2" name="Rectángulo 1"/>
          <p:cNvSpPr/>
          <p:nvPr/>
        </p:nvSpPr>
        <p:spPr>
          <a:xfrm>
            <a:off x="1277637" y="6381328"/>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469120"/>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2" cstate="print">
            <a:extLst>
              <a:ext uri="{28A0092B-C50C-407E-A947-70E740481C1C}">
                <a14:useLocalDpi xmlns:a14="http://schemas.microsoft.com/office/drawing/2010/main" val="0"/>
              </a:ext>
            </a:extLst>
          </a:blip>
          <a:srcRect l="3061" t="21792" r="2284" b="15997"/>
          <a:stretch/>
        </p:blipFill>
        <p:spPr>
          <a:xfrm>
            <a:off x="251520" y="188640"/>
            <a:ext cx="2605430" cy="936104"/>
          </a:xfrm>
          <a:prstGeom prst="rect">
            <a:avLst/>
          </a:prstGeom>
        </p:spPr>
      </p:pic>
      <p:pic>
        <p:nvPicPr>
          <p:cNvPr id="13" name="12 Imagen" descr="C:\Users\elfeg_000\Documents\Andrea Espino\01 Monterrey\Atencion y Vinculacion Ciudadana\Logo\desarrollo soci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45904"/>
            <a:ext cx="2266950" cy="878840"/>
          </a:xfrm>
          <a:prstGeom prst="rect">
            <a:avLst/>
          </a:prstGeom>
          <a:noFill/>
          <a:ln>
            <a:noFill/>
          </a:ln>
        </p:spPr>
      </p:pic>
    </p:spTree>
    <p:extLst>
      <p:ext uri="{BB962C8B-B14F-4D97-AF65-F5344CB8AC3E}">
        <p14:creationId xmlns:p14="http://schemas.microsoft.com/office/powerpoint/2010/main" val="2516667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a:bodyPr>
          <a:lstStyle/>
          <a:p>
            <a:pPr eaLnBrk="1" hangingPunct="1">
              <a:lnSpc>
                <a:spcPct val="80000"/>
              </a:lnSpc>
            </a:pPr>
            <a:r>
              <a:rPr lang="es-MX" altLang="es-MX" sz="2000" b="1" dirty="0"/>
              <a:t>Dirección </a:t>
            </a:r>
            <a:r>
              <a:rPr lang="es-MX" altLang="es-MX" sz="2000" b="1" dirty="0" smtClean="0"/>
              <a:t>de Salud Publica</a:t>
            </a:r>
            <a:r>
              <a:rPr lang="es-MX" altLang="es-MX" sz="2000" b="1" dirty="0"/>
              <a:t/>
            </a:r>
            <a:br>
              <a:rPr lang="es-MX" altLang="es-MX" sz="2000" b="1" dirty="0"/>
            </a:br>
            <a:r>
              <a:rPr lang="es-MX" altLang="es-MX" sz="1600" b="1" dirty="0" smtClean="0"/>
              <a:t>Servicios de Fumigación</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dirty="0">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29</a:t>
            </a:fld>
            <a:endParaRPr lang="es-ES" dirty="0">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3929869234"/>
              </p:ext>
            </p:extLst>
          </p:nvPr>
        </p:nvGraphicFramePr>
        <p:xfrm>
          <a:off x="1871663" y="1844824"/>
          <a:ext cx="5332412" cy="1250950"/>
        </p:xfrm>
        <a:graphic>
          <a:graphicData uri="http://schemas.openxmlformats.org/presentationml/2006/ole">
            <mc:AlternateContent xmlns:mc="http://schemas.openxmlformats.org/markup-compatibility/2006">
              <mc:Choice xmlns:v="urn:schemas-microsoft-com:vml" Requires="v">
                <p:oleObj spid="_x0000_s401414" name="Hoja de cálculo" r:id="rId4" imgW="7067686" imgH="1047671" progId="Excel.Sheet.8">
                  <p:embed/>
                </p:oleObj>
              </mc:Choice>
              <mc:Fallback>
                <p:oleObj name="Hoja de cálculo" r:id="rId4" imgW="7067686" imgH="1047671" progId="Excel.Sheet.8">
                  <p:embed/>
                  <p:pic>
                    <p:nvPicPr>
                      <p:cNvPr id="0" name=""/>
                      <p:cNvPicPr>
                        <a:picLocks noChangeAspect="1" noChangeArrowheads="1"/>
                      </p:cNvPicPr>
                      <p:nvPr/>
                    </p:nvPicPr>
                    <p:blipFill>
                      <a:blip r:embed="rId5"/>
                      <a:srcRect/>
                      <a:stretch>
                        <a:fillRect/>
                      </a:stretch>
                    </p:blipFill>
                    <p:spPr bwMode="auto">
                      <a:xfrm>
                        <a:off x="1871663" y="1844824"/>
                        <a:ext cx="5332412"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3674449822"/>
              </p:ext>
            </p:extLst>
          </p:nvPr>
        </p:nvGraphicFramePr>
        <p:xfrm>
          <a:off x="1409700" y="2921000"/>
          <a:ext cx="6311900" cy="3016250"/>
        </p:xfrm>
        <a:graphic>
          <a:graphicData uri="http://schemas.openxmlformats.org/presentationml/2006/ole">
            <mc:AlternateContent xmlns:mc="http://schemas.openxmlformats.org/markup-compatibility/2006">
              <mc:Choice xmlns:v="urn:schemas-microsoft-com:vml" Requires="v">
                <p:oleObj spid="_x0000_s401415" name="Hoja de cálculo" r:id="rId7" imgW="8391593" imgH="2657436" progId="Excel.Sheet.8">
                  <p:embed/>
                </p:oleObj>
              </mc:Choice>
              <mc:Fallback>
                <p:oleObj name="Hoja de cálculo" r:id="rId7" imgW="8391593" imgH="2657436" progId="Excel.Sheet.8">
                  <p:embed/>
                  <p:pic>
                    <p:nvPicPr>
                      <p:cNvPr id="0" name=""/>
                      <p:cNvPicPr>
                        <a:picLocks noChangeAspect="1" noChangeArrowheads="1"/>
                      </p:cNvPicPr>
                      <p:nvPr/>
                    </p:nvPicPr>
                    <p:blipFill>
                      <a:blip r:embed="rId8"/>
                      <a:srcRect/>
                      <a:stretch>
                        <a:fillRect/>
                      </a:stretch>
                    </p:blipFill>
                    <p:spPr bwMode="auto">
                      <a:xfrm>
                        <a:off x="1409700" y="2921000"/>
                        <a:ext cx="6311900"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277635" y="6475802"/>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405883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819975" y="1316482"/>
            <a:ext cx="5130571" cy="467984"/>
          </a:xfrm>
        </p:spPr>
        <p:txBody>
          <a:bodyPr>
            <a:normAutofit fontScale="90000"/>
          </a:bodyPr>
          <a:lstStyle/>
          <a:p>
            <a:pPr eaLnBrk="1" hangingPunct="1">
              <a:lnSpc>
                <a:spcPct val="80000"/>
              </a:lnSpc>
            </a:pPr>
            <a:r>
              <a:rPr lang="es-ES" altLang="es-MX" sz="2000" b="1" dirty="0" smtClean="0"/>
              <a:t>Dirección Administrativa</a:t>
            </a:r>
            <a:r>
              <a:rPr lang="es-ES" altLang="es-MX" sz="2000" b="1" dirty="0"/>
              <a:t/>
            </a:r>
            <a:br>
              <a:rPr lang="es-ES" altLang="es-MX" sz="2000" b="1" dirty="0"/>
            </a:br>
            <a:r>
              <a:rPr lang="es-ES" altLang="es-MX" sz="2000" b="1" dirty="0"/>
              <a:t>Tramites Realizados ante la Dirección de Adquisiciones</a:t>
            </a:r>
          </a:p>
        </p:txBody>
      </p:sp>
      <p:sp>
        <p:nvSpPr>
          <p:cNvPr id="45059" name="Line 8"/>
          <p:cNvSpPr>
            <a:spLocks noChangeShapeType="1"/>
          </p:cNvSpPr>
          <p:nvPr/>
        </p:nvSpPr>
        <p:spPr bwMode="auto">
          <a:xfrm>
            <a:off x="847726" y="1185444"/>
            <a:ext cx="7172325" cy="491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graphicFrame>
        <p:nvGraphicFramePr>
          <p:cNvPr id="45061" name="Object 8"/>
          <p:cNvGraphicFramePr>
            <a:graphicFrameLocks noChangeAspect="1"/>
          </p:cNvGraphicFramePr>
          <p:nvPr>
            <p:extLst>
              <p:ext uri="{D42A27DB-BD31-4B8C-83A1-F6EECF244321}">
                <p14:modId xmlns:p14="http://schemas.microsoft.com/office/powerpoint/2010/main" val="3814619120"/>
              </p:ext>
            </p:extLst>
          </p:nvPr>
        </p:nvGraphicFramePr>
        <p:xfrm>
          <a:off x="1608138" y="2012950"/>
          <a:ext cx="5365750" cy="1131888"/>
        </p:xfrm>
        <a:graphic>
          <a:graphicData uri="http://schemas.openxmlformats.org/presentationml/2006/ole">
            <mc:AlternateContent xmlns:mc="http://schemas.openxmlformats.org/markup-compatibility/2006">
              <mc:Choice xmlns:v="urn:schemas-microsoft-com:vml" Requires="v">
                <p:oleObj spid="_x0000_s158780" name="Hoja de cálculo" r:id="rId4" imgW="6324715" imgH="1047882" progId="Excel.Sheet.8">
                  <p:embed/>
                </p:oleObj>
              </mc:Choice>
              <mc:Fallback>
                <p:oleObj name="Hoja de cálculo" r:id="rId4" imgW="6324715" imgH="1047882" progId="Excel.Sheet.8">
                  <p:embed/>
                  <p:pic>
                    <p:nvPicPr>
                      <p:cNvPr id="0" name=""/>
                      <p:cNvPicPr>
                        <a:picLocks noChangeAspect="1" noChangeArrowheads="1"/>
                      </p:cNvPicPr>
                      <p:nvPr/>
                    </p:nvPicPr>
                    <p:blipFill>
                      <a:blip r:embed="rId5"/>
                      <a:srcRect/>
                      <a:stretch>
                        <a:fillRect/>
                      </a:stretch>
                    </p:blipFill>
                    <p:spPr bwMode="auto">
                      <a:xfrm>
                        <a:off x="1608138" y="2012950"/>
                        <a:ext cx="5365750" cy="1131888"/>
                      </a:xfrm>
                      <a:prstGeom prst="rect">
                        <a:avLst/>
                      </a:prstGeom>
                      <a:noFill/>
                      <a:ln>
                        <a:noFill/>
                      </a:ln>
                      <a:extLst/>
                    </p:spPr>
                  </p:pic>
                </p:oleObj>
              </mc:Fallback>
            </mc:AlternateContent>
          </a:graphicData>
        </a:graphic>
      </p:graphicFrame>
      <p:sp>
        <p:nvSpPr>
          <p:cNvPr id="9226" name="2 Marcador de número de diapositiva"/>
          <p:cNvSpPr>
            <a:spLocks noGrp="1"/>
          </p:cNvSpPr>
          <p:nvPr>
            <p:ph type="sldNum" sz="quarter" idx="12"/>
          </p:nvPr>
        </p:nvSpPr>
        <p:spPr/>
        <p:txBody>
          <a:bodyPr/>
          <a:lstStyle/>
          <a:p>
            <a:pPr>
              <a:defRPr/>
            </a:pPr>
            <a:fld id="{4BD55C59-C10D-4E33-9D7C-95FA1BB97853}" type="slidenum">
              <a:rPr lang="es-ES">
                <a:solidFill>
                  <a:prstClr val="black">
                    <a:tint val="75000"/>
                  </a:prstClr>
                </a:solidFill>
                <a:latin typeface="Arial" pitchFamily="34" charset="0"/>
              </a:rPr>
              <a:pPr>
                <a:defRPr/>
              </a:pPr>
              <a:t>3</a:t>
            </a:fld>
            <a:endParaRPr lang="es-ES">
              <a:solidFill>
                <a:prstClr val="black">
                  <a:tint val="75000"/>
                </a:prstClr>
              </a:solidFill>
              <a:latin typeface="Arial" pitchFamily="34" charset="0"/>
            </a:endParaRPr>
          </a:p>
        </p:txBody>
      </p:sp>
      <p:graphicFrame>
        <p:nvGraphicFramePr>
          <p:cNvPr id="45064" name="1 Objeto"/>
          <p:cNvGraphicFramePr>
            <a:graphicFrameLocks noChangeAspect="1"/>
          </p:cNvGraphicFramePr>
          <p:nvPr>
            <p:extLst>
              <p:ext uri="{D42A27DB-BD31-4B8C-83A1-F6EECF244321}">
                <p14:modId xmlns:p14="http://schemas.microsoft.com/office/powerpoint/2010/main" val="776309532"/>
              </p:ext>
            </p:extLst>
          </p:nvPr>
        </p:nvGraphicFramePr>
        <p:xfrm>
          <a:off x="1117600" y="3379788"/>
          <a:ext cx="6346825" cy="2913062"/>
        </p:xfrm>
        <a:graphic>
          <a:graphicData uri="http://schemas.openxmlformats.org/presentationml/2006/ole">
            <mc:AlternateContent xmlns:mc="http://schemas.openxmlformats.org/markup-compatibility/2006">
              <mc:Choice xmlns:v="urn:schemas-microsoft-com:vml" Requires="v">
                <p:oleObj spid="_x0000_s158781" name="Hoja de cálculo" r:id="rId7" imgW="8419996" imgH="2895578" progId="Excel.Sheet.8">
                  <p:embed/>
                </p:oleObj>
              </mc:Choice>
              <mc:Fallback>
                <p:oleObj name="Hoja de cálculo" r:id="rId7" imgW="8419996" imgH="2895578" progId="Excel.Sheet.8">
                  <p:embed/>
                  <p:pic>
                    <p:nvPicPr>
                      <p:cNvPr id="0" name=""/>
                      <p:cNvPicPr>
                        <a:picLocks noChangeAspect="1" noChangeArrowheads="1"/>
                      </p:cNvPicPr>
                      <p:nvPr/>
                    </p:nvPicPr>
                    <p:blipFill>
                      <a:blip r:embed="rId8"/>
                      <a:srcRect/>
                      <a:stretch>
                        <a:fillRect/>
                      </a:stretch>
                    </p:blipFill>
                    <p:spPr bwMode="auto">
                      <a:xfrm>
                        <a:off x="1117600" y="3379788"/>
                        <a:ext cx="63468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ángulo 1"/>
          <p:cNvSpPr/>
          <p:nvPr/>
        </p:nvSpPr>
        <p:spPr>
          <a:xfrm>
            <a:off x="1257304" y="6374767"/>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1"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3" name="12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4" name="13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816574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a:bodyPr>
          <a:lstStyle/>
          <a:p>
            <a:pPr eaLnBrk="1" hangingPunct="1">
              <a:lnSpc>
                <a:spcPct val="80000"/>
              </a:lnSpc>
            </a:pPr>
            <a:r>
              <a:rPr lang="es-MX" altLang="es-MX" sz="2000" b="1" dirty="0"/>
              <a:t>Dirección </a:t>
            </a:r>
            <a:r>
              <a:rPr lang="es-MX" altLang="es-MX" sz="2000" b="1" dirty="0" smtClean="0"/>
              <a:t>de Salud Publica</a:t>
            </a:r>
            <a:r>
              <a:rPr lang="es-MX" altLang="es-MX" sz="2000" b="1" dirty="0"/>
              <a:t/>
            </a:r>
            <a:br>
              <a:rPr lang="es-MX" altLang="es-MX" sz="2000" b="1" dirty="0"/>
            </a:br>
            <a:r>
              <a:rPr lang="es-MX" altLang="es-MX" sz="1600" b="1" dirty="0" smtClean="0"/>
              <a:t>Consultas Otorgadas en Centros de Salud Municipales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dirty="0">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30</a:t>
            </a:fld>
            <a:endParaRPr lang="es-ES" dirty="0">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186372681"/>
              </p:ext>
            </p:extLst>
          </p:nvPr>
        </p:nvGraphicFramePr>
        <p:xfrm>
          <a:off x="1866900" y="1844675"/>
          <a:ext cx="6354763" cy="1474788"/>
        </p:xfrm>
        <a:graphic>
          <a:graphicData uri="http://schemas.openxmlformats.org/presentationml/2006/ole">
            <mc:AlternateContent xmlns:mc="http://schemas.openxmlformats.org/markup-compatibility/2006">
              <mc:Choice xmlns:v="urn:schemas-microsoft-com:vml" Requires="v">
                <p:oleObj spid="_x0000_s402438" name="Hoja de cálculo" r:id="rId4" imgW="8429742" imgH="1190612" progId="Excel.Sheet.8">
                  <p:embed/>
                </p:oleObj>
              </mc:Choice>
              <mc:Fallback>
                <p:oleObj name="Hoja de cálculo" r:id="rId4" imgW="8429742" imgH="1190612" progId="Excel.Sheet.8">
                  <p:embed/>
                  <p:pic>
                    <p:nvPicPr>
                      <p:cNvPr id="0" name=""/>
                      <p:cNvPicPr>
                        <a:picLocks noChangeAspect="1" noChangeArrowheads="1"/>
                      </p:cNvPicPr>
                      <p:nvPr/>
                    </p:nvPicPr>
                    <p:blipFill>
                      <a:blip r:embed="rId5"/>
                      <a:srcRect/>
                      <a:stretch>
                        <a:fillRect/>
                      </a:stretch>
                    </p:blipFill>
                    <p:spPr bwMode="auto">
                      <a:xfrm>
                        <a:off x="1866900" y="1844675"/>
                        <a:ext cx="6354763" cy="1474788"/>
                      </a:xfrm>
                      <a:prstGeom prst="rect">
                        <a:avLst/>
                      </a:prstGeom>
                      <a:noFill/>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1225731916"/>
              </p:ext>
            </p:extLst>
          </p:nvPr>
        </p:nvGraphicFramePr>
        <p:xfrm>
          <a:off x="1409700" y="2921000"/>
          <a:ext cx="6319838" cy="2900363"/>
        </p:xfrm>
        <a:graphic>
          <a:graphicData uri="http://schemas.openxmlformats.org/presentationml/2006/ole">
            <mc:AlternateContent xmlns:mc="http://schemas.openxmlformats.org/markup-compatibility/2006">
              <mc:Choice xmlns:v="urn:schemas-microsoft-com:vml" Requires="v">
                <p:oleObj spid="_x0000_s402439" name="Hoja de cálculo" r:id="rId7" imgW="8401235" imgH="2552753" progId="Excel.Sheet.8">
                  <p:embed/>
                </p:oleObj>
              </mc:Choice>
              <mc:Fallback>
                <p:oleObj name="Hoja de cálculo" r:id="rId7" imgW="8401235" imgH="2552753" progId="Excel.Sheet.8">
                  <p:embed/>
                  <p:pic>
                    <p:nvPicPr>
                      <p:cNvPr id="0" name=""/>
                      <p:cNvPicPr>
                        <a:picLocks noChangeAspect="1" noChangeArrowheads="1"/>
                      </p:cNvPicPr>
                      <p:nvPr/>
                    </p:nvPicPr>
                    <p:blipFill>
                      <a:blip r:embed="rId8"/>
                      <a:srcRect/>
                      <a:stretch>
                        <a:fillRect/>
                      </a:stretch>
                    </p:blipFill>
                    <p:spPr bwMode="auto">
                      <a:xfrm>
                        <a:off x="1409700" y="2921000"/>
                        <a:ext cx="6319838" cy="290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277635" y="6475802"/>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609665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a:bodyPr>
          <a:lstStyle/>
          <a:p>
            <a:pPr eaLnBrk="1" hangingPunct="1">
              <a:lnSpc>
                <a:spcPct val="80000"/>
              </a:lnSpc>
            </a:pPr>
            <a:r>
              <a:rPr lang="es-MX" altLang="es-MX" sz="2000" b="1" dirty="0"/>
              <a:t>Dirección </a:t>
            </a:r>
            <a:r>
              <a:rPr lang="es-MX" altLang="es-MX" sz="2000" b="1" dirty="0" smtClean="0"/>
              <a:t>de Salud Publica</a:t>
            </a:r>
            <a:r>
              <a:rPr lang="es-MX" altLang="es-MX" sz="2000" b="1" dirty="0"/>
              <a:t/>
            </a:r>
            <a:br>
              <a:rPr lang="es-MX" altLang="es-MX" sz="2000" b="1" dirty="0"/>
            </a:br>
            <a:r>
              <a:rPr lang="es-MX" altLang="es-MX" sz="1600" b="1" dirty="0" smtClean="0"/>
              <a:t>Servicios Otorgados en Centros de Salud Municipales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dirty="0">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31</a:t>
            </a:fld>
            <a:endParaRPr lang="es-ES" dirty="0">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2937350729"/>
              </p:ext>
            </p:extLst>
          </p:nvPr>
        </p:nvGraphicFramePr>
        <p:xfrm>
          <a:off x="755650" y="1968500"/>
          <a:ext cx="7158038" cy="1241425"/>
        </p:xfrm>
        <a:graphic>
          <a:graphicData uri="http://schemas.openxmlformats.org/presentationml/2006/ole">
            <mc:AlternateContent xmlns:mc="http://schemas.openxmlformats.org/markup-compatibility/2006">
              <mc:Choice xmlns:v="urn:schemas-microsoft-com:vml" Requires="v">
                <p:oleObj spid="_x0000_s403462" name="Hoja de cálculo" r:id="rId4" imgW="9496246" imgH="1047671" progId="Excel.Sheet.8">
                  <p:embed/>
                </p:oleObj>
              </mc:Choice>
              <mc:Fallback>
                <p:oleObj name="Hoja de cálculo" r:id="rId4" imgW="9496246" imgH="1047671" progId="Excel.Sheet.8">
                  <p:embed/>
                  <p:pic>
                    <p:nvPicPr>
                      <p:cNvPr id="0" name=""/>
                      <p:cNvPicPr>
                        <a:picLocks noChangeAspect="1" noChangeArrowheads="1"/>
                      </p:cNvPicPr>
                      <p:nvPr/>
                    </p:nvPicPr>
                    <p:blipFill>
                      <a:blip r:embed="rId5"/>
                      <a:srcRect/>
                      <a:stretch>
                        <a:fillRect/>
                      </a:stretch>
                    </p:blipFill>
                    <p:spPr bwMode="auto">
                      <a:xfrm>
                        <a:off x="755650" y="1968500"/>
                        <a:ext cx="7158038" cy="124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609540315"/>
              </p:ext>
            </p:extLst>
          </p:nvPr>
        </p:nvGraphicFramePr>
        <p:xfrm>
          <a:off x="1409700" y="2921000"/>
          <a:ext cx="6321425" cy="3263900"/>
        </p:xfrm>
        <a:graphic>
          <a:graphicData uri="http://schemas.openxmlformats.org/presentationml/2006/ole">
            <mc:AlternateContent xmlns:mc="http://schemas.openxmlformats.org/markup-compatibility/2006">
              <mc:Choice xmlns:v="urn:schemas-microsoft-com:vml" Requires="v">
                <p:oleObj spid="_x0000_s403463" name="Hoja de cálculo" r:id="rId7" imgW="8401235" imgH="2876471" progId="Excel.Sheet.8">
                  <p:embed/>
                </p:oleObj>
              </mc:Choice>
              <mc:Fallback>
                <p:oleObj name="Hoja de cálculo" r:id="rId7" imgW="8401235" imgH="2876471" progId="Excel.Sheet.8">
                  <p:embed/>
                  <p:pic>
                    <p:nvPicPr>
                      <p:cNvPr id="0" name=""/>
                      <p:cNvPicPr>
                        <a:picLocks noChangeAspect="1" noChangeArrowheads="1"/>
                      </p:cNvPicPr>
                      <p:nvPr/>
                    </p:nvPicPr>
                    <p:blipFill>
                      <a:blip r:embed="rId8"/>
                      <a:srcRect/>
                      <a:stretch>
                        <a:fillRect/>
                      </a:stretch>
                    </p:blipFill>
                    <p:spPr bwMode="auto">
                      <a:xfrm>
                        <a:off x="1409700" y="2921000"/>
                        <a:ext cx="6321425" cy="326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277635" y="6475802"/>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806064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a:bodyPr>
          <a:lstStyle/>
          <a:p>
            <a:pPr eaLnBrk="1" hangingPunct="1">
              <a:lnSpc>
                <a:spcPct val="80000"/>
              </a:lnSpc>
            </a:pPr>
            <a:r>
              <a:rPr lang="es-MX" altLang="es-MX" sz="2000" b="1" dirty="0"/>
              <a:t>Dirección </a:t>
            </a:r>
            <a:r>
              <a:rPr lang="es-MX" altLang="es-MX" sz="2000" b="1" dirty="0" smtClean="0"/>
              <a:t>de Salud Publica</a:t>
            </a:r>
            <a:r>
              <a:rPr lang="es-MX" altLang="es-MX" sz="2000" b="1" dirty="0"/>
              <a:t/>
            </a:r>
            <a:br>
              <a:rPr lang="es-MX" altLang="es-MX" sz="2000" b="1" dirty="0"/>
            </a:br>
            <a:r>
              <a:rPr lang="es-MX" altLang="es-MX" sz="1600" b="1" dirty="0" smtClean="0"/>
              <a:t>Brigadas Escolares (Servicios Otorgados)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dirty="0">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32</a:t>
            </a:fld>
            <a:endParaRPr lang="es-ES" dirty="0">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3235872761"/>
              </p:ext>
            </p:extLst>
          </p:nvPr>
        </p:nvGraphicFramePr>
        <p:xfrm>
          <a:off x="1554235" y="1887018"/>
          <a:ext cx="6640513" cy="1241425"/>
        </p:xfrm>
        <a:graphic>
          <a:graphicData uri="http://schemas.openxmlformats.org/presentationml/2006/ole">
            <mc:AlternateContent xmlns:mc="http://schemas.openxmlformats.org/markup-compatibility/2006">
              <mc:Choice xmlns:v="urn:schemas-microsoft-com:vml" Requires="v">
                <p:oleObj spid="_x0000_s404486" name="Hoja de cálculo" r:id="rId4" imgW="8810816" imgH="1047671" progId="Excel.Sheet.8">
                  <p:embed/>
                </p:oleObj>
              </mc:Choice>
              <mc:Fallback>
                <p:oleObj name="Hoja de cálculo" r:id="rId4" imgW="8810816" imgH="1047671" progId="Excel.Sheet.8">
                  <p:embed/>
                  <p:pic>
                    <p:nvPicPr>
                      <p:cNvPr id="0" name=""/>
                      <p:cNvPicPr>
                        <a:picLocks noChangeAspect="1" noChangeArrowheads="1"/>
                      </p:cNvPicPr>
                      <p:nvPr/>
                    </p:nvPicPr>
                    <p:blipFill>
                      <a:blip r:embed="rId5"/>
                      <a:srcRect/>
                      <a:stretch>
                        <a:fillRect/>
                      </a:stretch>
                    </p:blipFill>
                    <p:spPr bwMode="auto">
                      <a:xfrm>
                        <a:off x="1554235" y="1887018"/>
                        <a:ext cx="6640513" cy="124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3549888373"/>
              </p:ext>
            </p:extLst>
          </p:nvPr>
        </p:nvGraphicFramePr>
        <p:xfrm>
          <a:off x="1409700" y="2921000"/>
          <a:ext cx="6311900" cy="3201988"/>
        </p:xfrm>
        <a:graphic>
          <a:graphicData uri="http://schemas.openxmlformats.org/presentationml/2006/ole">
            <mc:AlternateContent xmlns:mc="http://schemas.openxmlformats.org/markup-compatibility/2006">
              <mc:Choice xmlns:v="urn:schemas-microsoft-com:vml" Requires="v">
                <p:oleObj spid="_x0000_s404487" name="Hoja de cálculo" r:id="rId7" imgW="8391593" imgH="2819295" progId="Excel.Sheet.8">
                  <p:embed/>
                </p:oleObj>
              </mc:Choice>
              <mc:Fallback>
                <p:oleObj name="Hoja de cálculo" r:id="rId7" imgW="8391593" imgH="2819295" progId="Excel.Sheet.8">
                  <p:embed/>
                  <p:pic>
                    <p:nvPicPr>
                      <p:cNvPr id="0" name=""/>
                      <p:cNvPicPr>
                        <a:picLocks noChangeAspect="1" noChangeArrowheads="1"/>
                      </p:cNvPicPr>
                      <p:nvPr/>
                    </p:nvPicPr>
                    <p:blipFill>
                      <a:blip r:embed="rId8"/>
                      <a:srcRect/>
                      <a:stretch>
                        <a:fillRect/>
                      </a:stretch>
                    </p:blipFill>
                    <p:spPr bwMode="auto">
                      <a:xfrm>
                        <a:off x="1409700" y="2921000"/>
                        <a:ext cx="6311900" cy="320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277635" y="6475802"/>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1092954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a:bodyPr>
          <a:lstStyle/>
          <a:p>
            <a:pPr eaLnBrk="1" hangingPunct="1">
              <a:lnSpc>
                <a:spcPct val="80000"/>
              </a:lnSpc>
            </a:pPr>
            <a:r>
              <a:rPr lang="es-MX" altLang="es-MX" sz="2000" b="1" dirty="0"/>
              <a:t>Dirección </a:t>
            </a:r>
            <a:r>
              <a:rPr lang="es-MX" altLang="es-MX" sz="2000" b="1" dirty="0" smtClean="0"/>
              <a:t>de Salud Publica</a:t>
            </a:r>
            <a:r>
              <a:rPr lang="es-MX" altLang="es-MX" sz="2000" b="1" dirty="0"/>
              <a:t/>
            </a:r>
            <a:br>
              <a:rPr lang="es-MX" altLang="es-MX" sz="2000" b="1" dirty="0"/>
            </a:br>
            <a:r>
              <a:rPr lang="es-MX" altLang="es-MX" sz="1600" b="1" dirty="0" smtClean="0"/>
              <a:t>Servicios Otorgados en centros de Atención Canino y Felino</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dirty="0">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33</a:t>
            </a:fld>
            <a:endParaRPr lang="es-ES" dirty="0">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3882664528"/>
              </p:ext>
            </p:extLst>
          </p:nvPr>
        </p:nvGraphicFramePr>
        <p:xfrm>
          <a:off x="1866900" y="1968500"/>
          <a:ext cx="6854825" cy="1117600"/>
        </p:xfrm>
        <a:graphic>
          <a:graphicData uri="http://schemas.openxmlformats.org/presentationml/2006/ole">
            <mc:AlternateContent xmlns:mc="http://schemas.openxmlformats.org/markup-compatibility/2006">
              <mc:Choice xmlns:v="urn:schemas-microsoft-com:vml" Requires="v">
                <p:oleObj spid="_x0000_s405510" name="Hoja de cálculo" r:id="rId4" imgW="9096307" imgH="942988" progId="Excel.Sheet.8">
                  <p:embed/>
                </p:oleObj>
              </mc:Choice>
              <mc:Fallback>
                <p:oleObj name="Hoja de cálculo" r:id="rId4" imgW="9096307" imgH="942988" progId="Excel.Sheet.8">
                  <p:embed/>
                  <p:pic>
                    <p:nvPicPr>
                      <p:cNvPr id="0" name=""/>
                      <p:cNvPicPr>
                        <a:picLocks noChangeAspect="1" noChangeArrowheads="1"/>
                      </p:cNvPicPr>
                      <p:nvPr/>
                    </p:nvPicPr>
                    <p:blipFill>
                      <a:blip r:embed="rId5"/>
                      <a:srcRect/>
                      <a:stretch>
                        <a:fillRect/>
                      </a:stretch>
                    </p:blipFill>
                    <p:spPr bwMode="auto">
                      <a:xfrm>
                        <a:off x="1866900" y="1968500"/>
                        <a:ext cx="6854825"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801931428"/>
              </p:ext>
            </p:extLst>
          </p:nvPr>
        </p:nvGraphicFramePr>
        <p:xfrm>
          <a:off x="1409700" y="2921000"/>
          <a:ext cx="6321425" cy="3267075"/>
        </p:xfrm>
        <a:graphic>
          <a:graphicData uri="http://schemas.openxmlformats.org/presentationml/2006/ole">
            <mc:AlternateContent xmlns:mc="http://schemas.openxmlformats.org/markup-compatibility/2006">
              <mc:Choice xmlns:v="urn:schemas-microsoft-com:vml" Requires="v">
                <p:oleObj spid="_x0000_s405511" name="Hoja de cálculo" r:id="rId7" imgW="8401235" imgH="2876471" progId="Excel.Sheet.8">
                  <p:embed/>
                </p:oleObj>
              </mc:Choice>
              <mc:Fallback>
                <p:oleObj name="Hoja de cálculo" r:id="rId7" imgW="8401235" imgH="2876471" progId="Excel.Sheet.8">
                  <p:embed/>
                  <p:pic>
                    <p:nvPicPr>
                      <p:cNvPr id="0" name=""/>
                      <p:cNvPicPr>
                        <a:picLocks noChangeAspect="1" noChangeArrowheads="1"/>
                      </p:cNvPicPr>
                      <p:nvPr/>
                    </p:nvPicPr>
                    <p:blipFill>
                      <a:blip r:embed="rId8"/>
                      <a:srcRect/>
                      <a:stretch>
                        <a:fillRect/>
                      </a:stretch>
                    </p:blipFill>
                    <p:spPr bwMode="auto">
                      <a:xfrm>
                        <a:off x="1409700" y="2921000"/>
                        <a:ext cx="6321425"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1277635" y="6475802"/>
            <a:ext cx="3915111" cy="369332"/>
          </a:xfrm>
          <a:prstGeom prst="rect">
            <a:avLst/>
          </a:prstGeom>
        </p:spPr>
        <p:txBody>
          <a:bodyPr wrap="none">
            <a:spAutoFit/>
          </a:bodyPr>
          <a:lstStyle/>
          <a:p>
            <a:pPr>
              <a:spcBef>
                <a:spcPct val="0"/>
              </a:spcBef>
            </a:pPr>
            <a:r>
              <a:rPr lang="es-ES" altLang="es-MX" dirty="0">
                <a:solidFill>
                  <a:prstClr val="black"/>
                </a:solidFill>
              </a:rPr>
              <a:t>Elaborado por: Dirección Administrativa</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2805867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2916238" y="6015038"/>
            <a:ext cx="3435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lnSpc>
                <a:spcPct val="70000"/>
              </a:lnSpc>
              <a:spcBef>
                <a:spcPct val="50000"/>
              </a:spcBef>
              <a:spcAft>
                <a:spcPct val="0"/>
              </a:spcAft>
              <a:buFontTx/>
              <a:buNone/>
            </a:pPr>
            <a:endParaRPr lang="es-MX" altLang="es-MX" sz="1000" smtClean="0">
              <a:solidFill>
                <a:prstClr val="black"/>
              </a:solidFill>
              <a:latin typeface="Arial" pitchFamily="34" charset="0"/>
            </a:endParaRPr>
          </a:p>
          <a:p>
            <a:pPr fontAlgn="base">
              <a:lnSpc>
                <a:spcPct val="70000"/>
              </a:lnSpc>
              <a:spcBef>
                <a:spcPct val="50000"/>
              </a:spcBef>
              <a:spcAft>
                <a:spcPct val="0"/>
              </a:spcAft>
              <a:buFontTx/>
              <a:buNone/>
            </a:pPr>
            <a:r>
              <a:rPr lang="es-MX" altLang="es-MX" sz="1000" smtClean="0">
                <a:solidFill>
                  <a:prstClr val="black"/>
                </a:solidFill>
                <a:latin typeface="Arial" pitchFamily="34" charset="0"/>
              </a:rPr>
              <a:t>Elaborado por : DIRECCIÓN DE PARQUES PÚBLICOS</a:t>
            </a:r>
            <a:endParaRPr lang="es-ES" altLang="es-MX" sz="1000" smtClean="0">
              <a:solidFill>
                <a:prstClr val="black"/>
              </a:solidFill>
              <a:latin typeface="Arial" pitchFamily="34" charset="0"/>
            </a:endParaRPr>
          </a:p>
        </p:txBody>
      </p:sp>
      <p:sp>
        <p:nvSpPr>
          <p:cNvPr id="3075" name="Line 6"/>
          <p:cNvSpPr>
            <a:spLocks noChangeShapeType="1"/>
          </p:cNvSpPr>
          <p:nvPr/>
        </p:nvSpPr>
        <p:spPr bwMode="auto">
          <a:xfrm>
            <a:off x="250825" y="1628775"/>
            <a:ext cx="8686800" cy="0"/>
          </a:xfrm>
          <a:prstGeom prst="line">
            <a:avLst/>
          </a:prstGeom>
          <a:noFill/>
          <a:ln w="76200">
            <a:solidFill>
              <a:srgbClr val="333399"/>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3076" name="Rectangle 7"/>
          <p:cNvSpPr>
            <a:spLocks noChangeArrowheads="1"/>
          </p:cNvSpPr>
          <p:nvPr/>
        </p:nvSpPr>
        <p:spPr bwMode="auto">
          <a:xfrm>
            <a:off x="1338263" y="2060575"/>
            <a:ext cx="6376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s-MX" altLang="es-MX" sz="2400" b="1" smtClean="0">
                <a:solidFill>
                  <a:prstClr val="black"/>
                </a:solidFill>
                <a:latin typeface="Arial Black" pitchFamily="34" charset="0"/>
              </a:rPr>
              <a:t>DIRECCIÓN DE PARQUES PÚBLICOS </a:t>
            </a:r>
          </a:p>
        </p:txBody>
      </p:sp>
      <p:sp>
        <p:nvSpPr>
          <p:cNvPr id="11" name="Rectangle 8"/>
          <p:cNvSpPr>
            <a:spLocks noChangeArrowheads="1"/>
          </p:cNvSpPr>
          <p:nvPr/>
        </p:nvSpPr>
        <p:spPr bwMode="auto">
          <a:xfrm>
            <a:off x="530312" y="2868613"/>
            <a:ext cx="7992888" cy="2677656"/>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000" b="1" dirty="0">
                <a:solidFill>
                  <a:prstClr val="black"/>
                </a:solidFill>
                <a:effectLst>
                  <a:outerShdw blurRad="38100" dist="38100" dir="2700000" algn="tl">
                    <a:srgbClr val="C0C0C0"/>
                  </a:outerShdw>
                </a:effectLst>
                <a:latin typeface="Arial Black" pitchFamily="34" charset="0"/>
              </a:rPr>
              <a:t>Indicadores</a:t>
            </a:r>
            <a:r>
              <a:rPr lang="es-MX" sz="4000" b="1" dirty="0">
                <a:solidFill>
                  <a:srgbClr val="333399"/>
                </a:solidFill>
                <a:effectLst>
                  <a:outerShdw blurRad="38100" dist="38100" dir="2700000" algn="tl">
                    <a:srgbClr val="C0C0C0"/>
                  </a:outerShdw>
                </a:effectLst>
                <a:latin typeface="Arial Black" pitchFamily="34" charset="0"/>
              </a:rPr>
              <a:t> </a:t>
            </a:r>
            <a:r>
              <a:rPr lang="es-MX" sz="4000" b="1" dirty="0">
                <a:solidFill>
                  <a:prstClr val="black"/>
                </a:solidFill>
                <a:effectLst>
                  <a:outerShdw blurRad="38100" dist="38100" dir="2700000" algn="tl">
                    <a:srgbClr val="C0C0C0"/>
                  </a:outerShdw>
                </a:effectLst>
                <a:latin typeface="Arial Black" pitchFamily="34" charset="0"/>
              </a:rPr>
              <a:t>de</a:t>
            </a:r>
            <a:r>
              <a:rPr lang="es-MX" sz="4000" b="1" dirty="0">
                <a:solidFill>
                  <a:srgbClr val="333399"/>
                </a:solidFill>
                <a:effectLst>
                  <a:outerShdw blurRad="38100" dist="38100" dir="2700000" algn="tl">
                    <a:srgbClr val="C0C0C0"/>
                  </a:outerShdw>
                </a:effectLst>
                <a:latin typeface="Arial Black" pitchFamily="34" charset="0"/>
              </a:rPr>
              <a:t> </a:t>
            </a:r>
            <a:r>
              <a:rPr lang="es-MX" sz="4000" b="1" dirty="0">
                <a:solidFill>
                  <a:prstClr val="black"/>
                </a:solidFill>
                <a:effectLst>
                  <a:outerShdw blurRad="38100" dist="38100" dir="2700000" algn="tl">
                    <a:srgbClr val="C0C0C0"/>
                  </a:outerShdw>
                </a:effectLst>
                <a:latin typeface="Arial Black" pitchFamily="34" charset="0"/>
              </a:rPr>
              <a:t>Control</a:t>
            </a:r>
          </a:p>
          <a:p>
            <a:pPr algn="ctr">
              <a:defRPr/>
            </a:pPr>
            <a:r>
              <a:rPr lang="es-MX" sz="4000" b="1" dirty="0">
                <a:solidFill>
                  <a:prstClr val="black"/>
                </a:solidFill>
                <a:effectLst>
                  <a:outerShdw blurRad="38100" dist="38100" dir="2700000" algn="tl">
                    <a:srgbClr val="C0C0C0"/>
                  </a:outerShdw>
                </a:effectLst>
                <a:latin typeface="Arial Black" pitchFamily="34" charset="0"/>
              </a:rPr>
              <a:t>Período</a:t>
            </a:r>
            <a:r>
              <a:rPr lang="es-MX" sz="4000" b="1" dirty="0">
                <a:solidFill>
                  <a:srgbClr val="333399"/>
                </a:solidFill>
                <a:effectLst>
                  <a:outerShdw blurRad="38100" dist="38100" dir="2700000" algn="tl">
                    <a:srgbClr val="C0C0C0"/>
                  </a:outerShdw>
                </a:effectLst>
                <a:latin typeface="Arial Black" pitchFamily="34" charset="0"/>
              </a:rPr>
              <a:t> </a:t>
            </a:r>
            <a:r>
              <a:rPr lang="es-MX" sz="4000" b="1" dirty="0">
                <a:solidFill>
                  <a:prstClr val="black"/>
                </a:solidFill>
                <a:effectLst>
                  <a:outerShdw blurRad="38100" dist="38100" dir="2700000" algn="tl">
                    <a:srgbClr val="C0C0C0"/>
                  </a:outerShdw>
                </a:effectLst>
                <a:latin typeface="Arial Black" pitchFamily="34" charset="0"/>
              </a:rPr>
              <a:t>2015-2018</a:t>
            </a:r>
          </a:p>
          <a:p>
            <a:pPr algn="ctr">
              <a:defRPr/>
            </a:pPr>
            <a:endParaRPr lang="es-MX" sz="4400" b="1" dirty="0">
              <a:solidFill>
                <a:srgbClr val="333399"/>
              </a:solidFill>
              <a:effectLst>
                <a:outerShdw blurRad="38100" dist="38100" dir="2700000" algn="tl">
                  <a:srgbClr val="C0C0C0"/>
                </a:outerShdw>
              </a:effectLst>
              <a:latin typeface="Arial Black" pitchFamily="34" charset="0"/>
            </a:endParaRPr>
          </a:p>
          <a:p>
            <a:pPr algn="ctr">
              <a:defRPr/>
            </a:pPr>
            <a:r>
              <a:rPr lang="es-ES" sz="4400" b="1" dirty="0">
                <a:solidFill>
                  <a:srgbClr val="333399"/>
                </a:solidFill>
                <a:effectLst>
                  <a:outerShdw blurRad="38100" dist="38100" dir="2700000" algn="tl">
                    <a:srgbClr val="C0C0C0"/>
                  </a:outerShdw>
                </a:effectLst>
                <a:latin typeface="Arial Black" pitchFamily="34" charset="0"/>
              </a:rPr>
              <a:t> </a:t>
            </a:r>
            <a:r>
              <a:rPr lang="es-ES" sz="4400" b="1" dirty="0" smtClean="0">
                <a:solidFill>
                  <a:prstClr val="black"/>
                </a:solidFill>
                <a:effectLst>
                  <a:outerShdw blurRad="38100" dist="38100" dir="2700000" algn="tl">
                    <a:srgbClr val="C0C0C0"/>
                  </a:outerShdw>
                </a:effectLst>
                <a:latin typeface="Arial Black" pitchFamily="34" charset="0"/>
              </a:rPr>
              <a:t>Febrero 2017</a:t>
            </a:r>
            <a:endParaRPr lang="es-ES" sz="4000" b="1" dirty="0">
              <a:solidFill>
                <a:prstClr val="black"/>
              </a:solidFill>
              <a:effectLst>
                <a:outerShdw blurRad="38100" dist="38100" dir="2700000" algn="tl">
                  <a:srgbClr val="C0C0C0"/>
                </a:outerShdw>
              </a:effectLst>
              <a:latin typeface="Arial Black" pitchFamily="34" charset="0"/>
            </a:endParaRPr>
          </a:p>
        </p:txBody>
      </p:sp>
      <p:sp>
        <p:nvSpPr>
          <p:cNvPr id="3080" name="Line 6"/>
          <p:cNvSpPr>
            <a:spLocks noChangeShapeType="1"/>
          </p:cNvSpPr>
          <p:nvPr/>
        </p:nvSpPr>
        <p:spPr bwMode="auto">
          <a:xfrm>
            <a:off x="250825" y="1628775"/>
            <a:ext cx="8686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pic>
        <p:nvPicPr>
          <p:cNvPr id="3081" name="9 Imagen"/>
          <p:cNvPicPr>
            <a:picLocks noChangeAspect="1"/>
          </p:cNvPicPr>
          <p:nvPr/>
        </p:nvPicPr>
        <p:blipFill>
          <a:blip r:embed="rId2">
            <a:extLst>
              <a:ext uri="{28A0092B-C50C-407E-A947-70E740481C1C}">
                <a14:useLocalDpi xmlns:a14="http://schemas.microsoft.com/office/drawing/2010/main" val="0"/>
              </a:ext>
            </a:extLst>
          </a:blip>
          <a:srcRect l="3061" t="21793" r="2284" b="15997"/>
          <a:stretch>
            <a:fillRect/>
          </a:stretch>
        </p:blipFill>
        <p:spPr bwMode="auto">
          <a:xfrm>
            <a:off x="250825" y="246063"/>
            <a:ext cx="24463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CuadroTexto 9"/>
          <p:cNvSpPr txBox="1">
            <a:spLocks noChangeArrowheads="1"/>
          </p:cNvSpPr>
          <p:nvPr/>
        </p:nvSpPr>
        <p:spPr bwMode="auto">
          <a:xfrm>
            <a:off x="2746375" y="469900"/>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pic>
        <p:nvPicPr>
          <p:cNvPr id="3083" name="12 Imagen" descr="C:\Users\elfeg_000\Documents\Andrea Espino\01 Monterrey\Atencion y Vinculacion Ciudadana\Logo\desarrollo soci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0" y="246063"/>
            <a:ext cx="2159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079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9"/>
          <p:cNvSpPr>
            <a:spLocks noChangeShapeType="1"/>
          </p:cNvSpPr>
          <p:nvPr/>
        </p:nvSpPr>
        <p:spPr bwMode="auto">
          <a:xfrm>
            <a:off x="0" y="1052513"/>
            <a:ext cx="914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3075" name="Rectangle 8"/>
          <p:cNvSpPr>
            <a:spLocks noChangeArrowheads="1"/>
          </p:cNvSpPr>
          <p:nvPr/>
        </p:nvSpPr>
        <p:spPr bwMode="auto">
          <a:xfrm>
            <a:off x="0" y="1196975"/>
            <a:ext cx="9144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80000"/>
              </a:lnSpc>
              <a:spcBef>
                <a:spcPct val="0"/>
              </a:spcBef>
              <a:spcAft>
                <a:spcPct val="0"/>
              </a:spcAft>
              <a:buFontTx/>
              <a:buNone/>
            </a:pPr>
            <a:r>
              <a:rPr lang="es-MX" altLang="es-MX" sz="2000" b="1" smtClean="0">
                <a:solidFill>
                  <a:prstClr val="black"/>
                </a:solidFill>
                <a:latin typeface="Tahoma" pitchFamily="34" charset="0"/>
              </a:rPr>
              <a:t>Dirección de Parques Públicos  </a:t>
            </a:r>
            <a:br>
              <a:rPr lang="es-MX" altLang="es-MX" sz="2000" b="1" smtClean="0">
                <a:solidFill>
                  <a:prstClr val="black"/>
                </a:solidFill>
                <a:latin typeface="Tahoma" pitchFamily="34" charset="0"/>
              </a:rPr>
            </a:br>
            <a:r>
              <a:rPr lang="es-MX" altLang="es-MX" sz="2000" b="1" smtClean="0">
                <a:solidFill>
                  <a:prstClr val="black"/>
                </a:solidFill>
                <a:latin typeface="Tahoma" pitchFamily="34" charset="0"/>
              </a:rPr>
              <a:t>Afluencia  </a:t>
            </a:r>
            <a:endParaRPr lang="es-ES" altLang="es-MX" sz="2000" b="1" smtClean="0">
              <a:solidFill>
                <a:prstClr val="black"/>
              </a:solidFill>
              <a:latin typeface="Tahoma" pitchFamily="34" charset="0"/>
            </a:endParaRPr>
          </a:p>
        </p:txBody>
      </p:sp>
      <p:graphicFrame>
        <p:nvGraphicFramePr>
          <p:cNvPr id="3076" name="5 Gráfico"/>
          <p:cNvGraphicFramePr>
            <a:graphicFrameLocks/>
          </p:cNvGraphicFramePr>
          <p:nvPr/>
        </p:nvGraphicFramePr>
        <p:xfrm>
          <a:off x="704850" y="2881313"/>
          <a:ext cx="7734300" cy="3382962"/>
        </p:xfrm>
        <a:graphic>
          <a:graphicData uri="http://schemas.openxmlformats.org/presentationml/2006/ole">
            <mc:AlternateContent xmlns:mc="http://schemas.openxmlformats.org/markup-compatibility/2006">
              <mc:Choice xmlns:v="urn:schemas-microsoft-com:vml" Requires="v">
                <p:oleObj spid="_x0000_s406534" r:id="rId5" imgW="7730398" imgH="3383573" progId="Excel.Chart.8">
                  <p:embed/>
                </p:oleObj>
              </mc:Choice>
              <mc:Fallback>
                <p:oleObj r:id="rId5" imgW="7730398" imgH="3383573"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2881313"/>
                        <a:ext cx="7734300" cy="338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12 Objeto"/>
          <p:cNvGraphicFramePr>
            <a:graphicFrameLocks noChangeAspect="1"/>
          </p:cNvGraphicFramePr>
          <p:nvPr/>
        </p:nvGraphicFramePr>
        <p:xfrm>
          <a:off x="103188" y="1693863"/>
          <a:ext cx="8937625" cy="1011237"/>
        </p:xfrm>
        <a:graphic>
          <a:graphicData uri="http://schemas.openxmlformats.org/presentationml/2006/ole">
            <mc:AlternateContent xmlns:mc="http://schemas.openxmlformats.org/markup-compatibility/2006">
              <mc:Choice xmlns:v="urn:schemas-microsoft-com:vml" Requires="v">
                <p:oleObj spid="_x0000_s406535" name="Hoja de cálculo" r:id="rId8" imgW="8886853" imgH="1000104" progId="Excel.Sheet.8">
                  <p:embed/>
                </p:oleObj>
              </mc:Choice>
              <mc:Fallback>
                <p:oleObj name="Hoja de cálculo" r:id="rId8" imgW="8886853" imgH="1000104"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88" y="1693863"/>
                        <a:ext cx="89376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13 CuadroTexto"/>
          <p:cNvSpPr txBox="1">
            <a:spLocks noChangeArrowheads="1"/>
          </p:cNvSpPr>
          <p:nvPr/>
        </p:nvSpPr>
        <p:spPr bwMode="auto">
          <a:xfrm>
            <a:off x="0" y="6408738"/>
            <a:ext cx="44656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MX" sz="1000" b="1" smtClean="0">
                <a:solidFill>
                  <a:prstClr val="black"/>
                </a:solidFill>
                <a:latin typeface="Arial" pitchFamily="34" charset="0"/>
              </a:rPr>
              <a:t>Afluencia total registrada en los parques España, Tucán, Aztlán y Monterrey 400 (éste último sólo en la temporada de albercas).</a:t>
            </a:r>
          </a:p>
        </p:txBody>
      </p:sp>
      <p:sp>
        <p:nvSpPr>
          <p:cNvPr id="3079" name="Freeform 12"/>
          <p:cNvSpPr>
            <a:spLocks/>
          </p:cNvSpPr>
          <p:nvPr/>
        </p:nvSpPr>
        <p:spPr bwMode="auto">
          <a:xfrm>
            <a:off x="1477963" y="4183063"/>
            <a:ext cx="6597650" cy="46037"/>
          </a:xfrm>
          <a:custGeom>
            <a:avLst/>
            <a:gdLst>
              <a:gd name="T0" fmla="*/ 0 w 9680"/>
              <a:gd name="T1" fmla="*/ 0 h 10000"/>
              <a:gd name="T2" fmla="*/ 2147483647 w 9680"/>
              <a:gd name="T3" fmla="*/ 2147483647 h 10000"/>
              <a:gd name="T4" fmla="*/ 0 60000 65536"/>
              <a:gd name="T5" fmla="*/ 0 60000 65536"/>
              <a:gd name="T6" fmla="*/ 0 w 9680"/>
              <a:gd name="T7" fmla="*/ 0 h 10000"/>
              <a:gd name="T8" fmla="*/ 9680 w 9680"/>
              <a:gd name="T9" fmla="*/ 10000 h 10000"/>
            </a:gdLst>
            <a:ahLst/>
            <a:cxnLst>
              <a:cxn ang="T4">
                <a:pos x="T0" y="T1"/>
              </a:cxn>
              <a:cxn ang="T5">
                <a:pos x="T2" y="T3"/>
              </a:cxn>
            </a:cxnLst>
            <a:rect l="T6" t="T7" r="T8" b="T9"/>
            <a:pathLst>
              <a:path w="9680" h="10000">
                <a:moveTo>
                  <a:pt x="0" y="0"/>
                </a:moveTo>
                <a:cubicBezTo>
                  <a:pt x="3449" y="3188"/>
                  <a:pt x="6231" y="6812"/>
                  <a:pt x="9680" y="1000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3080" name="1 CuadroTexto"/>
          <p:cNvSpPr txBox="1">
            <a:spLocks noChangeArrowheads="1"/>
          </p:cNvSpPr>
          <p:nvPr/>
        </p:nvSpPr>
        <p:spPr bwMode="auto">
          <a:xfrm>
            <a:off x="8642350" y="6550025"/>
            <a:ext cx="250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MX" sz="1000" smtClean="0">
                <a:solidFill>
                  <a:prstClr val="black"/>
                </a:solidFill>
                <a:latin typeface="Arial" pitchFamily="34" charset="0"/>
              </a:rPr>
              <a:t>2</a:t>
            </a:r>
          </a:p>
        </p:txBody>
      </p:sp>
      <p:sp>
        <p:nvSpPr>
          <p:cNvPr id="3" name="2 CuadroTexto"/>
          <p:cNvSpPr txBox="1"/>
          <p:nvPr/>
        </p:nvSpPr>
        <p:spPr>
          <a:xfrm>
            <a:off x="8316913" y="3500438"/>
            <a:ext cx="719137" cy="584200"/>
          </a:xfrm>
          <a:prstGeom prst="rect">
            <a:avLst/>
          </a:prstGeom>
          <a:solidFill>
            <a:schemeClr val="accent6">
              <a:lumMod val="60000"/>
              <a:lumOff val="40000"/>
            </a:schemeClr>
          </a:solidFill>
          <a:ln cap="rnd">
            <a:solidFill>
              <a:schemeClr val="tx1"/>
            </a:solidFill>
          </a:ln>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s-MX" sz="800" b="1" dirty="0">
                <a:solidFill>
                  <a:prstClr val="black"/>
                </a:solidFill>
                <a:latin typeface="Arial" charset="0"/>
              </a:rPr>
              <a:t>Promedio histórico mensual  95,208 </a:t>
            </a:r>
          </a:p>
        </p:txBody>
      </p:sp>
      <p:pic>
        <p:nvPicPr>
          <p:cNvPr id="3082" name="11 Imagen"/>
          <p:cNvPicPr>
            <a:picLocks noChangeAspect="1"/>
          </p:cNvPicPr>
          <p:nvPr/>
        </p:nvPicPr>
        <p:blipFill>
          <a:blip r:embed="rId10">
            <a:extLst>
              <a:ext uri="{28A0092B-C50C-407E-A947-70E740481C1C}">
                <a14:useLocalDpi xmlns:a14="http://schemas.microsoft.com/office/drawing/2010/main" val="0"/>
              </a:ext>
            </a:extLst>
          </a:blip>
          <a:srcRect l="3061" t="21793" r="2284" b="15997"/>
          <a:stretch>
            <a:fillRect/>
          </a:stretch>
        </p:blipFill>
        <p:spPr bwMode="auto">
          <a:xfrm>
            <a:off x="539750" y="163513"/>
            <a:ext cx="215741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12 Imagen" descr="C:\Users\elfeg_000\Documents\Andrea Espino\01 Monterrey\Atencion y Vinculacion Ciudadana\Logo\desarrollo soci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246063"/>
            <a:ext cx="18192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CuadroTexto 9"/>
          <p:cNvSpPr txBox="1">
            <a:spLocks noChangeArrowheads="1"/>
          </p:cNvSpPr>
          <p:nvPr/>
        </p:nvSpPr>
        <p:spPr bwMode="auto">
          <a:xfrm>
            <a:off x="2746375" y="469900"/>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spTree>
    <p:extLst>
      <p:ext uri="{BB962C8B-B14F-4D97-AF65-F5344CB8AC3E}">
        <p14:creationId xmlns:p14="http://schemas.microsoft.com/office/powerpoint/2010/main" val="1344085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número de diapositiva"/>
          <p:cNvSpPr>
            <a:spLocks noGrp="1"/>
          </p:cNvSpPr>
          <p:nvPr>
            <p:ph type="sldNum" sz="quarter" idx="12"/>
          </p:nvPr>
        </p:nvSpPr>
        <p:spPr bwMode="auto">
          <a:xfrm>
            <a:off x="7858125" y="6356350"/>
            <a:ext cx="828675" cy="31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3DA3C0E-6446-4B2B-A82F-4C11C0E17B74}" type="slidenum">
              <a:rPr lang="es-ES" altLang="es-ES" sz="1200" smtClean="0">
                <a:solidFill>
                  <a:srgbClr val="898989"/>
                </a:solidFill>
                <a:latin typeface="Arial" pitchFamily="34" charset="0"/>
              </a:rPr>
              <a:pPr>
                <a:spcBef>
                  <a:spcPct val="0"/>
                </a:spcBef>
                <a:buFontTx/>
                <a:buNone/>
              </a:pPr>
              <a:t>36</a:t>
            </a:fld>
            <a:endParaRPr lang="es-ES" altLang="es-ES" sz="1200" smtClean="0">
              <a:solidFill>
                <a:srgbClr val="898989"/>
              </a:solidFill>
              <a:latin typeface="Arial" pitchFamily="34" charset="0"/>
            </a:endParaRPr>
          </a:p>
        </p:txBody>
      </p:sp>
      <p:sp>
        <p:nvSpPr>
          <p:cNvPr id="4099" name="Line 9"/>
          <p:cNvSpPr>
            <a:spLocks noChangeShapeType="1"/>
          </p:cNvSpPr>
          <p:nvPr/>
        </p:nvSpPr>
        <p:spPr bwMode="auto">
          <a:xfrm>
            <a:off x="0" y="1011238"/>
            <a:ext cx="914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4100" name="Rectangle 8"/>
          <p:cNvSpPr>
            <a:spLocks noChangeArrowheads="1"/>
          </p:cNvSpPr>
          <p:nvPr/>
        </p:nvSpPr>
        <p:spPr bwMode="auto">
          <a:xfrm>
            <a:off x="0" y="113982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80000"/>
              </a:lnSpc>
              <a:spcBef>
                <a:spcPct val="0"/>
              </a:spcBef>
              <a:spcAft>
                <a:spcPct val="0"/>
              </a:spcAft>
              <a:buFontTx/>
              <a:buNone/>
            </a:pPr>
            <a:r>
              <a:rPr lang="es-MX" altLang="es-MX" sz="2000" b="1" smtClean="0">
                <a:solidFill>
                  <a:prstClr val="black"/>
                </a:solidFill>
                <a:latin typeface="Tahoma" pitchFamily="34" charset="0"/>
              </a:rPr>
              <a:t>Dirección de Parques Públicos  </a:t>
            </a:r>
            <a:br>
              <a:rPr lang="es-MX" altLang="es-MX" sz="2000" b="1" smtClean="0">
                <a:solidFill>
                  <a:prstClr val="black"/>
                </a:solidFill>
                <a:latin typeface="Tahoma" pitchFamily="34" charset="0"/>
              </a:rPr>
            </a:br>
            <a:r>
              <a:rPr lang="es-MX" altLang="es-MX" sz="2000" b="1" smtClean="0">
                <a:solidFill>
                  <a:prstClr val="black"/>
                </a:solidFill>
                <a:latin typeface="Tahoma" pitchFamily="34" charset="0"/>
              </a:rPr>
              <a:t>Afluencia a las albercas </a:t>
            </a:r>
            <a:endParaRPr lang="es-ES" altLang="es-MX" sz="2000" b="1" smtClean="0">
              <a:solidFill>
                <a:prstClr val="black"/>
              </a:solidFill>
              <a:latin typeface="Tahoma" pitchFamily="34" charset="0"/>
            </a:endParaRPr>
          </a:p>
        </p:txBody>
      </p:sp>
      <p:graphicFrame>
        <p:nvGraphicFramePr>
          <p:cNvPr id="4101" name="5 Gráfico"/>
          <p:cNvGraphicFramePr>
            <a:graphicFrameLocks/>
          </p:cNvGraphicFramePr>
          <p:nvPr/>
        </p:nvGraphicFramePr>
        <p:xfrm>
          <a:off x="704850" y="2878138"/>
          <a:ext cx="7734300" cy="3481387"/>
        </p:xfrm>
        <a:graphic>
          <a:graphicData uri="http://schemas.openxmlformats.org/presentationml/2006/ole">
            <mc:AlternateContent xmlns:mc="http://schemas.openxmlformats.org/markup-compatibility/2006">
              <mc:Choice xmlns:v="urn:schemas-microsoft-com:vml" Requires="v">
                <p:oleObj spid="_x0000_s407558" r:id="rId4" imgW="7730398" imgH="3481118" progId="Excel.Chart.8">
                  <p:embed/>
                </p:oleObj>
              </mc:Choice>
              <mc:Fallback>
                <p:oleObj r:id="rId4" imgW="7730398" imgH="348111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878138"/>
                        <a:ext cx="77343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12 Objeto"/>
          <p:cNvGraphicFramePr>
            <a:graphicFrameLocks noChangeAspect="1"/>
          </p:cNvGraphicFramePr>
          <p:nvPr/>
        </p:nvGraphicFramePr>
        <p:xfrm>
          <a:off x="125413" y="1954213"/>
          <a:ext cx="8839200" cy="836612"/>
        </p:xfrm>
        <a:graphic>
          <a:graphicData uri="http://schemas.openxmlformats.org/presentationml/2006/ole">
            <mc:AlternateContent xmlns:mc="http://schemas.openxmlformats.org/markup-compatibility/2006">
              <mc:Choice xmlns:v="urn:schemas-microsoft-com:vml" Requires="v">
                <p:oleObj spid="_x0000_s407559" name="Hoja de cálculo" r:id="rId7" imgW="8886853" imgH="857309" progId="Excel.Sheet.8">
                  <p:embed/>
                </p:oleObj>
              </mc:Choice>
              <mc:Fallback>
                <p:oleObj name="Hoja de cálculo" r:id="rId7" imgW="8886853" imgH="857309"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13" y="1954213"/>
                        <a:ext cx="88392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3" name="13 CuadroTexto"/>
          <p:cNvSpPr txBox="1">
            <a:spLocks noChangeArrowheads="1"/>
          </p:cNvSpPr>
          <p:nvPr/>
        </p:nvSpPr>
        <p:spPr bwMode="auto">
          <a:xfrm>
            <a:off x="79375" y="6361113"/>
            <a:ext cx="44656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MX" sz="1000" b="1" smtClean="0">
                <a:solidFill>
                  <a:prstClr val="black"/>
                </a:solidFill>
                <a:latin typeface="Arial" pitchFamily="34" charset="0"/>
              </a:rPr>
              <a:t>Afluencia a las albercas de los Parques España, Tucán, Aztlán y Monterrey 400.</a:t>
            </a:r>
          </a:p>
        </p:txBody>
      </p:sp>
      <p:sp>
        <p:nvSpPr>
          <p:cNvPr id="13" name="12 CuadroTexto"/>
          <p:cNvSpPr txBox="1"/>
          <p:nvPr/>
        </p:nvSpPr>
        <p:spPr>
          <a:xfrm>
            <a:off x="8316913" y="3500438"/>
            <a:ext cx="719137" cy="584200"/>
          </a:xfrm>
          <a:prstGeom prst="rect">
            <a:avLst/>
          </a:prstGeom>
          <a:solidFill>
            <a:schemeClr val="accent6">
              <a:lumMod val="60000"/>
              <a:lumOff val="40000"/>
            </a:schemeClr>
          </a:solidFill>
          <a:ln cap="rnd">
            <a:solidFill>
              <a:schemeClr val="tx1"/>
            </a:solidFill>
          </a:ln>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s-MX" sz="800" b="1" dirty="0">
                <a:solidFill>
                  <a:prstClr val="black"/>
                </a:solidFill>
                <a:latin typeface="Arial" charset="0"/>
              </a:rPr>
              <a:t>Promedio histórico mensual 50,060 </a:t>
            </a:r>
          </a:p>
        </p:txBody>
      </p:sp>
      <p:sp>
        <p:nvSpPr>
          <p:cNvPr id="4105" name="Freeform 12"/>
          <p:cNvSpPr>
            <a:spLocks/>
          </p:cNvSpPr>
          <p:nvPr/>
        </p:nvSpPr>
        <p:spPr bwMode="auto">
          <a:xfrm>
            <a:off x="1590675" y="4079875"/>
            <a:ext cx="6597650" cy="46038"/>
          </a:xfrm>
          <a:custGeom>
            <a:avLst/>
            <a:gdLst>
              <a:gd name="T0" fmla="*/ 0 w 9680"/>
              <a:gd name="T1" fmla="*/ 0 h 10000"/>
              <a:gd name="T2" fmla="*/ 2147483647 w 9680"/>
              <a:gd name="T3" fmla="*/ 2147483647 h 10000"/>
              <a:gd name="T4" fmla="*/ 0 60000 65536"/>
              <a:gd name="T5" fmla="*/ 0 60000 65536"/>
              <a:gd name="T6" fmla="*/ 0 w 9680"/>
              <a:gd name="T7" fmla="*/ 0 h 10000"/>
              <a:gd name="T8" fmla="*/ 9680 w 9680"/>
              <a:gd name="T9" fmla="*/ 10000 h 10000"/>
            </a:gdLst>
            <a:ahLst/>
            <a:cxnLst>
              <a:cxn ang="T4">
                <a:pos x="T0" y="T1"/>
              </a:cxn>
              <a:cxn ang="T5">
                <a:pos x="T2" y="T3"/>
              </a:cxn>
            </a:cxnLst>
            <a:rect l="T6" t="T7" r="T8" b="T9"/>
            <a:pathLst>
              <a:path w="9680" h="10000">
                <a:moveTo>
                  <a:pt x="0" y="0"/>
                </a:moveTo>
                <a:cubicBezTo>
                  <a:pt x="3449" y="3188"/>
                  <a:pt x="6231" y="6812"/>
                  <a:pt x="9680" y="1000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pic>
        <p:nvPicPr>
          <p:cNvPr id="4106" name="11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539750" y="163513"/>
            <a:ext cx="215741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246063"/>
            <a:ext cx="18192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CuadroTexto 9"/>
          <p:cNvSpPr txBox="1">
            <a:spLocks noChangeArrowheads="1"/>
          </p:cNvSpPr>
          <p:nvPr/>
        </p:nvSpPr>
        <p:spPr bwMode="auto">
          <a:xfrm>
            <a:off x="2913063" y="46196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spTree>
    <p:extLst>
      <p:ext uri="{BB962C8B-B14F-4D97-AF65-F5344CB8AC3E}">
        <p14:creationId xmlns:p14="http://schemas.microsoft.com/office/powerpoint/2010/main" val="247750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663C52D1-0F30-421C-BA11-30B9EB4590AD}" type="slidenum">
              <a:rPr lang="es-ES" altLang="es-ES" sz="1200" smtClean="0">
                <a:solidFill>
                  <a:srgbClr val="898989"/>
                </a:solidFill>
                <a:latin typeface="Arial" pitchFamily="34" charset="0"/>
              </a:rPr>
              <a:pPr>
                <a:spcBef>
                  <a:spcPct val="0"/>
                </a:spcBef>
                <a:buFontTx/>
                <a:buNone/>
              </a:pPr>
              <a:t>37</a:t>
            </a:fld>
            <a:endParaRPr lang="es-ES" altLang="es-ES" sz="1200" smtClean="0">
              <a:solidFill>
                <a:srgbClr val="898989"/>
              </a:solidFill>
              <a:latin typeface="Arial" pitchFamily="34" charset="0"/>
            </a:endParaRPr>
          </a:p>
        </p:txBody>
      </p:sp>
      <p:sp>
        <p:nvSpPr>
          <p:cNvPr id="5123" name="Line 9"/>
          <p:cNvSpPr>
            <a:spLocks noChangeShapeType="1"/>
          </p:cNvSpPr>
          <p:nvPr/>
        </p:nvSpPr>
        <p:spPr bwMode="auto">
          <a:xfrm>
            <a:off x="0" y="890588"/>
            <a:ext cx="914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5124" name="Rectangle 8"/>
          <p:cNvSpPr>
            <a:spLocks noChangeArrowheads="1"/>
          </p:cNvSpPr>
          <p:nvPr/>
        </p:nvSpPr>
        <p:spPr bwMode="auto">
          <a:xfrm>
            <a:off x="47625" y="846138"/>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80000"/>
              </a:lnSpc>
              <a:spcBef>
                <a:spcPct val="0"/>
              </a:spcBef>
              <a:spcAft>
                <a:spcPct val="0"/>
              </a:spcAft>
              <a:buFontTx/>
              <a:buNone/>
            </a:pPr>
            <a:r>
              <a:rPr lang="es-MX" altLang="es-MX" sz="2000" b="1" smtClean="0">
                <a:solidFill>
                  <a:prstClr val="black"/>
                </a:solidFill>
                <a:latin typeface="Tahoma" pitchFamily="34" charset="0"/>
              </a:rPr>
              <a:t>Dirección de Parques Públicos  </a:t>
            </a:r>
            <a:br>
              <a:rPr lang="es-MX" altLang="es-MX" sz="2000" b="1" smtClean="0">
                <a:solidFill>
                  <a:prstClr val="black"/>
                </a:solidFill>
                <a:latin typeface="Tahoma" pitchFamily="34" charset="0"/>
              </a:rPr>
            </a:br>
            <a:r>
              <a:rPr lang="es-MX" altLang="es-MX" sz="2000" b="1" smtClean="0">
                <a:solidFill>
                  <a:prstClr val="black"/>
                </a:solidFill>
                <a:latin typeface="Tahoma" pitchFamily="34" charset="0"/>
              </a:rPr>
              <a:t>Afluencia a los Eventos Recreativos de Parques </a:t>
            </a:r>
            <a:endParaRPr lang="es-ES" altLang="es-MX" sz="2000" b="1" smtClean="0">
              <a:solidFill>
                <a:prstClr val="black"/>
              </a:solidFill>
              <a:latin typeface="Tahoma" pitchFamily="34" charset="0"/>
            </a:endParaRPr>
          </a:p>
        </p:txBody>
      </p:sp>
      <p:graphicFrame>
        <p:nvGraphicFramePr>
          <p:cNvPr id="5125" name="5 Gráfico"/>
          <p:cNvGraphicFramePr>
            <a:graphicFrameLocks/>
          </p:cNvGraphicFramePr>
          <p:nvPr/>
        </p:nvGraphicFramePr>
        <p:xfrm>
          <a:off x="776288" y="2659063"/>
          <a:ext cx="7591425" cy="3371850"/>
        </p:xfrm>
        <a:graphic>
          <a:graphicData uri="http://schemas.openxmlformats.org/presentationml/2006/ole">
            <mc:AlternateContent xmlns:mc="http://schemas.openxmlformats.org/markup-compatibility/2006">
              <mc:Choice xmlns:v="urn:schemas-microsoft-com:vml" Requires="v">
                <p:oleObj spid="_x0000_s408582" r:id="rId5" imgW="7596274" imgH="3371380" progId="Excel.Chart.8">
                  <p:embed/>
                </p:oleObj>
              </mc:Choice>
              <mc:Fallback>
                <p:oleObj r:id="rId5" imgW="7596274" imgH="337138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2659063"/>
                        <a:ext cx="7591425" cy="337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12 Objeto"/>
          <p:cNvGraphicFramePr>
            <a:graphicFrameLocks noChangeAspect="1"/>
          </p:cNvGraphicFramePr>
          <p:nvPr/>
        </p:nvGraphicFramePr>
        <p:xfrm>
          <a:off x="150813" y="1484313"/>
          <a:ext cx="8936037" cy="1011237"/>
        </p:xfrm>
        <a:graphic>
          <a:graphicData uri="http://schemas.openxmlformats.org/presentationml/2006/ole">
            <mc:AlternateContent xmlns:mc="http://schemas.openxmlformats.org/markup-compatibility/2006">
              <mc:Choice xmlns:v="urn:schemas-microsoft-com:vml" Requires="v">
                <p:oleObj spid="_x0000_s408583" name="Hoja de cálculo" r:id="rId8" imgW="8886853" imgH="1000104" progId="Excel.Sheet.8">
                  <p:embed/>
                </p:oleObj>
              </mc:Choice>
              <mc:Fallback>
                <p:oleObj name="Hoja de cálculo" r:id="rId8" imgW="8886853" imgH="1000104"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813" y="1484313"/>
                        <a:ext cx="89360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Freeform 12"/>
          <p:cNvSpPr>
            <a:spLocks/>
          </p:cNvSpPr>
          <p:nvPr/>
        </p:nvSpPr>
        <p:spPr bwMode="auto">
          <a:xfrm flipV="1">
            <a:off x="1514475" y="4133850"/>
            <a:ext cx="6694488" cy="44450"/>
          </a:xfrm>
          <a:custGeom>
            <a:avLst/>
            <a:gdLst>
              <a:gd name="T0" fmla="*/ 0 w 10145"/>
              <a:gd name="T1" fmla="*/ 0 h 10000"/>
              <a:gd name="T2" fmla="*/ 2147483647 w 10145"/>
              <a:gd name="T3" fmla="*/ 2147483647 h 10000"/>
              <a:gd name="T4" fmla="*/ 0 60000 65536"/>
              <a:gd name="T5" fmla="*/ 0 60000 65536"/>
              <a:gd name="T6" fmla="*/ 0 w 10145"/>
              <a:gd name="T7" fmla="*/ 0 h 10000"/>
              <a:gd name="T8" fmla="*/ 10145 w 10145"/>
              <a:gd name="T9" fmla="*/ 10000 h 10000"/>
            </a:gdLst>
            <a:ahLst/>
            <a:cxnLst>
              <a:cxn ang="T4">
                <a:pos x="T0" y="T1"/>
              </a:cxn>
              <a:cxn ang="T5">
                <a:pos x="T2" y="T3"/>
              </a:cxn>
            </a:cxnLst>
            <a:rect l="T6" t="T7" r="T8" b="T9"/>
            <a:pathLst>
              <a:path w="10145" h="10000">
                <a:moveTo>
                  <a:pt x="0" y="0"/>
                </a:moveTo>
                <a:cubicBezTo>
                  <a:pt x="3563" y="3188"/>
                  <a:pt x="6582" y="6812"/>
                  <a:pt x="10145" y="1000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14" name="13 CuadroTexto"/>
          <p:cNvSpPr txBox="1"/>
          <p:nvPr/>
        </p:nvSpPr>
        <p:spPr>
          <a:xfrm>
            <a:off x="8281988" y="3644900"/>
            <a:ext cx="720725" cy="584200"/>
          </a:xfrm>
          <a:prstGeom prst="rect">
            <a:avLst/>
          </a:prstGeom>
          <a:solidFill>
            <a:schemeClr val="accent6">
              <a:lumMod val="60000"/>
              <a:lumOff val="40000"/>
            </a:schemeClr>
          </a:solidFill>
          <a:ln cap="rnd">
            <a:solidFill>
              <a:schemeClr val="tx1"/>
            </a:solidFill>
          </a:ln>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s-MX" sz="800" b="1" dirty="0">
                <a:solidFill>
                  <a:prstClr val="black"/>
                </a:solidFill>
                <a:latin typeface="Arial" charset="0"/>
              </a:rPr>
              <a:t>Promedio histórico mensual  8,926</a:t>
            </a:r>
          </a:p>
        </p:txBody>
      </p:sp>
      <p:sp>
        <p:nvSpPr>
          <p:cNvPr id="5129" name="13 CuadroTexto"/>
          <p:cNvSpPr txBox="1">
            <a:spLocks noChangeArrowheads="1"/>
          </p:cNvSpPr>
          <p:nvPr/>
        </p:nvSpPr>
        <p:spPr bwMode="auto">
          <a:xfrm>
            <a:off x="84138" y="5949950"/>
            <a:ext cx="6096000"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fontAlgn="base">
              <a:spcBef>
                <a:spcPct val="0"/>
              </a:spcBef>
              <a:spcAft>
                <a:spcPct val="0"/>
              </a:spcAft>
              <a:buFontTx/>
              <a:buNone/>
            </a:pPr>
            <a:r>
              <a:rPr lang="es-MX" altLang="es-MX" sz="900" b="1" smtClean="0">
                <a:solidFill>
                  <a:prstClr val="black"/>
                </a:solidFill>
                <a:latin typeface="Arial" pitchFamily="34" charset="0"/>
              </a:rPr>
              <a:t>Afluencia a los eventos organizados por la Dirección de Parques Públicos, en coordinación con instituciones públicas y/o privadas como: Día de la Candelaria Regia, Aniversario Luctuoso de José Marroquín Leal “Pipo”, Domingos Familiares en la Alameda, Encuentro de Bandas Musicales, Aniversarios de los Parques, Inicio de la Temporada de Albercas,  Día del Niño Regio, Campamentos de Verano, entre otros.</a:t>
            </a:r>
          </a:p>
        </p:txBody>
      </p:sp>
      <p:sp>
        <p:nvSpPr>
          <p:cNvPr id="5130" name="2 CuadroTexto"/>
          <p:cNvSpPr txBox="1">
            <a:spLocks noChangeArrowheads="1"/>
          </p:cNvSpPr>
          <p:nvPr/>
        </p:nvSpPr>
        <p:spPr bwMode="auto">
          <a:xfrm>
            <a:off x="1835150" y="2565400"/>
            <a:ext cx="3168650" cy="646113"/>
          </a:xfrm>
          <a:prstGeom prst="rect">
            <a:avLst/>
          </a:prstGeom>
          <a:solidFill>
            <a:schemeClr val="accent3">
              <a:lumMod val="60000"/>
              <a:lumOff val="40000"/>
            </a:schemeClr>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0" fontAlgn="base" hangingPunct="0">
              <a:spcBef>
                <a:spcPct val="0"/>
              </a:spcBef>
              <a:spcAft>
                <a:spcPct val="0"/>
              </a:spcAft>
              <a:buFontTx/>
              <a:buNone/>
              <a:defRPr/>
            </a:pPr>
            <a:r>
              <a:rPr lang="es-MX" altLang="es-MX" sz="900" i="1" dirty="0" smtClean="0">
                <a:solidFill>
                  <a:prstClr val="black"/>
                </a:solidFill>
                <a:latin typeface="Arial" charset="0"/>
              </a:rPr>
              <a:t>Las Tertulias en la Alameda, Cine en los Parques Canoas, España, Tucán y Aztlán, Aniversario Luctuoso de José Marroquín Leal Pipo y Torneo de Ajedrez en el Parque España.</a:t>
            </a:r>
          </a:p>
        </p:txBody>
      </p:sp>
      <p:cxnSp>
        <p:nvCxnSpPr>
          <p:cNvPr id="5" name="4 Conector recto de flecha"/>
          <p:cNvCxnSpPr/>
          <p:nvPr/>
        </p:nvCxnSpPr>
        <p:spPr>
          <a:xfrm>
            <a:off x="1835150" y="2182813"/>
            <a:ext cx="288925" cy="2857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32" name="14 Imagen"/>
          <p:cNvPicPr>
            <a:picLocks noChangeAspect="1"/>
          </p:cNvPicPr>
          <p:nvPr/>
        </p:nvPicPr>
        <p:blipFill>
          <a:blip r:embed="rId10">
            <a:extLst>
              <a:ext uri="{28A0092B-C50C-407E-A947-70E740481C1C}">
                <a14:useLocalDpi xmlns:a14="http://schemas.microsoft.com/office/drawing/2010/main" val="0"/>
              </a:ext>
            </a:extLst>
          </a:blip>
          <a:srcRect l="3061" t="21793" r="2284" b="15997"/>
          <a:stretch>
            <a:fillRect/>
          </a:stretch>
        </p:blipFill>
        <p:spPr bwMode="auto">
          <a:xfrm>
            <a:off x="323850" y="95250"/>
            <a:ext cx="20875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15 Imagen" descr="C:\Users\elfeg_000\Documents\Andrea Espino\01 Monterrey\Atencion y Vinculacion Ciudadana\Logo\desarrollo soci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119063"/>
            <a:ext cx="1819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CuadroTexto 9"/>
          <p:cNvSpPr txBox="1">
            <a:spLocks noChangeArrowheads="1"/>
          </p:cNvSpPr>
          <p:nvPr/>
        </p:nvSpPr>
        <p:spPr bwMode="auto">
          <a:xfrm>
            <a:off x="2913063" y="35401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spTree>
    <p:extLst>
      <p:ext uri="{BB962C8B-B14F-4D97-AF65-F5344CB8AC3E}">
        <p14:creationId xmlns:p14="http://schemas.microsoft.com/office/powerpoint/2010/main" val="3670932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4"/>
          <p:cNvSpPr>
            <a:spLocks noChangeShapeType="1"/>
          </p:cNvSpPr>
          <p:nvPr/>
        </p:nvSpPr>
        <p:spPr bwMode="auto">
          <a:xfrm>
            <a:off x="0" y="1049338"/>
            <a:ext cx="914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6147" name="Rectangle 5"/>
          <p:cNvSpPr>
            <a:spLocks noChangeArrowheads="1"/>
          </p:cNvSpPr>
          <p:nvPr/>
        </p:nvSpPr>
        <p:spPr bwMode="auto">
          <a:xfrm>
            <a:off x="88900" y="1049338"/>
            <a:ext cx="905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ct val="0"/>
              </a:spcAft>
              <a:buFontTx/>
              <a:buNone/>
            </a:pPr>
            <a:r>
              <a:rPr lang="es-MX" altLang="es-MX" sz="2000" b="1" smtClean="0">
                <a:solidFill>
                  <a:prstClr val="black"/>
                </a:solidFill>
                <a:latin typeface="Tahoma" pitchFamily="34" charset="0"/>
              </a:rPr>
              <a:t>Dirección de Parques Públicos</a:t>
            </a:r>
            <a:br>
              <a:rPr lang="es-MX" altLang="es-MX" sz="2000" b="1" smtClean="0">
                <a:solidFill>
                  <a:prstClr val="black"/>
                </a:solidFill>
                <a:latin typeface="Tahoma" pitchFamily="34" charset="0"/>
              </a:rPr>
            </a:br>
            <a:r>
              <a:rPr lang="es-MX" altLang="es-MX" sz="2000" b="1" smtClean="0">
                <a:solidFill>
                  <a:prstClr val="black"/>
                </a:solidFill>
                <a:latin typeface="Tahoma" pitchFamily="34" charset="0"/>
              </a:rPr>
              <a:t>Afluencia a las Instalaciones Deportivas </a:t>
            </a:r>
            <a:endParaRPr lang="es-ES" altLang="es-MX" sz="1800" b="1" smtClean="0">
              <a:solidFill>
                <a:prstClr val="black"/>
              </a:solidFill>
              <a:latin typeface="Tahoma" pitchFamily="34" charset="0"/>
            </a:endParaRPr>
          </a:p>
        </p:txBody>
      </p:sp>
      <p:graphicFrame>
        <p:nvGraphicFramePr>
          <p:cNvPr id="6148" name="3 Objeto"/>
          <p:cNvGraphicFramePr>
            <a:graphicFrameLocks noChangeAspect="1"/>
          </p:cNvGraphicFramePr>
          <p:nvPr/>
        </p:nvGraphicFramePr>
        <p:xfrm>
          <a:off x="-14288" y="1831975"/>
          <a:ext cx="9058276" cy="1138238"/>
        </p:xfrm>
        <a:graphic>
          <a:graphicData uri="http://schemas.openxmlformats.org/presentationml/2006/ole">
            <mc:AlternateContent xmlns:mc="http://schemas.openxmlformats.org/markup-compatibility/2006">
              <mc:Choice xmlns:v="urn:schemas-microsoft-com:vml" Requires="v">
                <p:oleObj spid="_x0000_s409606" name="Hoja de cálculo" r:id="rId4" imgW="7762893" imgH="1000104" progId="Excel.Sheet.8">
                  <p:embed/>
                </p:oleObj>
              </mc:Choice>
              <mc:Fallback>
                <p:oleObj name="Hoja de cálculo" r:id="rId4" imgW="7762893" imgH="100010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831975"/>
                        <a:ext cx="9058276"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9" name="2 Gráfico"/>
          <p:cNvGraphicFramePr>
            <a:graphicFrameLocks/>
          </p:cNvGraphicFramePr>
          <p:nvPr/>
        </p:nvGraphicFramePr>
        <p:xfrm>
          <a:off x="333375" y="2873375"/>
          <a:ext cx="7805738" cy="3324225"/>
        </p:xfrm>
        <a:graphic>
          <a:graphicData uri="http://schemas.openxmlformats.org/presentationml/2006/ole">
            <mc:AlternateContent xmlns:mc="http://schemas.openxmlformats.org/markup-compatibility/2006">
              <mc:Choice xmlns:v="urn:schemas-microsoft-com:vml" Requires="v">
                <p:oleObj spid="_x0000_s409607" r:id="rId7" imgW="7803556" imgH="3328704" progId="Excel.Chart.8">
                  <p:embed/>
                </p:oleObj>
              </mc:Choice>
              <mc:Fallback>
                <p:oleObj r:id="rId7" imgW="7803556" imgH="3328704"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75" y="2873375"/>
                        <a:ext cx="7805738" cy="332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Freeform 12"/>
          <p:cNvSpPr>
            <a:spLocks/>
          </p:cNvSpPr>
          <p:nvPr/>
        </p:nvSpPr>
        <p:spPr bwMode="auto">
          <a:xfrm>
            <a:off x="1069975" y="3573463"/>
            <a:ext cx="6694488" cy="12700"/>
          </a:xfrm>
          <a:custGeom>
            <a:avLst/>
            <a:gdLst>
              <a:gd name="T0" fmla="*/ 0 w 10145"/>
              <a:gd name="T1" fmla="*/ 0 h 10000"/>
              <a:gd name="T2" fmla="*/ 2147483647 w 10145"/>
              <a:gd name="T3" fmla="*/ 2147483647 h 10000"/>
              <a:gd name="T4" fmla="*/ 0 60000 65536"/>
              <a:gd name="T5" fmla="*/ 0 60000 65536"/>
              <a:gd name="T6" fmla="*/ 0 w 10145"/>
              <a:gd name="T7" fmla="*/ 0 h 10000"/>
              <a:gd name="T8" fmla="*/ 10145 w 10145"/>
              <a:gd name="T9" fmla="*/ 10000 h 10000"/>
            </a:gdLst>
            <a:ahLst/>
            <a:cxnLst>
              <a:cxn ang="T4">
                <a:pos x="T0" y="T1"/>
              </a:cxn>
              <a:cxn ang="T5">
                <a:pos x="T2" y="T3"/>
              </a:cxn>
            </a:cxnLst>
            <a:rect l="T6" t="T7" r="T8" b="T9"/>
            <a:pathLst>
              <a:path w="10145" h="10000">
                <a:moveTo>
                  <a:pt x="0" y="0"/>
                </a:moveTo>
                <a:cubicBezTo>
                  <a:pt x="3563" y="3188"/>
                  <a:pt x="6582" y="6812"/>
                  <a:pt x="10145" y="1000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6151" name="1 CuadroTexto"/>
          <p:cNvSpPr txBox="1">
            <a:spLocks noChangeArrowheads="1"/>
          </p:cNvSpPr>
          <p:nvPr/>
        </p:nvSpPr>
        <p:spPr bwMode="auto">
          <a:xfrm>
            <a:off x="8672513" y="6581775"/>
            <a:ext cx="2873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MX" sz="1000" smtClean="0">
                <a:solidFill>
                  <a:prstClr val="black"/>
                </a:solidFill>
                <a:latin typeface="Arial" pitchFamily="34" charset="0"/>
              </a:rPr>
              <a:t>5</a:t>
            </a:r>
          </a:p>
        </p:txBody>
      </p:sp>
      <p:sp>
        <p:nvSpPr>
          <p:cNvPr id="12" name="11 CuadroTexto"/>
          <p:cNvSpPr txBox="1"/>
          <p:nvPr/>
        </p:nvSpPr>
        <p:spPr>
          <a:xfrm>
            <a:off x="8118475" y="3500438"/>
            <a:ext cx="720725" cy="584200"/>
          </a:xfrm>
          <a:prstGeom prst="rect">
            <a:avLst/>
          </a:prstGeom>
          <a:solidFill>
            <a:schemeClr val="accent6">
              <a:lumMod val="60000"/>
              <a:lumOff val="40000"/>
            </a:schemeClr>
          </a:solidFill>
          <a:ln cap="rnd">
            <a:solidFill>
              <a:schemeClr val="tx1"/>
            </a:solidFill>
          </a:ln>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s-MX" sz="800" b="1" dirty="0">
                <a:solidFill>
                  <a:prstClr val="black"/>
                </a:solidFill>
                <a:latin typeface="Arial" charset="0"/>
              </a:rPr>
              <a:t>Promedio histórico mensual 14,839 </a:t>
            </a:r>
          </a:p>
        </p:txBody>
      </p:sp>
      <p:sp>
        <p:nvSpPr>
          <p:cNvPr id="6153" name="Text Box 9"/>
          <p:cNvSpPr txBox="1">
            <a:spLocks noChangeArrowheads="1"/>
          </p:cNvSpPr>
          <p:nvPr/>
        </p:nvSpPr>
        <p:spPr bwMode="auto">
          <a:xfrm>
            <a:off x="231775" y="6229350"/>
            <a:ext cx="49530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fontAlgn="base">
              <a:lnSpc>
                <a:spcPct val="90000"/>
              </a:lnSpc>
              <a:spcBef>
                <a:spcPct val="50000"/>
              </a:spcBef>
              <a:spcAft>
                <a:spcPct val="0"/>
              </a:spcAft>
              <a:buFontTx/>
              <a:buNone/>
            </a:pPr>
            <a:r>
              <a:rPr lang="es-MX" altLang="es-MX" sz="1000" b="1" smtClean="0">
                <a:solidFill>
                  <a:prstClr val="black"/>
                </a:solidFill>
                <a:latin typeface="Arial" pitchFamily="34" charset="0"/>
              </a:rPr>
              <a:t>Visitantes que acuden diariamente a ejercitarse a los Parques Públicos,  actividades deportivas de instituciones públicas, privadas y escuelas; eventos deportivos organizados por el personal de los parques, como torneos de futbol, carreras recreativas, entre otros.</a:t>
            </a:r>
          </a:p>
        </p:txBody>
      </p:sp>
      <p:pic>
        <p:nvPicPr>
          <p:cNvPr id="6154" name="12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323850" y="95250"/>
            <a:ext cx="20875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95250"/>
            <a:ext cx="1819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CuadroTexto 9"/>
          <p:cNvSpPr txBox="1">
            <a:spLocks noChangeArrowheads="1"/>
          </p:cNvSpPr>
          <p:nvPr/>
        </p:nvSpPr>
        <p:spPr bwMode="auto">
          <a:xfrm>
            <a:off x="2913063" y="35401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spTree>
    <p:extLst>
      <p:ext uri="{BB962C8B-B14F-4D97-AF65-F5344CB8AC3E}">
        <p14:creationId xmlns:p14="http://schemas.microsoft.com/office/powerpoint/2010/main" val="135752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a:off x="-36513" y="1101725"/>
            <a:ext cx="9144001"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7171" name="Rectangle 5"/>
          <p:cNvSpPr>
            <a:spLocks noChangeArrowheads="1"/>
          </p:cNvSpPr>
          <p:nvPr/>
        </p:nvSpPr>
        <p:spPr bwMode="auto">
          <a:xfrm>
            <a:off x="0" y="110172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80000"/>
              </a:lnSpc>
              <a:spcBef>
                <a:spcPct val="0"/>
              </a:spcBef>
              <a:spcAft>
                <a:spcPct val="0"/>
              </a:spcAft>
              <a:buFontTx/>
              <a:buNone/>
            </a:pPr>
            <a:r>
              <a:rPr lang="es-MX" altLang="es-MX" sz="2000" b="1" smtClean="0">
                <a:solidFill>
                  <a:prstClr val="black"/>
                </a:solidFill>
                <a:latin typeface="Tahoma" pitchFamily="34" charset="0"/>
              </a:rPr>
              <a:t>Dirección de Parques Públicos</a:t>
            </a:r>
            <a:br>
              <a:rPr lang="es-MX" altLang="es-MX" sz="2000" b="1" smtClean="0">
                <a:solidFill>
                  <a:prstClr val="black"/>
                </a:solidFill>
                <a:latin typeface="Tahoma" pitchFamily="34" charset="0"/>
              </a:rPr>
            </a:br>
            <a:r>
              <a:rPr lang="es-MX" altLang="es-MX" sz="2000" b="1" smtClean="0">
                <a:solidFill>
                  <a:prstClr val="black"/>
                </a:solidFill>
                <a:latin typeface="Tahoma" pitchFamily="34" charset="0"/>
              </a:rPr>
              <a:t>Afluencia en Actividades de Dependencias Gubernamentales </a:t>
            </a:r>
            <a:endParaRPr lang="es-ES" altLang="es-MX" sz="2000" b="1" smtClean="0">
              <a:solidFill>
                <a:prstClr val="black"/>
              </a:solidFill>
              <a:latin typeface="Tahoma" pitchFamily="34" charset="0"/>
            </a:endParaRPr>
          </a:p>
        </p:txBody>
      </p:sp>
      <p:graphicFrame>
        <p:nvGraphicFramePr>
          <p:cNvPr id="7172" name="Object 6"/>
          <p:cNvGraphicFramePr>
            <a:graphicFrameLocks noChangeAspect="1"/>
          </p:cNvGraphicFramePr>
          <p:nvPr/>
        </p:nvGraphicFramePr>
        <p:xfrm>
          <a:off x="228600" y="1957388"/>
          <a:ext cx="8791575" cy="1165225"/>
        </p:xfrm>
        <a:graphic>
          <a:graphicData uri="http://schemas.openxmlformats.org/presentationml/2006/ole">
            <mc:AlternateContent xmlns:mc="http://schemas.openxmlformats.org/markup-compatibility/2006">
              <mc:Choice xmlns:v="urn:schemas-microsoft-com:vml" Requires="v">
                <p:oleObj spid="_x0000_s410630" name="Hoja de cálculo" r:id="rId4" imgW="7153360" imgH="971491" progId="Excel.Sheet.8">
                  <p:embed/>
                </p:oleObj>
              </mc:Choice>
              <mc:Fallback>
                <p:oleObj name="Hoja de cálculo" r:id="rId4" imgW="7153360" imgH="97149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57388"/>
                        <a:ext cx="8791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3" name="Text Box 10"/>
          <p:cNvSpPr txBox="1">
            <a:spLocks noChangeArrowheads="1"/>
          </p:cNvSpPr>
          <p:nvPr/>
        </p:nvSpPr>
        <p:spPr bwMode="auto">
          <a:xfrm>
            <a:off x="0" y="6411913"/>
            <a:ext cx="48768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lnSpc>
                <a:spcPct val="90000"/>
              </a:lnSpc>
              <a:spcBef>
                <a:spcPct val="50000"/>
              </a:spcBef>
              <a:spcAft>
                <a:spcPct val="0"/>
              </a:spcAft>
              <a:buFontTx/>
              <a:buNone/>
            </a:pPr>
            <a:r>
              <a:rPr lang="es-MX" altLang="es-MX" sz="1000" b="1" smtClean="0">
                <a:solidFill>
                  <a:prstClr val="black"/>
                </a:solidFill>
                <a:latin typeface="Arial" pitchFamily="34" charset="0"/>
              </a:rPr>
              <a:t>Afluencia registrada en actividades organizadas por dependencias municipales, estatales y escuelas. </a:t>
            </a:r>
          </a:p>
        </p:txBody>
      </p:sp>
      <p:graphicFrame>
        <p:nvGraphicFramePr>
          <p:cNvPr id="7174" name="2 Gráfico"/>
          <p:cNvGraphicFramePr>
            <a:graphicFrameLocks/>
          </p:cNvGraphicFramePr>
          <p:nvPr/>
        </p:nvGraphicFramePr>
        <p:xfrm>
          <a:off x="633413" y="3046413"/>
          <a:ext cx="7646987" cy="3455987"/>
        </p:xfrm>
        <a:graphic>
          <a:graphicData uri="http://schemas.openxmlformats.org/presentationml/2006/ole">
            <mc:AlternateContent xmlns:mc="http://schemas.openxmlformats.org/markup-compatibility/2006">
              <mc:Choice xmlns:v="urn:schemas-microsoft-com:vml" Requires="v">
                <p:oleObj spid="_x0000_s410631" r:id="rId7" imgW="7645047" imgH="3456732" progId="Excel.Chart.8">
                  <p:embed/>
                </p:oleObj>
              </mc:Choice>
              <mc:Fallback>
                <p:oleObj r:id="rId7" imgW="7645047" imgH="3456732"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3" y="3046413"/>
                        <a:ext cx="7646987" cy="345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1 CuadroTexto"/>
          <p:cNvSpPr txBox="1">
            <a:spLocks noChangeArrowheads="1"/>
          </p:cNvSpPr>
          <p:nvPr/>
        </p:nvSpPr>
        <p:spPr bwMode="auto">
          <a:xfrm>
            <a:off x="8642350" y="6596063"/>
            <a:ext cx="322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MX" sz="1000" smtClean="0">
                <a:solidFill>
                  <a:prstClr val="black"/>
                </a:solidFill>
                <a:latin typeface="Arial" pitchFamily="34" charset="0"/>
              </a:rPr>
              <a:t>6</a:t>
            </a:r>
          </a:p>
        </p:txBody>
      </p:sp>
      <p:sp>
        <p:nvSpPr>
          <p:cNvPr id="13" name="12 CuadroTexto"/>
          <p:cNvSpPr txBox="1"/>
          <p:nvPr/>
        </p:nvSpPr>
        <p:spPr>
          <a:xfrm>
            <a:off x="8118475" y="3500438"/>
            <a:ext cx="720725" cy="584200"/>
          </a:xfrm>
          <a:prstGeom prst="rect">
            <a:avLst/>
          </a:prstGeom>
          <a:solidFill>
            <a:schemeClr val="accent6">
              <a:lumMod val="60000"/>
              <a:lumOff val="40000"/>
            </a:schemeClr>
          </a:solidFill>
          <a:ln cap="rnd">
            <a:solidFill>
              <a:schemeClr val="tx1"/>
            </a:solidFill>
          </a:ln>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s-MX" sz="800" b="1" dirty="0">
                <a:solidFill>
                  <a:prstClr val="black"/>
                </a:solidFill>
                <a:latin typeface="Arial" charset="0"/>
              </a:rPr>
              <a:t>Promedio histórico mensual 8,605</a:t>
            </a:r>
          </a:p>
        </p:txBody>
      </p:sp>
      <p:sp>
        <p:nvSpPr>
          <p:cNvPr id="7177" name="Freeform 12"/>
          <p:cNvSpPr>
            <a:spLocks/>
          </p:cNvSpPr>
          <p:nvPr/>
        </p:nvSpPr>
        <p:spPr bwMode="auto">
          <a:xfrm>
            <a:off x="1555750" y="4878388"/>
            <a:ext cx="6553200" cy="46037"/>
          </a:xfrm>
          <a:custGeom>
            <a:avLst/>
            <a:gdLst>
              <a:gd name="T0" fmla="*/ 0 w 9442"/>
              <a:gd name="T1" fmla="*/ 2147483647 h 2430"/>
              <a:gd name="T2" fmla="*/ 2147483647 w 9442"/>
              <a:gd name="T3" fmla="*/ 2147483647 h 2430"/>
              <a:gd name="T4" fmla="*/ 0 60000 65536"/>
              <a:gd name="T5" fmla="*/ 0 60000 65536"/>
              <a:gd name="T6" fmla="*/ 0 w 9442"/>
              <a:gd name="T7" fmla="*/ 0 h 2430"/>
              <a:gd name="T8" fmla="*/ 9442 w 9442"/>
              <a:gd name="T9" fmla="*/ 2430 h 2430"/>
            </a:gdLst>
            <a:ahLst/>
            <a:cxnLst>
              <a:cxn ang="T4">
                <a:pos x="T0" y="T1"/>
              </a:cxn>
              <a:cxn ang="T5">
                <a:pos x="T2" y="T3"/>
              </a:cxn>
            </a:cxnLst>
            <a:rect l="T6" t="T7" r="T8" b="T9"/>
            <a:pathLst>
              <a:path w="9442" h="2430">
                <a:moveTo>
                  <a:pt x="0" y="1588"/>
                </a:moveTo>
                <a:cubicBezTo>
                  <a:pt x="3563" y="4776"/>
                  <a:pt x="5879" y="-2346"/>
                  <a:pt x="9442" y="842"/>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pic>
        <p:nvPicPr>
          <p:cNvPr id="7178" name="11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323850" y="95250"/>
            <a:ext cx="20875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95250"/>
            <a:ext cx="1819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CuadroTexto 9"/>
          <p:cNvSpPr txBox="1">
            <a:spLocks noChangeArrowheads="1"/>
          </p:cNvSpPr>
          <p:nvPr/>
        </p:nvSpPr>
        <p:spPr bwMode="auto">
          <a:xfrm>
            <a:off x="2913063" y="35401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spTree>
    <p:extLst>
      <p:ext uri="{BB962C8B-B14F-4D97-AF65-F5344CB8AC3E}">
        <p14:creationId xmlns:p14="http://schemas.microsoft.com/office/powerpoint/2010/main" val="359479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idx="4294967295"/>
          </p:nvPr>
        </p:nvSpPr>
        <p:spPr>
          <a:xfrm>
            <a:off x="1916126" y="1097678"/>
            <a:ext cx="4968553" cy="589428"/>
          </a:xfrm>
        </p:spPr>
        <p:txBody>
          <a:bodyPr>
            <a:normAutofit fontScale="90000"/>
          </a:bodyPr>
          <a:lstStyle/>
          <a:p>
            <a:pPr eaLnBrk="1" hangingPunct="1">
              <a:lnSpc>
                <a:spcPct val="80000"/>
              </a:lnSpc>
            </a:pPr>
            <a:r>
              <a:rPr lang="es-ES" altLang="es-MX" sz="2000" b="1" dirty="0" smtClean="0"/>
              <a:t>Dirección Administrativa</a:t>
            </a:r>
            <a:r>
              <a:rPr lang="es-ES" altLang="es-MX" sz="2000" b="1" dirty="0"/>
              <a:t/>
            </a:r>
            <a:br>
              <a:rPr lang="es-ES" altLang="es-MX" sz="2000" b="1" dirty="0"/>
            </a:br>
            <a:r>
              <a:rPr lang="es-ES" altLang="es-MX" sz="1600" b="1" dirty="0"/>
              <a:t>Observaciones de los Trámites realizados ante la Dirección de Adquisiciones</a:t>
            </a:r>
          </a:p>
        </p:txBody>
      </p:sp>
      <p:sp>
        <p:nvSpPr>
          <p:cNvPr id="46083" name="Text Box 5"/>
          <p:cNvSpPr txBox="1">
            <a:spLocks noChangeArrowheads="1"/>
          </p:cNvSpPr>
          <p:nvPr/>
        </p:nvSpPr>
        <p:spPr bwMode="auto">
          <a:xfrm>
            <a:off x="1314450" y="6239053"/>
            <a:ext cx="599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es-ES" altLang="es-MX" sz="1800" dirty="0">
                <a:solidFill>
                  <a:prstClr val="black"/>
                </a:solidFill>
                <a:latin typeface="Calibri"/>
              </a:rPr>
              <a:t>Elaborado por: Dirección Administrativa</a:t>
            </a:r>
          </a:p>
        </p:txBody>
      </p:sp>
      <p:sp>
        <p:nvSpPr>
          <p:cNvPr id="46084" name="Line 10"/>
          <p:cNvSpPr>
            <a:spLocks noChangeShapeType="1"/>
          </p:cNvSpPr>
          <p:nvPr/>
        </p:nvSpPr>
        <p:spPr bwMode="auto">
          <a:xfrm>
            <a:off x="895350" y="1019753"/>
            <a:ext cx="7105650" cy="2357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graphicFrame>
        <p:nvGraphicFramePr>
          <p:cNvPr id="46086" name="Object 9"/>
          <p:cNvGraphicFramePr>
            <a:graphicFrameLocks noChangeAspect="1"/>
          </p:cNvGraphicFramePr>
          <p:nvPr>
            <p:extLst>
              <p:ext uri="{D42A27DB-BD31-4B8C-83A1-F6EECF244321}">
                <p14:modId xmlns:p14="http://schemas.microsoft.com/office/powerpoint/2010/main" val="2408532480"/>
              </p:ext>
            </p:extLst>
          </p:nvPr>
        </p:nvGraphicFramePr>
        <p:xfrm>
          <a:off x="1601788" y="1781175"/>
          <a:ext cx="5703887" cy="1147763"/>
        </p:xfrm>
        <a:graphic>
          <a:graphicData uri="http://schemas.openxmlformats.org/presentationml/2006/ole">
            <mc:AlternateContent xmlns:mc="http://schemas.openxmlformats.org/markup-compatibility/2006">
              <mc:Choice xmlns:v="urn:schemas-microsoft-com:vml" Requires="v">
                <p:oleObj spid="_x0000_s159798" name="Hoja de cálculo" r:id="rId4" imgW="7010364" imgH="1190677" progId="Excel.Sheet.8">
                  <p:embed/>
                </p:oleObj>
              </mc:Choice>
              <mc:Fallback>
                <p:oleObj name="Hoja de cálculo" r:id="rId4" imgW="7010364" imgH="1190677" progId="Excel.Sheet.8">
                  <p:embed/>
                  <p:pic>
                    <p:nvPicPr>
                      <p:cNvPr id="0" name=""/>
                      <p:cNvPicPr>
                        <a:picLocks noChangeAspect="1" noChangeArrowheads="1"/>
                      </p:cNvPicPr>
                      <p:nvPr/>
                    </p:nvPicPr>
                    <p:blipFill>
                      <a:blip r:embed="rId5"/>
                      <a:srcRect/>
                      <a:stretch>
                        <a:fillRect/>
                      </a:stretch>
                    </p:blipFill>
                    <p:spPr bwMode="auto">
                      <a:xfrm>
                        <a:off x="1601788" y="1781175"/>
                        <a:ext cx="5703887" cy="1147763"/>
                      </a:xfrm>
                      <a:prstGeom prst="rect">
                        <a:avLst/>
                      </a:prstGeom>
                      <a:noFill/>
                      <a:ln>
                        <a:noFill/>
                      </a:ln>
                      <a:extLst/>
                    </p:spPr>
                  </p:pic>
                </p:oleObj>
              </mc:Fallback>
            </mc:AlternateContent>
          </a:graphicData>
        </a:graphic>
      </p:graphicFrame>
      <p:graphicFrame>
        <p:nvGraphicFramePr>
          <p:cNvPr id="46087" name="Object 10"/>
          <p:cNvGraphicFramePr>
            <a:graphicFrameLocks noChangeAspect="1"/>
          </p:cNvGraphicFramePr>
          <p:nvPr>
            <p:extLst>
              <p:ext uri="{D42A27DB-BD31-4B8C-83A1-F6EECF244321}">
                <p14:modId xmlns:p14="http://schemas.microsoft.com/office/powerpoint/2010/main" val="2474080264"/>
              </p:ext>
            </p:extLst>
          </p:nvPr>
        </p:nvGraphicFramePr>
        <p:xfrm>
          <a:off x="1500188" y="2708920"/>
          <a:ext cx="5688012" cy="3586162"/>
        </p:xfrm>
        <a:graphic>
          <a:graphicData uri="http://schemas.openxmlformats.org/presentationml/2006/ole">
            <mc:AlternateContent xmlns:mc="http://schemas.openxmlformats.org/markup-compatibility/2006">
              <mc:Choice xmlns:v="urn:schemas-microsoft-com:vml" Requires="v">
                <p:oleObj spid="_x0000_s159799" name="Hoja de cálculo" r:id="rId7" imgW="7629609" imgH="3248111" progId="Excel.Sheet.8">
                  <p:embed/>
                </p:oleObj>
              </mc:Choice>
              <mc:Fallback>
                <p:oleObj name="Hoja de cálculo" r:id="rId7" imgW="7629609" imgH="3248111" progId="Excel.Sheet.8">
                  <p:embed/>
                  <p:pic>
                    <p:nvPicPr>
                      <p:cNvPr id="0" name=""/>
                      <p:cNvPicPr>
                        <a:picLocks noChangeAspect="1" noChangeArrowheads="1"/>
                      </p:cNvPicPr>
                      <p:nvPr/>
                    </p:nvPicPr>
                    <p:blipFill>
                      <a:blip r:embed="rId8"/>
                      <a:srcRect/>
                      <a:stretch>
                        <a:fillRect/>
                      </a:stretch>
                    </p:blipFill>
                    <p:spPr bwMode="auto">
                      <a:xfrm>
                        <a:off x="1500188" y="2708920"/>
                        <a:ext cx="5688012" cy="3586162"/>
                      </a:xfrm>
                      <a:prstGeom prst="rect">
                        <a:avLst/>
                      </a:prstGeom>
                      <a:noFill/>
                      <a:ln>
                        <a:noFill/>
                      </a:ln>
                      <a:extLst/>
                    </p:spPr>
                  </p:pic>
                </p:oleObj>
              </mc:Fallback>
            </mc:AlternateContent>
          </a:graphicData>
        </a:graphic>
      </p:graphicFrame>
      <p:sp>
        <p:nvSpPr>
          <p:cNvPr id="10252" name="1 Marcador de número de diapositiva"/>
          <p:cNvSpPr>
            <a:spLocks noGrp="1"/>
          </p:cNvSpPr>
          <p:nvPr>
            <p:ph type="sldNum" sz="quarter" idx="12"/>
          </p:nvPr>
        </p:nvSpPr>
        <p:spPr/>
        <p:txBody>
          <a:bodyPr/>
          <a:lstStyle/>
          <a:p>
            <a:pPr>
              <a:defRPr/>
            </a:pPr>
            <a:fld id="{18652FA4-E977-4C98-80C7-E88365E64E0B}" type="slidenum">
              <a:rPr lang="es-ES">
                <a:solidFill>
                  <a:prstClr val="black">
                    <a:tint val="75000"/>
                  </a:prstClr>
                </a:solidFill>
                <a:latin typeface="Arial" pitchFamily="34" charset="0"/>
              </a:rPr>
              <a:pPr>
                <a:defRPr/>
              </a:pPr>
              <a:t>4</a:t>
            </a:fld>
            <a:endParaRPr lang="es-ES">
              <a:solidFill>
                <a:prstClr val="black">
                  <a:tint val="75000"/>
                </a:prstClr>
              </a:solidFill>
              <a:latin typeface="Arial" pitchFamily="34" charset="0"/>
            </a:endParaRPr>
          </a:p>
        </p:txBody>
      </p:sp>
      <p:sp>
        <p:nvSpPr>
          <p:cNvPr id="11"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4" name="13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3871255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908050"/>
            <a:ext cx="914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sp>
        <p:nvSpPr>
          <p:cNvPr id="8195" name="Rectangle 5"/>
          <p:cNvSpPr>
            <a:spLocks noChangeArrowheads="1"/>
          </p:cNvSpPr>
          <p:nvPr/>
        </p:nvSpPr>
        <p:spPr bwMode="auto">
          <a:xfrm>
            <a:off x="401638" y="998538"/>
            <a:ext cx="7921625" cy="595312"/>
          </a:xfrm>
          <a:prstGeom prst="rect">
            <a:avLst/>
          </a:prstGeom>
          <a:solidFill>
            <a:schemeClr val="bg1"/>
          </a:solidFill>
          <a:ln w="9525">
            <a:solidFill>
              <a:schemeClr val="bg1"/>
            </a:solidFill>
            <a:miter lim="800000"/>
            <a:headEnd/>
            <a:tailEnd/>
          </a:ln>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lnSpc>
                <a:spcPct val="80000"/>
              </a:lnSpc>
              <a:spcBef>
                <a:spcPct val="0"/>
              </a:spcBef>
              <a:spcAft>
                <a:spcPct val="0"/>
              </a:spcAft>
              <a:buFontTx/>
              <a:buNone/>
            </a:pPr>
            <a:r>
              <a:rPr lang="es-MX" altLang="es-MX" sz="1600" b="1" smtClean="0">
                <a:solidFill>
                  <a:prstClr val="black"/>
                </a:solidFill>
                <a:latin typeface="Tahoma" pitchFamily="34" charset="0"/>
              </a:rPr>
              <a:t>Dirección de Parques Públicos </a:t>
            </a:r>
            <a:br>
              <a:rPr lang="es-MX" altLang="es-MX" sz="1600" b="1" smtClean="0">
                <a:solidFill>
                  <a:prstClr val="black"/>
                </a:solidFill>
                <a:latin typeface="Tahoma" pitchFamily="34" charset="0"/>
              </a:rPr>
            </a:br>
            <a:r>
              <a:rPr lang="es-MX" altLang="es-MX" sz="1600" b="1" smtClean="0">
                <a:solidFill>
                  <a:prstClr val="black"/>
                </a:solidFill>
                <a:latin typeface="Tahoma" pitchFamily="34" charset="0"/>
              </a:rPr>
              <a:t>Afluencia en actividades de Organizaciones Privadas y Fiestas Familiares </a:t>
            </a:r>
            <a:endParaRPr lang="es-ES" altLang="es-MX" sz="1600" b="1" smtClean="0">
              <a:solidFill>
                <a:prstClr val="black"/>
              </a:solidFill>
              <a:latin typeface="Tahoma" pitchFamily="34" charset="0"/>
            </a:endParaRPr>
          </a:p>
        </p:txBody>
      </p:sp>
      <p:sp>
        <p:nvSpPr>
          <p:cNvPr id="8196" name="Text Box 10"/>
          <p:cNvSpPr txBox="1">
            <a:spLocks noChangeArrowheads="1"/>
          </p:cNvSpPr>
          <p:nvPr/>
        </p:nvSpPr>
        <p:spPr bwMode="auto">
          <a:xfrm>
            <a:off x="0" y="6429375"/>
            <a:ext cx="35052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50000"/>
              </a:spcBef>
              <a:spcAft>
                <a:spcPct val="0"/>
              </a:spcAft>
              <a:buFontTx/>
              <a:buNone/>
            </a:pPr>
            <a:r>
              <a:rPr lang="es-MX" altLang="es-MX" sz="1000" b="1" smtClean="0">
                <a:solidFill>
                  <a:prstClr val="black"/>
                </a:solidFill>
                <a:latin typeface="Arial" pitchFamily="34" charset="0"/>
              </a:rPr>
              <a:t>Afluencia registrada en eventos de organizaciones privadas y fiestas familiares.</a:t>
            </a:r>
            <a:endParaRPr lang="es-ES" altLang="es-MX" sz="1000" b="1" smtClean="0">
              <a:solidFill>
                <a:prstClr val="black"/>
              </a:solidFill>
              <a:latin typeface="Arial" pitchFamily="34" charset="0"/>
            </a:endParaRPr>
          </a:p>
        </p:txBody>
      </p:sp>
      <p:graphicFrame>
        <p:nvGraphicFramePr>
          <p:cNvPr id="8197" name="1 Objeto"/>
          <p:cNvGraphicFramePr>
            <a:graphicFrameLocks noChangeAspect="1"/>
          </p:cNvGraphicFramePr>
          <p:nvPr/>
        </p:nvGraphicFramePr>
        <p:xfrm>
          <a:off x="733425" y="1570038"/>
          <a:ext cx="7589838" cy="992187"/>
        </p:xfrm>
        <a:graphic>
          <a:graphicData uri="http://schemas.openxmlformats.org/presentationml/2006/ole">
            <mc:AlternateContent xmlns:mc="http://schemas.openxmlformats.org/markup-compatibility/2006">
              <mc:Choice xmlns:v="urn:schemas-microsoft-com:vml" Requires="v">
                <p:oleObj spid="_x0000_s411654" name="Hoja de cálculo" r:id="rId4" imgW="6819955" imgH="971491" progId="Excel.Sheet.8">
                  <p:embed/>
                </p:oleObj>
              </mc:Choice>
              <mc:Fallback>
                <p:oleObj name="Hoja de cálculo" r:id="rId4" imgW="6819955" imgH="97149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1570038"/>
                        <a:ext cx="758983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8" name="1 Gráfico"/>
          <p:cNvGraphicFramePr>
            <a:graphicFrameLocks/>
          </p:cNvGraphicFramePr>
          <p:nvPr/>
        </p:nvGraphicFramePr>
        <p:xfrm>
          <a:off x="733425" y="2736850"/>
          <a:ext cx="7589838" cy="3794125"/>
        </p:xfrm>
        <a:graphic>
          <a:graphicData uri="http://schemas.openxmlformats.org/presentationml/2006/ole">
            <mc:AlternateContent xmlns:mc="http://schemas.openxmlformats.org/markup-compatibility/2006">
              <mc:Choice xmlns:v="urn:schemas-microsoft-com:vml" Requires="v">
                <p:oleObj spid="_x0000_s411655" r:id="rId7" imgW="7590178" imgH="3792041" progId="Excel.Chart.8">
                  <p:embed/>
                </p:oleObj>
              </mc:Choice>
              <mc:Fallback>
                <p:oleObj r:id="rId7" imgW="7590178" imgH="379204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425" y="2736850"/>
                        <a:ext cx="7589838" cy="379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1 CuadroTexto"/>
          <p:cNvSpPr txBox="1">
            <a:spLocks noChangeArrowheads="1"/>
          </p:cNvSpPr>
          <p:nvPr/>
        </p:nvSpPr>
        <p:spPr bwMode="auto">
          <a:xfrm>
            <a:off x="8604250" y="6505575"/>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s-MX" altLang="es-MX" sz="1000" smtClean="0">
                <a:solidFill>
                  <a:prstClr val="black"/>
                </a:solidFill>
                <a:latin typeface="Arial" pitchFamily="34" charset="0"/>
              </a:rPr>
              <a:t>7</a:t>
            </a:r>
          </a:p>
        </p:txBody>
      </p:sp>
      <p:sp>
        <p:nvSpPr>
          <p:cNvPr id="12" name="11 CuadroTexto"/>
          <p:cNvSpPr txBox="1"/>
          <p:nvPr/>
        </p:nvSpPr>
        <p:spPr>
          <a:xfrm>
            <a:off x="7921625" y="3500438"/>
            <a:ext cx="720725" cy="584200"/>
          </a:xfrm>
          <a:prstGeom prst="rect">
            <a:avLst/>
          </a:prstGeom>
          <a:solidFill>
            <a:schemeClr val="accent6">
              <a:lumMod val="60000"/>
              <a:lumOff val="40000"/>
            </a:schemeClr>
          </a:solidFill>
          <a:ln cap="rnd">
            <a:solidFill>
              <a:schemeClr val="tx1"/>
            </a:solidFill>
          </a:ln>
          <a:effectLst>
            <a:outerShdw blurRad="50800" dist="38100" dir="2700000" algn="tl" rotWithShape="0">
              <a:prstClr val="black">
                <a:alpha val="40000"/>
              </a:prstClr>
            </a:outerShdw>
          </a:effectLst>
        </p:spPr>
        <p:txBody>
          <a:bodyPr>
            <a:spAutoFit/>
          </a:bodyPr>
          <a:lstStyle/>
          <a:p>
            <a:pPr algn="ctr" fontAlgn="base">
              <a:spcBef>
                <a:spcPct val="0"/>
              </a:spcBef>
              <a:spcAft>
                <a:spcPct val="0"/>
              </a:spcAft>
              <a:defRPr/>
            </a:pPr>
            <a:r>
              <a:rPr lang="es-MX" sz="800" b="1" dirty="0">
                <a:solidFill>
                  <a:prstClr val="black"/>
                </a:solidFill>
                <a:latin typeface="Arial" charset="0"/>
              </a:rPr>
              <a:t>Promedio histórico mensual 6,783 </a:t>
            </a:r>
          </a:p>
        </p:txBody>
      </p:sp>
      <p:sp>
        <p:nvSpPr>
          <p:cNvPr id="8201" name="Freeform 12"/>
          <p:cNvSpPr>
            <a:spLocks/>
          </p:cNvSpPr>
          <p:nvPr/>
        </p:nvSpPr>
        <p:spPr bwMode="auto">
          <a:xfrm>
            <a:off x="1506538" y="4195763"/>
            <a:ext cx="6443662" cy="46037"/>
          </a:xfrm>
          <a:custGeom>
            <a:avLst/>
            <a:gdLst>
              <a:gd name="T0" fmla="*/ 0 w 10145"/>
              <a:gd name="T1" fmla="*/ 0 h 10000"/>
              <a:gd name="T2" fmla="*/ 2147483647 w 10145"/>
              <a:gd name="T3" fmla="*/ 2147483647 h 10000"/>
              <a:gd name="T4" fmla="*/ 0 60000 65536"/>
              <a:gd name="T5" fmla="*/ 0 60000 65536"/>
              <a:gd name="T6" fmla="*/ 0 w 10145"/>
              <a:gd name="T7" fmla="*/ 0 h 10000"/>
              <a:gd name="T8" fmla="*/ 10145 w 10145"/>
              <a:gd name="T9" fmla="*/ 10000 h 10000"/>
            </a:gdLst>
            <a:ahLst/>
            <a:cxnLst>
              <a:cxn ang="T4">
                <a:pos x="T0" y="T1"/>
              </a:cxn>
              <a:cxn ang="T5">
                <a:pos x="T2" y="T3"/>
              </a:cxn>
            </a:cxnLst>
            <a:rect l="T6" t="T7" r="T8" b="T9"/>
            <a:pathLst>
              <a:path w="10145" h="10000">
                <a:moveTo>
                  <a:pt x="0" y="0"/>
                </a:moveTo>
                <a:cubicBezTo>
                  <a:pt x="3563" y="3188"/>
                  <a:pt x="6582" y="6812"/>
                  <a:pt x="10145" y="1000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es-MX" smtClean="0">
              <a:solidFill>
                <a:prstClr val="black"/>
              </a:solidFill>
              <a:latin typeface="Arial" pitchFamily="34" charset="0"/>
            </a:endParaRPr>
          </a:p>
        </p:txBody>
      </p:sp>
      <p:pic>
        <p:nvPicPr>
          <p:cNvPr id="8202" name="12 Imagen"/>
          <p:cNvPicPr>
            <a:picLocks noChangeAspect="1"/>
          </p:cNvPicPr>
          <p:nvPr/>
        </p:nvPicPr>
        <p:blipFill>
          <a:blip r:embed="rId9">
            <a:extLst>
              <a:ext uri="{28A0092B-C50C-407E-A947-70E740481C1C}">
                <a14:useLocalDpi xmlns:a14="http://schemas.microsoft.com/office/drawing/2010/main" val="0"/>
              </a:ext>
            </a:extLst>
          </a:blip>
          <a:srcRect l="3061" t="21793" r="2284" b="15997"/>
          <a:stretch>
            <a:fillRect/>
          </a:stretch>
        </p:blipFill>
        <p:spPr bwMode="auto">
          <a:xfrm>
            <a:off x="323850" y="95250"/>
            <a:ext cx="20875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13 Imagen" descr="C:\Users\elfeg_000\Documents\Andrea Espino\01 Monterrey\Atencion y Vinculacion Ciudadana\Logo\desarrollo soci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95250"/>
            <a:ext cx="1819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CuadroTexto 9"/>
          <p:cNvSpPr txBox="1">
            <a:spLocks noChangeArrowheads="1"/>
          </p:cNvSpPr>
          <p:nvPr/>
        </p:nvSpPr>
        <p:spPr bwMode="auto">
          <a:xfrm>
            <a:off x="2913063" y="35401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s-MX" altLang="es-ES" sz="1800" b="1" smtClean="0">
                <a:solidFill>
                  <a:srgbClr val="000000"/>
                </a:solidFill>
                <a:latin typeface="Arial" pitchFamily="34" charset="0"/>
              </a:rPr>
              <a:t>Secretaria de Desarrollo Social</a:t>
            </a:r>
          </a:p>
        </p:txBody>
      </p:sp>
    </p:spTree>
    <p:extLst>
      <p:ext uri="{BB962C8B-B14F-4D97-AF65-F5344CB8AC3E}">
        <p14:creationId xmlns:p14="http://schemas.microsoft.com/office/powerpoint/2010/main" val="756047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ChangeArrowheads="1"/>
          </p:cNvSpPr>
          <p:nvPr/>
        </p:nvSpPr>
        <p:spPr bwMode="auto">
          <a:xfrm>
            <a:off x="1943578" y="2060579"/>
            <a:ext cx="484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s-MX" altLang="es-MX" sz="2400" b="1" dirty="0">
                <a:solidFill>
                  <a:prstClr val="black"/>
                </a:solidFill>
                <a:latin typeface="Arial Black" pitchFamily="34" charset="0"/>
              </a:rPr>
              <a:t>DIRECCIÓN DE EDUCACIÓN</a:t>
            </a:r>
          </a:p>
        </p:txBody>
      </p:sp>
      <p:sp>
        <p:nvSpPr>
          <p:cNvPr id="7" name="Rectangle 8"/>
          <p:cNvSpPr>
            <a:spLocks noChangeArrowheads="1"/>
          </p:cNvSpPr>
          <p:nvPr/>
        </p:nvSpPr>
        <p:spPr bwMode="auto">
          <a:xfrm>
            <a:off x="1601670" y="3200400"/>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400" b="1" dirty="0">
                <a:solidFill>
                  <a:prstClr val="black"/>
                </a:solidFill>
                <a:effectLst>
                  <a:outerShdw blurRad="38100" dist="38100" dir="2700000" algn="tl">
                    <a:srgbClr val="C0C0C0"/>
                  </a:outerShdw>
                </a:effectLst>
                <a:latin typeface="Arial Black" pitchFamily="34" charset="0"/>
              </a:rPr>
              <a:t>Indicadores</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de</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Control</a:t>
            </a:r>
          </a:p>
          <a:p>
            <a:pPr algn="ctr">
              <a:defRPr/>
            </a:pPr>
            <a:r>
              <a:rPr lang="es-MX" sz="4400" b="1" dirty="0">
                <a:solidFill>
                  <a:prstClr val="black"/>
                </a:solidFill>
                <a:effectLst>
                  <a:outerShdw blurRad="38100" dist="38100" dir="2700000" algn="tl">
                    <a:srgbClr val="C0C0C0"/>
                  </a:outerShdw>
                </a:effectLst>
                <a:latin typeface="Arial Black" pitchFamily="34" charset="0"/>
              </a:rPr>
              <a:t>Período</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2015-2018</a:t>
            </a:r>
          </a:p>
        </p:txBody>
      </p:sp>
      <p:sp>
        <p:nvSpPr>
          <p:cNvPr id="43015" name="Line 6"/>
          <p:cNvSpPr>
            <a:spLocks noChangeShapeType="1"/>
          </p:cNvSpPr>
          <p:nvPr/>
        </p:nvSpPr>
        <p:spPr bwMode="auto">
          <a:xfrm flipV="1">
            <a:off x="790576" y="1382421"/>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9" name="8 Rectángulo"/>
          <p:cNvSpPr/>
          <p:nvPr/>
        </p:nvSpPr>
        <p:spPr>
          <a:xfrm>
            <a:off x="1694204" y="5229202"/>
            <a:ext cx="5809601" cy="646331"/>
          </a:xfrm>
          <a:prstGeom prst="rect">
            <a:avLst/>
          </a:prstGeom>
        </p:spPr>
        <p:txBody>
          <a:bodyPr wrap="square">
            <a:spAutoFit/>
          </a:bodyPr>
          <a:lstStyle/>
          <a:p>
            <a:pPr algn="ctr">
              <a:defRPr/>
            </a:pPr>
            <a:r>
              <a:rPr lang="es-MX" sz="3600" b="1" dirty="0" smtClean="0">
                <a:solidFill>
                  <a:prstClr val="black"/>
                </a:solidFill>
                <a:effectLst>
                  <a:outerShdw blurRad="38100" dist="38100" dir="2700000" algn="tl">
                    <a:srgbClr val="C0C0C0"/>
                  </a:outerShdw>
                </a:effectLst>
                <a:latin typeface="Arial Black" pitchFamily="34" charset="0"/>
              </a:rPr>
              <a:t>Febrero 2017</a:t>
            </a:r>
            <a:endParaRPr lang="es-MX" sz="3600" b="1" dirty="0">
              <a:solidFill>
                <a:prstClr val="black"/>
              </a:solidFill>
              <a:effectLst>
                <a:outerShdw blurRad="38100" dist="38100" dir="2700000" algn="tl">
                  <a:srgbClr val="C0C0C0"/>
                </a:outerShdw>
              </a:effectLst>
              <a:latin typeface="Arial Black" pitchFamily="34" charset="0"/>
            </a:endParaRPr>
          </a:p>
        </p:txBody>
      </p:sp>
      <p:sp>
        <p:nvSpPr>
          <p:cNvPr id="2"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sp>
        <p:nvSpPr>
          <p:cNvPr id="10" name="CuadroTexto 9"/>
          <p:cNvSpPr txBox="1">
            <a:spLocks noChangeArrowheads="1"/>
          </p:cNvSpPr>
          <p:nvPr/>
        </p:nvSpPr>
        <p:spPr bwMode="auto">
          <a:xfrm>
            <a:off x="2627710" y="469120"/>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2" cstate="print">
            <a:extLst>
              <a:ext uri="{28A0092B-C50C-407E-A947-70E740481C1C}">
                <a14:useLocalDpi xmlns:a14="http://schemas.microsoft.com/office/drawing/2010/main" val="0"/>
              </a:ext>
            </a:extLst>
          </a:blip>
          <a:srcRect l="3061" t="21792" r="2284" b="15997"/>
          <a:stretch/>
        </p:blipFill>
        <p:spPr>
          <a:xfrm>
            <a:off x="251520" y="188640"/>
            <a:ext cx="2605430" cy="936104"/>
          </a:xfrm>
          <a:prstGeom prst="rect">
            <a:avLst/>
          </a:prstGeom>
        </p:spPr>
      </p:pic>
      <p:pic>
        <p:nvPicPr>
          <p:cNvPr id="13" name="12 Imagen" descr="C:\Users\elfeg_000\Documents\Andrea Espino\01 Monterrey\Atencion y Vinculacion Ciudadana\Logo\desarrollo social.png"/>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5904"/>
            <a:ext cx="2266950" cy="878840"/>
          </a:xfrm>
          <a:prstGeom prst="rect">
            <a:avLst/>
          </a:prstGeom>
          <a:noFill/>
          <a:ln>
            <a:noFill/>
          </a:ln>
        </p:spPr>
      </p:pic>
    </p:spTree>
    <p:extLst>
      <p:ext uri="{BB962C8B-B14F-4D97-AF65-F5344CB8AC3E}">
        <p14:creationId xmlns:p14="http://schemas.microsoft.com/office/powerpoint/2010/main" val="403166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42</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4148081857"/>
              </p:ext>
            </p:extLst>
          </p:nvPr>
        </p:nvGraphicFramePr>
        <p:xfrm>
          <a:off x="1646238" y="1658938"/>
          <a:ext cx="5981700" cy="901700"/>
        </p:xfrm>
        <a:graphic>
          <a:graphicData uri="http://schemas.openxmlformats.org/presentationml/2006/ole">
            <mc:AlternateContent xmlns:mc="http://schemas.openxmlformats.org/markup-compatibility/2006">
              <mc:Choice xmlns:v="urn:schemas-microsoft-com:vml" Requires="v">
                <p:oleObj spid="_x0000_s412678" name="Worksheet" r:id="rId4" imgW="6981787" imgH="1047902" progId="Excel.Sheet.8">
                  <p:embed/>
                </p:oleObj>
              </mc:Choice>
              <mc:Fallback>
                <p:oleObj name="Worksheet" r:id="rId4" imgW="6981787" imgH="10479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1658938"/>
                        <a:ext cx="5981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6"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
        <p:nvSpPr>
          <p:cNvPr id="13" name="Rectangle 4"/>
          <p:cNvSpPr>
            <a:spLocks noGrp="1" noChangeArrowheads="1"/>
          </p:cNvSpPr>
          <p:nvPr>
            <p:ph type="title" idx="4294967295"/>
          </p:nvPr>
        </p:nvSpPr>
        <p:spPr>
          <a:xfrm>
            <a:off x="1643042" y="1071546"/>
            <a:ext cx="5778500" cy="500066"/>
          </a:xfrm>
        </p:spPr>
        <p:txBody>
          <a:bodyPr/>
          <a:lstStyle/>
          <a:p>
            <a:pPr eaLnBrk="1" hangingPunct="1">
              <a:lnSpc>
                <a:spcPct val="80000"/>
              </a:lnSpc>
            </a:pPr>
            <a:r>
              <a:rPr lang="es-MX" sz="2000" b="1" dirty="0">
                <a:latin typeface="Tahoma" pitchFamily="34" charset="0"/>
              </a:rPr>
              <a:t>Cursos gratuitos de computación</a:t>
            </a:r>
            <a:endParaRPr lang="es-ES" sz="2000" b="1" dirty="0">
              <a:latin typeface="Tahoma" pitchFamily="34" charset="0"/>
            </a:endParaRPr>
          </a:p>
        </p:txBody>
      </p:sp>
      <p:sp>
        <p:nvSpPr>
          <p:cNvPr id="14"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graphicFrame>
        <p:nvGraphicFramePr>
          <p:cNvPr id="1032" name="Object 8"/>
          <p:cNvGraphicFramePr>
            <a:graphicFrameLocks noChangeAspect="1"/>
          </p:cNvGraphicFramePr>
          <p:nvPr>
            <p:extLst>
              <p:ext uri="{D42A27DB-BD31-4B8C-83A1-F6EECF244321}">
                <p14:modId xmlns:p14="http://schemas.microsoft.com/office/powerpoint/2010/main" val="3793949323"/>
              </p:ext>
            </p:extLst>
          </p:nvPr>
        </p:nvGraphicFramePr>
        <p:xfrm>
          <a:off x="1473200" y="2590800"/>
          <a:ext cx="6642100" cy="2959100"/>
        </p:xfrm>
        <a:graphic>
          <a:graphicData uri="http://schemas.openxmlformats.org/presentationml/2006/ole">
            <mc:AlternateContent xmlns:mc="http://schemas.openxmlformats.org/markup-compatibility/2006">
              <mc:Choice xmlns:v="urn:schemas-microsoft-com:vml" Requires="v">
                <p:oleObj spid="_x0000_s412679" name="Worksheet" r:id="rId9" imgW="6134138" imgH="2571750" progId="Excel.Sheet.8">
                  <p:embed/>
                </p:oleObj>
              </mc:Choice>
              <mc:Fallback>
                <p:oleObj name="Worksheet" r:id="rId9" imgW="6134138" imgH="2571750"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3200" y="2590800"/>
                        <a:ext cx="6642100" cy="295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5265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43</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3221515606"/>
              </p:ext>
            </p:extLst>
          </p:nvPr>
        </p:nvGraphicFramePr>
        <p:xfrm>
          <a:off x="1868488" y="1789113"/>
          <a:ext cx="5530850" cy="852487"/>
        </p:xfrm>
        <a:graphic>
          <a:graphicData uri="http://schemas.openxmlformats.org/presentationml/2006/ole">
            <mc:AlternateContent xmlns:mc="http://schemas.openxmlformats.org/markup-compatibility/2006">
              <mc:Choice xmlns:v="urn:schemas-microsoft-com:vml" Requires="v">
                <p:oleObj spid="_x0000_s413702" name="Worksheet" r:id="rId4" imgW="6838798" imgH="1047902" progId="Excel.Sheet.8">
                  <p:embed/>
                </p:oleObj>
              </mc:Choice>
              <mc:Fallback>
                <p:oleObj name="Worksheet" r:id="rId4" imgW="6838798" imgH="10479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1789113"/>
                        <a:ext cx="5530850"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6"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
        <p:nvSpPr>
          <p:cNvPr id="13" name="Rectangle 4"/>
          <p:cNvSpPr txBox="1">
            <a:spLocks noChangeArrowheads="1"/>
          </p:cNvSpPr>
          <p:nvPr/>
        </p:nvSpPr>
        <p:spPr>
          <a:xfrm>
            <a:off x="683568" y="1282590"/>
            <a:ext cx="7416825" cy="406177"/>
          </a:xfrm>
          <a:prstGeom prst="rect">
            <a:avLst/>
          </a:prstGeom>
        </p:spPr>
        <p:txBody>
          <a:bodyPr vert="horz" lIns="91440" tIns="45720" rIns="91440" bIns="45720" rtlCol="0" anchor="ctr">
            <a:normAutofit/>
          </a:bodyPr>
          <a:lstStyle/>
          <a:p>
            <a:pPr algn="ctr">
              <a:lnSpc>
                <a:spcPct val="80000"/>
              </a:lnSpc>
              <a:spcBef>
                <a:spcPct val="0"/>
              </a:spcBef>
              <a:defRPr/>
            </a:pPr>
            <a:r>
              <a:rPr lang="es-MX" sz="2000" b="1" dirty="0">
                <a:solidFill>
                  <a:prstClr val="black"/>
                </a:solidFill>
                <a:latin typeface="Tahoma" pitchFamily="34" charset="0"/>
              </a:rPr>
              <a:t>Becas entregadas educación media y superior</a:t>
            </a:r>
            <a:endParaRPr lang="es-ES" sz="2000" b="1" dirty="0">
              <a:solidFill>
                <a:prstClr val="black"/>
              </a:solidFill>
              <a:latin typeface="Tahoma" pitchFamily="34" charset="0"/>
            </a:endParaRPr>
          </a:p>
        </p:txBody>
      </p:sp>
      <p:sp>
        <p:nvSpPr>
          <p:cNvPr id="14"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graphicFrame>
        <p:nvGraphicFramePr>
          <p:cNvPr id="15364" name="Object 4"/>
          <p:cNvGraphicFramePr>
            <a:graphicFrameLocks noChangeAspect="1"/>
          </p:cNvGraphicFramePr>
          <p:nvPr>
            <p:extLst>
              <p:ext uri="{D42A27DB-BD31-4B8C-83A1-F6EECF244321}">
                <p14:modId xmlns:p14="http://schemas.microsoft.com/office/powerpoint/2010/main" val="603107256"/>
              </p:ext>
            </p:extLst>
          </p:nvPr>
        </p:nvGraphicFramePr>
        <p:xfrm>
          <a:off x="1390650" y="2722563"/>
          <a:ext cx="6472238" cy="2525712"/>
        </p:xfrm>
        <a:graphic>
          <a:graphicData uri="http://schemas.openxmlformats.org/presentationml/2006/ole">
            <mc:AlternateContent xmlns:mc="http://schemas.openxmlformats.org/markup-compatibility/2006">
              <mc:Choice xmlns:v="urn:schemas-microsoft-com:vml" Requires="v">
                <p:oleObj spid="_x0000_s413703" name="Worksheet" r:id="rId9" imgW="4581487" imgH="1790624" progId="Excel.Sheet.8">
                  <p:embed/>
                </p:oleObj>
              </mc:Choice>
              <mc:Fallback>
                <p:oleObj name="Worksheet" r:id="rId9" imgW="4581487" imgH="1790624"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0650" y="2722563"/>
                        <a:ext cx="6472238" cy="252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8403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44</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1469037556"/>
              </p:ext>
            </p:extLst>
          </p:nvPr>
        </p:nvGraphicFramePr>
        <p:xfrm>
          <a:off x="1019175" y="1781175"/>
          <a:ext cx="7600950" cy="914400"/>
        </p:xfrm>
        <a:graphic>
          <a:graphicData uri="http://schemas.openxmlformats.org/presentationml/2006/ole">
            <mc:AlternateContent xmlns:mc="http://schemas.openxmlformats.org/markup-compatibility/2006">
              <mc:Choice xmlns:v="urn:schemas-microsoft-com:vml" Requires="v">
                <p:oleObj spid="_x0000_s414726" name="Worksheet" r:id="rId4" imgW="8544039" imgH="1047902" progId="Excel.Sheet.8">
                  <p:embed/>
                </p:oleObj>
              </mc:Choice>
              <mc:Fallback>
                <p:oleObj name="Worksheet" r:id="rId4" imgW="8544039" imgH="10479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1781175"/>
                        <a:ext cx="76009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6"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
        <p:nvSpPr>
          <p:cNvPr id="14" name="Rectangle 2"/>
          <p:cNvSpPr txBox="1">
            <a:spLocks noChangeArrowheads="1"/>
          </p:cNvSpPr>
          <p:nvPr/>
        </p:nvSpPr>
        <p:spPr>
          <a:xfrm>
            <a:off x="234156" y="1178178"/>
            <a:ext cx="8675688" cy="750624"/>
          </a:xfrm>
          <a:prstGeom prst="rect">
            <a:avLst/>
          </a:prstGeom>
        </p:spPr>
        <p:txBody>
          <a:bodyPr vert="horz" lIns="91440" tIns="45720" rIns="91440" bIns="45720" rtlCol="0" anchor="ctr">
            <a:normAutofit fontScale="82500" lnSpcReduction="20000"/>
          </a:bodyPr>
          <a:lstStyle/>
          <a:p>
            <a:pPr algn="ctr">
              <a:lnSpc>
                <a:spcPct val="80000"/>
              </a:lnSpc>
              <a:spcBef>
                <a:spcPct val="0"/>
              </a:spcBef>
              <a:defRPr/>
            </a:pPr>
            <a:r>
              <a:rPr lang="es-MX" sz="2000" b="1" dirty="0">
                <a:solidFill>
                  <a:prstClr val="black"/>
                </a:solidFill>
                <a:latin typeface="Tahoma" pitchFamily="34" charset="0"/>
              </a:rPr>
              <a:t/>
            </a:r>
            <a:br>
              <a:rPr lang="es-MX" sz="2000" b="1" dirty="0">
                <a:solidFill>
                  <a:prstClr val="black"/>
                </a:solidFill>
                <a:latin typeface="Tahoma" pitchFamily="34" charset="0"/>
              </a:rPr>
            </a:br>
            <a:r>
              <a:rPr lang="es-MX" sz="2400" b="1" dirty="0">
                <a:solidFill>
                  <a:prstClr val="black"/>
                </a:solidFill>
                <a:latin typeface="Tahoma" pitchFamily="34" charset="0"/>
              </a:rPr>
              <a:t>Bibliotecas</a:t>
            </a:r>
            <a:r>
              <a:rPr lang="es-MX" sz="2000" b="1" dirty="0">
                <a:solidFill>
                  <a:prstClr val="black"/>
                </a:solidFill>
                <a:latin typeface="Tahoma" pitchFamily="34" charset="0"/>
              </a:rPr>
              <a:t> Digitales</a:t>
            </a:r>
            <a:br>
              <a:rPr lang="es-MX" sz="2000" b="1" dirty="0">
                <a:solidFill>
                  <a:prstClr val="black"/>
                </a:solidFill>
                <a:latin typeface="Tahoma" pitchFamily="34" charset="0"/>
              </a:rPr>
            </a:br>
            <a:r>
              <a:rPr lang="es-MX" sz="2000" b="1" dirty="0">
                <a:solidFill>
                  <a:prstClr val="black"/>
                </a:solidFill>
                <a:latin typeface="Tahoma" pitchFamily="34" charset="0"/>
              </a:rPr>
              <a:t/>
            </a:r>
            <a:br>
              <a:rPr lang="es-MX" sz="2000" b="1" dirty="0">
                <a:solidFill>
                  <a:prstClr val="black"/>
                </a:solidFill>
                <a:latin typeface="Tahoma" pitchFamily="34" charset="0"/>
              </a:rPr>
            </a:br>
            <a:endParaRPr lang="es-ES" sz="2000" b="1" dirty="0">
              <a:solidFill>
                <a:prstClr val="black"/>
              </a:solidFill>
              <a:latin typeface="Tahoma" pitchFamily="34" charset="0"/>
            </a:endParaRPr>
          </a:p>
        </p:txBody>
      </p:sp>
      <p:sp>
        <p:nvSpPr>
          <p:cNvPr id="13"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graphicFrame>
        <p:nvGraphicFramePr>
          <p:cNvPr id="16391" name="Object 7"/>
          <p:cNvGraphicFramePr>
            <a:graphicFrameLocks noChangeAspect="1"/>
          </p:cNvGraphicFramePr>
          <p:nvPr>
            <p:extLst>
              <p:ext uri="{D42A27DB-BD31-4B8C-83A1-F6EECF244321}">
                <p14:modId xmlns:p14="http://schemas.microsoft.com/office/powerpoint/2010/main" val="3910588325"/>
              </p:ext>
            </p:extLst>
          </p:nvPr>
        </p:nvGraphicFramePr>
        <p:xfrm>
          <a:off x="1409700" y="2832100"/>
          <a:ext cx="5854700" cy="2970213"/>
        </p:xfrm>
        <a:graphic>
          <a:graphicData uri="http://schemas.openxmlformats.org/presentationml/2006/ole">
            <mc:AlternateContent xmlns:mc="http://schemas.openxmlformats.org/markup-compatibility/2006">
              <mc:Choice xmlns:v="urn:schemas-microsoft-com:vml" Requires="v">
                <p:oleObj spid="_x0000_s414727" name="Worksheet" r:id="rId9" imgW="3809962" imgH="1933613" progId="Excel.Sheet.8">
                  <p:embed/>
                </p:oleObj>
              </mc:Choice>
              <mc:Fallback>
                <p:oleObj name="Worksheet" r:id="rId9" imgW="3809962" imgH="1933613"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9700" y="2832100"/>
                        <a:ext cx="5854700" cy="297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9391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45</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1629878175"/>
              </p:ext>
            </p:extLst>
          </p:nvPr>
        </p:nvGraphicFramePr>
        <p:xfrm>
          <a:off x="1711325" y="1789113"/>
          <a:ext cx="5995988" cy="892175"/>
        </p:xfrm>
        <a:graphic>
          <a:graphicData uri="http://schemas.openxmlformats.org/presentationml/2006/ole">
            <mc:AlternateContent xmlns:mc="http://schemas.openxmlformats.org/markup-compatibility/2006">
              <mc:Choice xmlns:v="urn:schemas-microsoft-com:vml" Requires="v">
                <p:oleObj spid="_x0000_s415750" name="Worksheet" r:id="rId4" imgW="7067512" imgH="1047902" progId="Excel.Sheet.8">
                  <p:embed/>
                </p:oleObj>
              </mc:Choice>
              <mc:Fallback>
                <p:oleObj name="Worksheet" r:id="rId4" imgW="7067512" imgH="10479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5" y="1789113"/>
                        <a:ext cx="5995988"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321490842"/>
              </p:ext>
            </p:extLst>
          </p:nvPr>
        </p:nvGraphicFramePr>
        <p:xfrm>
          <a:off x="1409700" y="2565400"/>
          <a:ext cx="5854700" cy="3211513"/>
        </p:xfrm>
        <a:graphic>
          <a:graphicData uri="http://schemas.openxmlformats.org/presentationml/2006/ole">
            <mc:AlternateContent xmlns:mc="http://schemas.openxmlformats.org/markup-compatibility/2006">
              <mc:Choice xmlns:v="urn:schemas-microsoft-com:vml" Requires="v">
                <p:oleObj spid="_x0000_s415751" name="Worksheet" r:id="rId7" imgW="3809962" imgH="2095462" progId="Excel.Sheet.8">
                  <p:embed/>
                </p:oleObj>
              </mc:Choice>
              <mc:Fallback>
                <p:oleObj name="Worksheet" r:id="rId7" imgW="3809962" imgH="209546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2565400"/>
                        <a:ext cx="5854700" cy="321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
        <p:nvSpPr>
          <p:cNvPr id="13" name="Rectangle 2"/>
          <p:cNvSpPr txBox="1">
            <a:spLocks noChangeArrowheads="1"/>
          </p:cNvSpPr>
          <p:nvPr/>
        </p:nvSpPr>
        <p:spPr>
          <a:xfrm>
            <a:off x="926616" y="1326719"/>
            <a:ext cx="7328867" cy="530645"/>
          </a:xfrm>
          <a:prstGeom prst="rect">
            <a:avLst/>
          </a:prstGeom>
        </p:spPr>
        <p:txBody>
          <a:bodyPr vert="horz" lIns="91440" tIns="45720" rIns="91440" bIns="45720" rtlCol="0" anchor="ctr">
            <a:normAutofit/>
          </a:bodyPr>
          <a:lstStyle/>
          <a:p>
            <a:pPr algn="ctr">
              <a:lnSpc>
                <a:spcPct val="80000"/>
              </a:lnSpc>
              <a:spcBef>
                <a:spcPct val="0"/>
              </a:spcBef>
              <a:defRPr/>
            </a:pPr>
            <a:r>
              <a:rPr lang="es-MX" sz="2000" b="1" dirty="0">
                <a:solidFill>
                  <a:prstClr val="black"/>
                </a:solidFill>
                <a:latin typeface="Tahoma" pitchFamily="34" charset="0"/>
              </a:rPr>
              <a:t>Personas atendidas para la solicitud de beca </a:t>
            </a:r>
            <a:endParaRPr lang="es-ES" sz="2000" b="1" dirty="0">
              <a:solidFill>
                <a:prstClr val="black"/>
              </a:solidFill>
              <a:latin typeface="Tahoma" pitchFamily="34" charset="0"/>
            </a:endParaRPr>
          </a:p>
        </p:txBody>
      </p:sp>
      <p:sp>
        <p:nvSpPr>
          <p:cNvPr id="14"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spTree>
    <p:extLst>
      <p:ext uri="{BB962C8B-B14F-4D97-AF65-F5344CB8AC3E}">
        <p14:creationId xmlns:p14="http://schemas.microsoft.com/office/powerpoint/2010/main" val="846380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46</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1204776428"/>
              </p:ext>
            </p:extLst>
          </p:nvPr>
        </p:nvGraphicFramePr>
        <p:xfrm>
          <a:off x="1495425" y="1676400"/>
          <a:ext cx="6858000" cy="823906"/>
        </p:xfrm>
        <a:graphic>
          <a:graphicData uri="http://schemas.openxmlformats.org/presentationml/2006/ole">
            <mc:AlternateContent xmlns:mc="http://schemas.openxmlformats.org/markup-compatibility/2006">
              <mc:Choice xmlns:v="urn:schemas-microsoft-com:vml" Requires="v">
                <p:oleObj spid="_x0000_s416774" name="Worksheet" r:id="rId4" imgW="11725123" imgH="1047902" progId="Excel.Sheet.8">
                  <p:embed/>
                </p:oleObj>
              </mc:Choice>
              <mc:Fallback>
                <p:oleObj name="Worksheet" r:id="rId4" imgW="11725123" imgH="10479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1676400"/>
                        <a:ext cx="6858000" cy="823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6"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
        <p:nvSpPr>
          <p:cNvPr id="13" name="Rectangle 2"/>
          <p:cNvSpPr txBox="1">
            <a:spLocks noChangeArrowheads="1"/>
          </p:cNvSpPr>
          <p:nvPr/>
        </p:nvSpPr>
        <p:spPr>
          <a:xfrm>
            <a:off x="1514189" y="1142984"/>
            <a:ext cx="5976665" cy="465515"/>
          </a:xfrm>
          <a:prstGeom prst="rect">
            <a:avLst/>
          </a:prstGeom>
        </p:spPr>
        <p:txBody>
          <a:bodyPr vert="horz" lIns="91440" tIns="45720" rIns="91440" bIns="45720" rtlCol="0" anchor="ctr">
            <a:normAutofit fontScale="55000" lnSpcReduction="20000"/>
          </a:bodyPr>
          <a:lstStyle/>
          <a:p>
            <a:pPr algn="ctr">
              <a:lnSpc>
                <a:spcPct val="80000"/>
              </a:lnSpc>
              <a:spcBef>
                <a:spcPct val="0"/>
              </a:spcBef>
              <a:defRPr/>
            </a:pPr>
            <a:r>
              <a:rPr lang="es-ES" sz="2000" b="1" dirty="0">
                <a:solidFill>
                  <a:prstClr val="black"/>
                </a:solidFill>
                <a:latin typeface="Tahoma" pitchFamily="34" charset="0"/>
              </a:rPr>
              <a:t/>
            </a:r>
            <a:br>
              <a:rPr lang="es-ES" sz="2000" b="1" dirty="0">
                <a:solidFill>
                  <a:prstClr val="black"/>
                </a:solidFill>
                <a:latin typeface="Tahoma" pitchFamily="34" charset="0"/>
              </a:rPr>
            </a:br>
            <a:r>
              <a:rPr lang="es-ES" sz="3200" b="1" dirty="0">
                <a:solidFill>
                  <a:prstClr val="black"/>
                </a:solidFill>
                <a:latin typeface="Tahoma" pitchFamily="34" charset="0"/>
              </a:rPr>
              <a:t>No. de usuarios de Bibliotecas </a:t>
            </a:r>
            <a:r>
              <a:rPr lang="es-ES" sz="3200" b="1" dirty="0" smtClean="0">
                <a:solidFill>
                  <a:prstClr val="black"/>
                </a:solidFill>
                <a:latin typeface="Tahoma" pitchFamily="34" charset="0"/>
              </a:rPr>
              <a:t>en Actividades</a:t>
            </a:r>
            <a:r>
              <a:rPr lang="es-ES" sz="2000" b="1" dirty="0">
                <a:solidFill>
                  <a:prstClr val="black"/>
                </a:solidFill>
                <a:latin typeface="Tahoma" pitchFamily="34" charset="0"/>
              </a:rPr>
              <a:t/>
            </a:r>
            <a:br>
              <a:rPr lang="es-ES" sz="2000" b="1" dirty="0">
                <a:solidFill>
                  <a:prstClr val="black"/>
                </a:solidFill>
                <a:latin typeface="Tahoma" pitchFamily="34" charset="0"/>
              </a:rPr>
            </a:br>
            <a:endParaRPr lang="es-ES" sz="2000" b="1" dirty="0">
              <a:solidFill>
                <a:prstClr val="black"/>
              </a:solidFill>
              <a:latin typeface="Tahoma" pitchFamily="34" charset="0"/>
            </a:endParaRPr>
          </a:p>
        </p:txBody>
      </p:sp>
      <p:sp>
        <p:nvSpPr>
          <p:cNvPr id="14"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graphicFrame>
        <p:nvGraphicFramePr>
          <p:cNvPr id="18438" name="Object 6"/>
          <p:cNvGraphicFramePr>
            <a:graphicFrameLocks noChangeAspect="1"/>
          </p:cNvGraphicFramePr>
          <p:nvPr>
            <p:extLst>
              <p:ext uri="{D42A27DB-BD31-4B8C-83A1-F6EECF244321}">
                <p14:modId xmlns:p14="http://schemas.microsoft.com/office/powerpoint/2010/main" val="2668282021"/>
              </p:ext>
            </p:extLst>
          </p:nvPr>
        </p:nvGraphicFramePr>
        <p:xfrm>
          <a:off x="1420813" y="2565400"/>
          <a:ext cx="6580187" cy="3276600"/>
        </p:xfrm>
        <a:graphic>
          <a:graphicData uri="http://schemas.openxmlformats.org/presentationml/2006/ole">
            <mc:AlternateContent xmlns:mc="http://schemas.openxmlformats.org/markup-compatibility/2006">
              <mc:Choice xmlns:v="urn:schemas-microsoft-com:vml" Requires="v">
                <p:oleObj spid="_x0000_s416775" name="Worksheet" r:id="rId9" imgW="6134138" imgH="2895448" progId="Excel.Sheet.8">
                  <p:embed/>
                </p:oleObj>
              </mc:Choice>
              <mc:Fallback>
                <p:oleObj name="Worksheet" r:id="rId9" imgW="6134138" imgH="2895448"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0813" y="2565400"/>
                        <a:ext cx="6580187"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006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47</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622655609"/>
              </p:ext>
            </p:extLst>
          </p:nvPr>
        </p:nvGraphicFramePr>
        <p:xfrm>
          <a:off x="1000125" y="1714500"/>
          <a:ext cx="7553325" cy="904875"/>
        </p:xfrm>
        <a:graphic>
          <a:graphicData uri="http://schemas.openxmlformats.org/presentationml/2006/ole">
            <mc:AlternateContent xmlns:mc="http://schemas.openxmlformats.org/markup-compatibility/2006">
              <mc:Choice xmlns:v="urn:schemas-microsoft-com:vml" Requires="v">
                <p:oleObj spid="_x0000_s417798" name="Worksheet" r:id="rId4" imgW="9124912" imgH="1104824" progId="Excel.Sheet.8">
                  <p:embed/>
                </p:oleObj>
              </mc:Choice>
              <mc:Fallback>
                <p:oleObj name="Worksheet" r:id="rId4" imgW="9124912" imgH="110482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1714500"/>
                        <a:ext cx="75533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Social</a:t>
            </a:r>
          </a:p>
        </p:txBody>
      </p:sp>
      <p:pic>
        <p:nvPicPr>
          <p:cNvPr id="12" name="11 Imagen"/>
          <p:cNvPicPr>
            <a:picLocks noChangeAspect="1"/>
          </p:cNvPicPr>
          <p:nvPr/>
        </p:nvPicPr>
        <p:blipFill rotWithShape="1">
          <a:blip r:embed="rId6"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7">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
        <p:nvSpPr>
          <p:cNvPr id="13" name="Rectangle 2"/>
          <p:cNvSpPr txBox="1">
            <a:spLocks noChangeArrowheads="1"/>
          </p:cNvSpPr>
          <p:nvPr/>
        </p:nvSpPr>
        <p:spPr>
          <a:xfrm>
            <a:off x="1142976" y="1242986"/>
            <a:ext cx="6885408" cy="400064"/>
          </a:xfrm>
          <a:prstGeom prst="rect">
            <a:avLst/>
          </a:prstGeom>
        </p:spPr>
        <p:txBody>
          <a:bodyPr vert="horz" lIns="91440" tIns="45720" rIns="91440" bIns="45720" rtlCol="0" anchor="ctr">
            <a:normAutofit fontScale="25000" lnSpcReduction="20000"/>
          </a:bodyPr>
          <a:lstStyle/>
          <a:p>
            <a:pPr algn="ctr">
              <a:lnSpc>
                <a:spcPct val="80000"/>
              </a:lnSpc>
              <a:spcBef>
                <a:spcPct val="0"/>
              </a:spcBef>
              <a:defRPr/>
            </a:pPr>
            <a:r>
              <a:rPr lang="es-ES" b="1" dirty="0">
                <a:solidFill>
                  <a:prstClr val="black"/>
                </a:solidFill>
                <a:latin typeface="Tahoma" pitchFamily="34" charset="0"/>
              </a:rPr>
              <a:t/>
            </a:r>
            <a:br>
              <a:rPr lang="es-ES" b="1" dirty="0">
                <a:solidFill>
                  <a:prstClr val="black"/>
                </a:solidFill>
                <a:latin typeface="Tahoma" pitchFamily="34" charset="0"/>
              </a:rPr>
            </a:br>
            <a:r>
              <a:rPr lang="es-ES" sz="4400" b="1" dirty="0">
                <a:solidFill>
                  <a:prstClr val="black"/>
                </a:solidFill>
                <a:latin typeface="Tahoma" pitchFamily="34" charset="0"/>
              </a:rPr>
              <a:t/>
            </a:r>
            <a:br>
              <a:rPr lang="es-ES" sz="4400" b="1" dirty="0">
                <a:solidFill>
                  <a:prstClr val="black"/>
                </a:solidFill>
                <a:latin typeface="Tahoma" pitchFamily="34" charset="0"/>
              </a:rPr>
            </a:br>
            <a:r>
              <a:rPr lang="es-ES" sz="8000" b="1" dirty="0">
                <a:solidFill>
                  <a:prstClr val="black"/>
                </a:solidFill>
                <a:latin typeface="Tahoma" pitchFamily="34" charset="0"/>
              </a:rPr>
              <a:t>Total </a:t>
            </a:r>
            <a:r>
              <a:rPr lang="es-ES" sz="8000" b="1" dirty="0" smtClean="0">
                <a:solidFill>
                  <a:prstClr val="black"/>
                </a:solidFill>
                <a:latin typeface="Tahoma" pitchFamily="34" charset="0"/>
              </a:rPr>
              <a:t>atenciones a usuarios </a:t>
            </a:r>
            <a:r>
              <a:rPr lang="es-ES" sz="8000" b="1" dirty="0">
                <a:solidFill>
                  <a:prstClr val="black"/>
                </a:solidFill>
                <a:latin typeface="Tahoma" pitchFamily="34" charset="0"/>
              </a:rPr>
              <a:t>en bibliotecas</a:t>
            </a:r>
            <a:br>
              <a:rPr lang="es-ES" sz="8000" b="1" dirty="0">
                <a:solidFill>
                  <a:prstClr val="black"/>
                </a:solidFill>
                <a:latin typeface="Tahoma" pitchFamily="34" charset="0"/>
              </a:rPr>
            </a:br>
            <a:r>
              <a:rPr lang="es-ES" b="1" dirty="0">
                <a:solidFill>
                  <a:prstClr val="black"/>
                </a:solidFill>
                <a:latin typeface="Tahoma" pitchFamily="34" charset="0"/>
              </a:rPr>
              <a:t/>
            </a:r>
            <a:br>
              <a:rPr lang="es-ES" b="1" dirty="0">
                <a:solidFill>
                  <a:prstClr val="black"/>
                </a:solidFill>
                <a:latin typeface="Tahoma" pitchFamily="34" charset="0"/>
              </a:rPr>
            </a:br>
            <a:r>
              <a:rPr lang="es-ES" b="1" dirty="0">
                <a:solidFill>
                  <a:prstClr val="black"/>
                </a:solidFill>
                <a:latin typeface="Tahoma" pitchFamily="34" charset="0"/>
              </a:rPr>
              <a:t/>
            </a:r>
            <a:br>
              <a:rPr lang="es-ES" b="1" dirty="0">
                <a:solidFill>
                  <a:prstClr val="black"/>
                </a:solidFill>
                <a:latin typeface="Tahoma" pitchFamily="34" charset="0"/>
              </a:rPr>
            </a:br>
            <a:endParaRPr lang="es-ES" b="1" dirty="0">
              <a:solidFill>
                <a:prstClr val="black"/>
              </a:solidFill>
              <a:latin typeface="Tahoma" pitchFamily="34" charset="0"/>
            </a:endParaRPr>
          </a:p>
        </p:txBody>
      </p:sp>
      <p:sp>
        <p:nvSpPr>
          <p:cNvPr id="14" name="Rectángulo 1"/>
          <p:cNvSpPr/>
          <p:nvPr/>
        </p:nvSpPr>
        <p:spPr>
          <a:xfrm>
            <a:off x="1277637" y="6381328"/>
            <a:ext cx="3912994" cy="369332"/>
          </a:xfrm>
          <a:prstGeom prst="rect">
            <a:avLst/>
          </a:prstGeom>
        </p:spPr>
        <p:txBody>
          <a:bodyPr wrap="none">
            <a:spAutoFit/>
          </a:bodyPr>
          <a:lstStyle/>
          <a:p>
            <a:pPr>
              <a:spcBef>
                <a:spcPct val="0"/>
              </a:spcBef>
            </a:pPr>
            <a:r>
              <a:rPr lang="es-ES" altLang="es-MX" dirty="0">
                <a:solidFill>
                  <a:prstClr val="black"/>
                </a:solidFill>
              </a:rPr>
              <a:t>Elaborado por: Dirección de Educación.</a:t>
            </a:r>
          </a:p>
        </p:txBody>
      </p:sp>
      <p:graphicFrame>
        <p:nvGraphicFramePr>
          <p:cNvPr id="19460" name="Object 4"/>
          <p:cNvGraphicFramePr>
            <a:graphicFrameLocks noChangeAspect="1"/>
          </p:cNvGraphicFramePr>
          <p:nvPr>
            <p:extLst>
              <p:ext uri="{D42A27DB-BD31-4B8C-83A1-F6EECF244321}">
                <p14:modId xmlns:p14="http://schemas.microsoft.com/office/powerpoint/2010/main" val="2910870970"/>
              </p:ext>
            </p:extLst>
          </p:nvPr>
        </p:nvGraphicFramePr>
        <p:xfrm>
          <a:off x="1498600" y="2616200"/>
          <a:ext cx="5765800" cy="3290888"/>
        </p:xfrm>
        <a:graphic>
          <a:graphicData uri="http://schemas.openxmlformats.org/presentationml/2006/ole">
            <mc:AlternateContent xmlns:mc="http://schemas.openxmlformats.org/markup-compatibility/2006">
              <mc:Choice xmlns:v="urn:schemas-microsoft-com:vml" Requires="v">
                <p:oleObj spid="_x0000_s417799" name="Worksheet" r:id="rId9" imgW="5372214" imgH="2895448" progId="Excel.Sheet.8">
                  <p:embed/>
                </p:oleObj>
              </mc:Choice>
              <mc:Fallback>
                <p:oleObj name="Worksheet" r:id="rId9" imgW="5372214" imgH="2895448"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8600" y="2616200"/>
                        <a:ext cx="5765800" cy="329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122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ChangeArrowheads="1"/>
          </p:cNvSpPr>
          <p:nvPr/>
        </p:nvSpPr>
        <p:spPr bwMode="auto">
          <a:xfrm>
            <a:off x="425060" y="2060579"/>
            <a:ext cx="8226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s-MX" altLang="es-MX" sz="2400" b="1" dirty="0">
                <a:solidFill>
                  <a:prstClr val="black"/>
                </a:solidFill>
                <a:latin typeface="Arial Black" pitchFamily="34" charset="0"/>
              </a:rPr>
              <a:t>DIRECCIÓN </a:t>
            </a:r>
            <a:r>
              <a:rPr lang="es-MX" altLang="es-MX" sz="2400" b="1" dirty="0" smtClean="0">
                <a:solidFill>
                  <a:prstClr val="black"/>
                </a:solidFill>
                <a:latin typeface="Arial Black" pitchFamily="34" charset="0"/>
              </a:rPr>
              <a:t>GENERAL DE DESARROLLO SOCIAL</a:t>
            </a:r>
            <a:endParaRPr lang="es-MX" altLang="es-MX" sz="2400" b="1" dirty="0">
              <a:solidFill>
                <a:prstClr val="black"/>
              </a:solidFill>
              <a:latin typeface="Arial Black" pitchFamily="34" charset="0"/>
            </a:endParaRPr>
          </a:p>
        </p:txBody>
      </p:sp>
      <p:sp>
        <p:nvSpPr>
          <p:cNvPr id="7" name="Rectangle 8"/>
          <p:cNvSpPr>
            <a:spLocks noChangeArrowheads="1"/>
          </p:cNvSpPr>
          <p:nvPr/>
        </p:nvSpPr>
        <p:spPr bwMode="auto">
          <a:xfrm>
            <a:off x="1601670" y="3200400"/>
            <a:ext cx="5994666" cy="2123658"/>
          </a:xfrm>
          <a:prstGeom prst="rect">
            <a:avLst/>
          </a:prstGeom>
          <a:noFill/>
          <a:ln w="6350">
            <a:noFill/>
          </a:ln>
          <a:effectLst>
            <a:outerShdw dist="25400" dir="1500000" sx="85000" sy="85000" algn="ctr" rotWithShape="0">
              <a:srgbClr val="FF6600"/>
            </a:outerShdw>
          </a:effectLst>
          <a:scene3d>
            <a:camera prst="orthographicFront"/>
            <a:lightRig rig="threePt" dir="t"/>
          </a:scene3d>
          <a:sp3d extrusionH="76200">
            <a:bevelT w="165100" prst="coolSlant"/>
            <a:extrusionClr>
              <a:schemeClr val="accent6">
                <a:lumMod val="60000"/>
                <a:lumOff val="40000"/>
              </a:schemeClr>
            </a:extrusionClr>
          </a:sp3d>
          <a:extLst/>
        </p:spPr>
        <p:txBody>
          <a:bodyPr>
            <a:spAutoFit/>
          </a:bodyPr>
          <a:lstStyle/>
          <a:p>
            <a:pPr algn="ctr">
              <a:defRPr/>
            </a:pPr>
            <a:r>
              <a:rPr lang="es-MX" sz="4400" b="1" dirty="0">
                <a:solidFill>
                  <a:prstClr val="black"/>
                </a:solidFill>
                <a:effectLst>
                  <a:outerShdw blurRad="38100" dist="38100" dir="2700000" algn="tl">
                    <a:srgbClr val="C0C0C0"/>
                  </a:outerShdw>
                </a:effectLst>
                <a:latin typeface="Arial Black" pitchFamily="34" charset="0"/>
              </a:rPr>
              <a:t>Indicadores</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de</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Control</a:t>
            </a:r>
          </a:p>
          <a:p>
            <a:pPr algn="ctr">
              <a:defRPr/>
            </a:pPr>
            <a:r>
              <a:rPr lang="es-MX" sz="4400" b="1" dirty="0">
                <a:solidFill>
                  <a:prstClr val="black"/>
                </a:solidFill>
                <a:effectLst>
                  <a:outerShdw blurRad="38100" dist="38100" dir="2700000" algn="tl">
                    <a:srgbClr val="C0C0C0"/>
                  </a:outerShdw>
                </a:effectLst>
                <a:latin typeface="Arial Black" pitchFamily="34" charset="0"/>
              </a:rPr>
              <a:t>Período</a:t>
            </a:r>
            <a:r>
              <a:rPr lang="es-MX" sz="4400" b="1" dirty="0">
                <a:solidFill>
                  <a:srgbClr val="333399"/>
                </a:solidFill>
                <a:effectLst>
                  <a:outerShdw blurRad="38100" dist="38100" dir="2700000" algn="tl">
                    <a:srgbClr val="C0C0C0"/>
                  </a:outerShdw>
                </a:effectLst>
                <a:latin typeface="Arial Black" pitchFamily="34" charset="0"/>
              </a:rPr>
              <a:t> </a:t>
            </a:r>
            <a:r>
              <a:rPr lang="es-MX" sz="4400" b="1" dirty="0">
                <a:solidFill>
                  <a:prstClr val="black"/>
                </a:solidFill>
                <a:effectLst>
                  <a:outerShdw blurRad="38100" dist="38100" dir="2700000" algn="tl">
                    <a:srgbClr val="C0C0C0"/>
                  </a:outerShdw>
                </a:effectLst>
                <a:latin typeface="Arial Black" pitchFamily="34" charset="0"/>
              </a:rPr>
              <a:t>2015-2018</a:t>
            </a:r>
          </a:p>
        </p:txBody>
      </p:sp>
      <p:sp>
        <p:nvSpPr>
          <p:cNvPr id="43015" name="Line 6"/>
          <p:cNvSpPr>
            <a:spLocks noChangeShapeType="1"/>
          </p:cNvSpPr>
          <p:nvPr/>
        </p:nvSpPr>
        <p:spPr bwMode="auto">
          <a:xfrm flipV="1">
            <a:off x="790576" y="1382421"/>
            <a:ext cx="7534275"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9" name="8 Rectángulo"/>
          <p:cNvSpPr/>
          <p:nvPr/>
        </p:nvSpPr>
        <p:spPr>
          <a:xfrm>
            <a:off x="1694204" y="5229202"/>
            <a:ext cx="5809601" cy="646331"/>
          </a:xfrm>
          <a:prstGeom prst="rect">
            <a:avLst/>
          </a:prstGeom>
        </p:spPr>
        <p:txBody>
          <a:bodyPr wrap="square">
            <a:spAutoFit/>
          </a:bodyPr>
          <a:lstStyle/>
          <a:p>
            <a:pPr algn="ctr">
              <a:defRPr/>
            </a:pPr>
            <a:r>
              <a:rPr lang="es-MX" sz="3600" b="1" dirty="0" smtClean="0">
                <a:solidFill>
                  <a:prstClr val="black"/>
                </a:solidFill>
                <a:effectLst>
                  <a:outerShdw blurRad="38100" dist="38100" dir="2700000" algn="tl">
                    <a:srgbClr val="C0C0C0"/>
                  </a:outerShdw>
                </a:effectLst>
                <a:latin typeface="Arial Black" pitchFamily="34" charset="0"/>
              </a:rPr>
              <a:t>FEBRERO-2017</a:t>
            </a:r>
            <a:endParaRPr lang="es-MX" sz="3600" b="1" dirty="0">
              <a:solidFill>
                <a:prstClr val="black"/>
              </a:solidFill>
              <a:effectLst>
                <a:outerShdw blurRad="38100" dist="38100" dir="2700000" algn="tl">
                  <a:srgbClr val="C0C0C0"/>
                </a:outerShdw>
              </a:effectLst>
              <a:latin typeface="Arial Black" pitchFamily="34" charset="0"/>
            </a:endParaRPr>
          </a:p>
        </p:txBody>
      </p:sp>
      <p:sp>
        <p:nvSpPr>
          <p:cNvPr id="2" name="Rectángulo 1"/>
          <p:cNvSpPr/>
          <p:nvPr/>
        </p:nvSpPr>
        <p:spPr>
          <a:xfrm>
            <a:off x="1903076" y="6381328"/>
            <a:ext cx="5309274" cy="369332"/>
          </a:xfrm>
          <a:prstGeom prst="rect">
            <a:avLst/>
          </a:prstGeom>
        </p:spPr>
        <p:txBody>
          <a:bodyPr wrap="none">
            <a:spAutoFit/>
          </a:bodyPr>
          <a:lstStyle/>
          <a:p>
            <a:pPr>
              <a:spcBef>
                <a:spcPct val="0"/>
              </a:spcBef>
            </a:pPr>
            <a:r>
              <a:rPr lang="es-ES" altLang="es-MX" dirty="0">
                <a:solidFill>
                  <a:prstClr val="black"/>
                </a:solidFill>
              </a:rPr>
              <a:t>Elaborado por: Dirección </a:t>
            </a:r>
            <a:r>
              <a:rPr lang="es-ES" altLang="es-MX" dirty="0" smtClean="0">
                <a:solidFill>
                  <a:prstClr val="black"/>
                </a:solidFill>
              </a:rPr>
              <a:t>General de Desarrollo Social</a:t>
            </a:r>
            <a:endParaRPr lang="es-ES" altLang="es-MX" dirty="0">
              <a:solidFill>
                <a:prstClr val="black"/>
              </a:solidFill>
            </a:endParaRPr>
          </a:p>
        </p:txBody>
      </p:sp>
      <p:sp>
        <p:nvSpPr>
          <p:cNvPr id="10" name="CuadroTexto 9"/>
          <p:cNvSpPr txBox="1">
            <a:spLocks noChangeArrowheads="1"/>
          </p:cNvSpPr>
          <p:nvPr/>
        </p:nvSpPr>
        <p:spPr bwMode="auto">
          <a:xfrm>
            <a:off x="2627710" y="469120"/>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2" cstate="print">
            <a:extLst>
              <a:ext uri="{28A0092B-C50C-407E-A947-70E740481C1C}">
                <a14:useLocalDpi xmlns:a14="http://schemas.microsoft.com/office/drawing/2010/main" val="0"/>
              </a:ext>
            </a:extLst>
          </a:blip>
          <a:srcRect l="3061" t="21792" r="2284" b="15997"/>
          <a:stretch/>
        </p:blipFill>
        <p:spPr>
          <a:xfrm>
            <a:off x="251520" y="188640"/>
            <a:ext cx="2605430" cy="936104"/>
          </a:xfrm>
          <a:prstGeom prst="rect">
            <a:avLst/>
          </a:prstGeom>
        </p:spPr>
      </p:pic>
      <p:pic>
        <p:nvPicPr>
          <p:cNvPr id="13" name="12 Imagen" descr="C:\Users\elfeg_000\Documents\Andrea Espino\01 Monterrey\Atencion y Vinculacion Ciudadana\Logo\desarrollo social.png"/>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45904"/>
            <a:ext cx="2266950" cy="878840"/>
          </a:xfrm>
          <a:prstGeom prst="rect">
            <a:avLst/>
          </a:prstGeom>
          <a:noFill/>
          <a:ln>
            <a:noFill/>
          </a:ln>
        </p:spPr>
      </p:pic>
    </p:spTree>
    <p:extLst>
      <p:ext uri="{BB962C8B-B14F-4D97-AF65-F5344CB8AC3E}">
        <p14:creationId xmlns:p14="http://schemas.microsoft.com/office/powerpoint/2010/main" val="109327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fontScale="90000"/>
          </a:bodyPr>
          <a:lstStyle/>
          <a:p>
            <a:pPr eaLnBrk="1" hangingPunct="1">
              <a:lnSpc>
                <a:spcPct val="80000"/>
              </a:lnSpc>
            </a:pPr>
            <a:r>
              <a:rPr lang="es-MX" altLang="es-MX" sz="2000" b="1" dirty="0"/>
              <a:t>Dirección </a:t>
            </a:r>
            <a:r>
              <a:rPr lang="es-MX" altLang="es-MX" sz="2000" b="1" dirty="0" smtClean="0"/>
              <a:t>General de Desarrollo Social</a:t>
            </a:r>
            <a:br>
              <a:rPr lang="es-MX" altLang="es-MX" sz="2000" b="1" dirty="0" smtClean="0"/>
            </a:br>
            <a:r>
              <a:rPr lang="es-MX" altLang="es-MX" sz="1600" b="1" dirty="0" smtClean="0"/>
              <a:t>Talleres Impartidos en la Comunidad – Programa Formando Regios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6</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4182087782"/>
              </p:ext>
            </p:extLst>
          </p:nvPr>
        </p:nvGraphicFramePr>
        <p:xfrm>
          <a:off x="1871663" y="1971675"/>
          <a:ext cx="5159375" cy="1228725"/>
        </p:xfrm>
        <a:graphic>
          <a:graphicData uri="http://schemas.openxmlformats.org/presentationml/2006/ole">
            <mc:AlternateContent xmlns:mc="http://schemas.openxmlformats.org/markup-compatibility/2006">
              <mc:Choice xmlns:v="urn:schemas-microsoft-com:vml" Requires="v">
                <p:oleObj spid="_x0000_s381958" name="Hoja de cálculo" r:id="rId4" imgW="6838778" imgH="1028700" progId="Excel.Sheet.8">
                  <p:embed/>
                </p:oleObj>
              </mc:Choice>
              <mc:Fallback>
                <p:oleObj name="Hoja de cálculo" r:id="rId4" imgW="6838778" imgH="1028700" progId="Excel.Sheet.8">
                  <p:embed/>
                  <p:pic>
                    <p:nvPicPr>
                      <p:cNvPr id="0" name=""/>
                      <p:cNvPicPr>
                        <a:picLocks noChangeAspect="1" noChangeArrowheads="1"/>
                      </p:cNvPicPr>
                      <p:nvPr/>
                    </p:nvPicPr>
                    <p:blipFill>
                      <a:blip r:embed="rId5"/>
                      <a:srcRect/>
                      <a:stretch>
                        <a:fillRect/>
                      </a:stretch>
                    </p:blipFill>
                    <p:spPr bwMode="auto">
                      <a:xfrm>
                        <a:off x="1871663" y="1971675"/>
                        <a:ext cx="5159375" cy="1228725"/>
                      </a:xfrm>
                      <a:prstGeom prst="rect">
                        <a:avLst/>
                      </a:prstGeom>
                      <a:noFill/>
                      <a:ln>
                        <a:noFill/>
                      </a:ln>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4241138778"/>
              </p:ext>
            </p:extLst>
          </p:nvPr>
        </p:nvGraphicFramePr>
        <p:xfrm>
          <a:off x="1409700" y="2924175"/>
          <a:ext cx="6300788" cy="3254375"/>
        </p:xfrm>
        <a:graphic>
          <a:graphicData uri="http://schemas.openxmlformats.org/presentationml/2006/ole">
            <mc:AlternateContent xmlns:mc="http://schemas.openxmlformats.org/markup-compatibility/2006">
              <mc:Choice xmlns:v="urn:schemas-microsoft-com:vml" Requires="v">
                <p:oleObj spid="_x0000_s381959" name="Hoja de cálculo" r:id="rId7" imgW="8362898" imgH="2857340" progId="Excel.Sheet.8">
                  <p:embed/>
                </p:oleObj>
              </mc:Choice>
              <mc:Fallback>
                <p:oleObj name="Hoja de cálculo" r:id="rId7" imgW="8362898" imgH="2857340" progId="Excel.Sheet.8">
                  <p:embed/>
                  <p:pic>
                    <p:nvPicPr>
                      <p:cNvPr id="0" name=""/>
                      <p:cNvPicPr>
                        <a:picLocks noChangeAspect="1" noChangeArrowheads="1"/>
                      </p:cNvPicPr>
                      <p:nvPr/>
                    </p:nvPicPr>
                    <p:blipFill>
                      <a:blip r:embed="rId8"/>
                      <a:srcRect/>
                      <a:stretch>
                        <a:fillRect/>
                      </a:stretch>
                    </p:blipFill>
                    <p:spPr bwMode="auto">
                      <a:xfrm>
                        <a:off x="1409700" y="2924175"/>
                        <a:ext cx="6300788" cy="3254375"/>
                      </a:xfrm>
                      <a:prstGeom prst="rect">
                        <a:avLst/>
                      </a:prstGeom>
                      <a:noFill/>
                      <a:ln>
                        <a:noFill/>
                      </a:ln>
                      <a:extLst/>
                    </p:spPr>
                  </p:pic>
                </p:oleObj>
              </mc:Fallback>
            </mc:AlternateContent>
          </a:graphicData>
        </a:graphic>
      </p:graphicFrame>
      <p:sp>
        <p:nvSpPr>
          <p:cNvPr id="2" name="Rectángulo 1"/>
          <p:cNvSpPr/>
          <p:nvPr/>
        </p:nvSpPr>
        <p:spPr>
          <a:xfrm>
            <a:off x="1277635" y="6475802"/>
            <a:ext cx="5198667" cy="369332"/>
          </a:xfrm>
          <a:prstGeom prst="rect">
            <a:avLst/>
          </a:prstGeom>
        </p:spPr>
        <p:txBody>
          <a:bodyPr wrap="none">
            <a:spAutoFit/>
          </a:bodyPr>
          <a:lstStyle/>
          <a:p>
            <a:pPr>
              <a:spcBef>
                <a:spcPct val="0"/>
              </a:spcBef>
            </a:pPr>
            <a:r>
              <a:rPr lang="es-ES" altLang="es-MX" dirty="0">
                <a:solidFill>
                  <a:prstClr val="black"/>
                </a:solidFill>
              </a:rPr>
              <a:t>Elaborado por: Dirección General de Desarrollo Social</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3357227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fontScale="90000"/>
          </a:bodyPr>
          <a:lstStyle/>
          <a:p>
            <a:pPr>
              <a:lnSpc>
                <a:spcPct val="80000"/>
              </a:lnSpc>
            </a:pPr>
            <a:r>
              <a:rPr lang="es-MX" altLang="es-MX" sz="2000" b="1" dirty="0"/>
              <a:t>Dirección General de Desarrollo Social</a:t>
            </a:r>
            <a:br>
              <a:rPr lang="es-MX" altLang="es-MX" sz="2000" b="1" dirty="0"/>
            </a:br>
            <a:r>
              <a:rPr lang="es-MX" altLang="es-MX" sz="1600" b="1" dirty="0" smtClean="0"/>
              <a:t>Beneficiados en Talleres </a:t>
            </a:r>
            <a:r>
              <a:rPr lang="es-MX" altLang="es-MX" sz="1600" b="1" dirty="0"/>
              <a:t>Impartidos en la </a:t>
            </a:r>
            <a:r>
              <a:rPr lang="es-MX" altLang="es-MX" sz="1600" b="1" dirty="0" smtClean="0"/>
              <a:t>Comunidad</a:t>
            </a:r>
            <a:br>
              <a:rPr lang="es-MX" altLang="es-MX" sz="1600" b="1" dirty="0" smtClean="0"/>
            </a:br>
            <a:r>
              <a:rPr lang="es-MX" altLang="es-MX" sz="1600" b="1" dirty="0" smtClean="0"/>
              <a:t>Programa </a:t>
            </a:r>
            <a:r>
              <a:rPr lang="es-MX" altLang="es-MX" sz="1600" b="1" dirty="0"/>
              <a:t>Formando Regios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7</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3099402790"/>
              </p:ext>
            </p:extLst>
          </p:nvPr>
        </p:nvGraphicFramePr>
        <p:xfrm>
          <a:off x="1871663" y="1971675"/>
          <a:ext cx="5159375" cy="1228725"/>
        </p:xfrm>
        <a:graphic>
          <a:graphicData uri="http://schemas.openxmlformats.org/presentationml/2006/ole">
            <mc:AlternateContent xmlns:mc="http://schemas.openxmlformats.org/markup-compatibility/2006">
              <mc:Choice xmlns:v="urn:schemas-microsoft-com:vml" Requires="v">
                <p:oleObj spid="_x0000_s382982" name="Hoja de cálculo" r:id="rId4" imgW="6838778" imgH="1028700" progId="Excel.Sheet.8">
                  <p:embed/>
                </p:oleObj>
              </mc:Choice>
              <mc:Fallback>
                <p:oleObj name="Hoja de cálculo" r:id="rId4" imgW="6838778" imgH="1028700" progId="Excel.Sheet.8">
                  <p:embed/>
                  <p:pic>
                    <p:nvPicPr>
                      <p:cNvPr id="0" name=""/>
                      <p:cNvPicPr>
                        <a:picLocks noChangeAspect="1" noChangeArrowheads="1"/>
                      </p:cNvPicPr>
                      <p:nvPr/>
                    </p:nvPicPr>
                    <p:blipFill>
                      <a:blip r:embed="rId5"/>
                      <a:srcRect/>
                      <a:stretch>
                        <a:fillRect/>
                      </a:stretch>
                    </p:blipFill>
                    <p:spPr bwMode="auto">
                      <a:xfrm>
                        <a:off x="1871663" y="1971675"/>
                        <a:ext cx="5159375" cy="1228725"/>
                      </a:xfrm>
                      <a:prstGeom prst="rect">
                        <a:avLst/>
                      </a:prstGeom>
                      <a:noFill/>
                      <a:ln>
                        <a:noFill/>
                      </a:ln>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1508719763"/>
              </p:ext>
            </p:extLst>
          </p:nvPr>
        </p:nvGraphicFramePr>
        <p:xfrm>
          <a:off x="1409700" y="2924175"/>
          <a:ext cx="6300788" cy="3057525"/>
        </p:xfrm>
        <a:graphic>
          <a:graphicData uri="http://schemas.openxmlformats.org/presentationml/2006/ole">
            <mc:AlternateContent xmlns:mc="http://schemas.openxmlformats.org/markup-compatibility/2006">
              <mc:Choice xmlns:v="urn:schemas-microsoft-com:vml" Requires="v">
                <p:oleObj spid="_x0000_s382983" name="Hoja de cálculo" r:id="rId7" imgW="8362898" imgH="2686130" progId="Excel.Sheet.8">
                  <p:embed/>
                </p:oleObj>
              </mc:Choice>
              <mc:Fallback>
                <p:oleObj name="Hoja de cálculo" r:id="rId7" imgW="8362898" imgH="2686130" progId="Excel.Sheet.8">
                  <p:embed/>
                  <p:pic>
                    <p:nvPicPr>
                      <p:cNvPr id="0" name=""/>
                      <p:cNvPicPr>
                        <a:picLocks noChangeAspect="1" noChangeArrowheads="1"/>
                      </p:cNvPicPr>
                      <p:nvPr/>
                    </p:nvPicPr>
                    <p:blipFill>
                      <a:blip r:embed="rId8"/>
                      <a:srcRect/>
                      <a:stretch>
                        <a:fillRect/>
                      </a:stretch>
                    </p:blipFill>
                    <p:spPr bwMode="auto">
                      <a:xfrm>
                        <a:off x="1409700" y="2924175"/>
                        <a:ext cx="6300788" cy="3057525"/>
                      </a:xfrm>
                      <a:prstGeom prst="rect">
                        <a:avLst/>
                      </a:prstGeom>
                      <a:noFill/>
                      <a:ln>
                        <a:noFill/>
                      </a:ln>
                      <a:extLst/>
                    </p:spPr>
                  </p:pic>
                </p:oleObj>
              </mc:Fallback>
            </mc:AlternateContent>
          </a:graphicData>
        </a:graphic>
      </p:graphicFrame>
      <p:sp>
        <p:nvSpPr>
          <p:cNvPr id="2" name="Rectángulo 1"/>
          <p:cNvSpPr/>
          <p:nvPr/>
        </p:nvSpPr>
        <p:spPr>
          <a:xfrm>
            <a:off x="1277635" y="6475802"/>
            <a:ext cx="5198667" cy="369332"/>
          </a:xfrm>
          <a:prstGeom prst="rect">
            <a:avLst/>
          </a:prstGeom>
        </p:spPr>
        <p:txBody>
          <a:bodyPr wrap="none">
            <a:spAutoFit/>
          </a:bodyPr>
          <a:lstStyle/>
          <a:p>
            <a:pPr>
              <a:spcBef>
                <a:spcPct val="0"/>
              </a:spcBef>
            </a:pPr>
            <a:r>
              <a:rPr lang="es-ES" altLang="es-MX" dirty="0">
                <a:solidFill>
                  <a:prstClr val="black"/>
                </a:solidFill>
              </a:rPr>
              <a:t>Elaborado por: Dirección General de Desarrollo Social</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46388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a:bodyPr>
          <a:lstStyle/>
          <a:p>
            <a:pPr>
              <a:lnSpc>
                <a:spcPct val="80000"/>
              </a:lnSpc>
            </a:pPr>
            <a:r>
              <a:rPr lang="es-MX" altLang="es-MX" sz="2000" b="1" dirty="0"/>
              <a:t>Dirección General de Desarrollo Social</a:t>
            </a:r>
            <a:br>
              <a:rPr lang="es-MX" altLang="es-MX" sz="2000" b="1" dirty="0"/>
            </a:br>
            <a:r>
              <a:rPr lang="es-MX" altLang="es-MX" sz="1600" b="1" dirty="0" smtClean="0"/>
              <a:t>Brigadas de Servicio a la Comunidad – Programa Formando Regios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8</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2024712102"/>
              </p:ext>
            </p:extLst>
          </p:nvPr>
        </p:nvGraphicFramePr>
        <p:xfrm>
          <a:off x="1871663" y="1971675"/>
          <a:ext cx="5159375" cy="1228725"/>
        </p:xfrm>
        <a:graphic>
          <a:graphicData uri="http://schemas.openxmlformats.org/presentationml/2006/ole">
            <mc:AlternateContent xmlns:mc="http://schemas.openxmlformats.org/markup-compatibility/2006">
              <mc:Choice xmlns:v="urn:schemas-microsoft-com:vml" Requires="v">
                <p:oleObj spid="_x0000_s384006" name="Hoja de cálculo" r:id="rId4" imgW="6838778" imgH="1028700" progId="Excel.Sheet.8">
                  <p:embed/>
                </p:oleObj>
              </mc:Choice>
              <mc:Fallback>
                <p:oleObj name="Hoja de cálculo" r:id="rId4" imgW="6838778" imgH="1028700" progId="Excel.Sheet.8">
                  <p:embed/>
                  <p:pic>
                    <p:nvPicPr>
                      <p:cNvPr id="0" name=""/>
                      <p:cNvPicPr>
                        <a:picLocks noChangeAspect="1" noChangeArrowheads="1"/>
                      </p:cNvPicPr>
                      <p:nvPr/>
                    </p:nvPicPr>
                    <p:blipFill>
                      <a:blip r:embed="rId5"/>
                      <a:srcRect/>
                      <a:stretch>
                        <a:fillRect/>
                      </a:stretch>
                    </p:blipFill>
                    <p:spPr bwMode="auto">
                      <a:xfrm>
                        <a:off x="1871663" y="1971675"/>
                        <a:ext cx="5159375" cy="1228725"/>
                      </a:xfrm>
                      <a:prstGeom prst="rect">
                        <a:avLst/>
                      </a:prstGeom>
                      <a:noFill/>
                      <a:ln>
                        <a:noFill/>
                      </a:ln>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413654492"/>
              </p:ext>
            </p:extLst>
          </p:nvPr>
        </p:nvGraphicFramePr>
        <p:xfrm>
          <a:off x="1409700" y="2924175"/>
          <a:ext cx="6288088" cy="3090863"/>
        </p:xfrm>
        <a:graphic>
          <a:graphicData uri="http://schemas.openxmlformats.org/presentationml/2006/ole">
            <mc:AlternateContent xmlns:mc="http://schemas.openxmlformats.org/markup-compatibility/2006">
              <mc:Choice xmlns:v="urn:schemas-microsoft-com:vml" Requires="v">
                <p:oleObj spid="_x0000_s384007" name="Hoja de cálculo" r:id="rId7" imgW="8343855" imgH="2714545" progId="Excel.Sheet.8">
                  <p:embed/>
                </p:oleObj>
              </mc:Choice>
              <mc:Fallback>
                <p:oleObj name="Hoja de cálculo" r:id="rId7" imgW="8343855" imgH="2714545" progId="Excel.Sheet.8">
                  <p:embed/>
                  <p:pic>
                    <p:nvPicPr>
                      <p:cNvPr id="0" name=""/>
                      <p:cNvPicPr>
                        <a:picLocks noChangeAspect="1" noChangeArrowheads="1"/>
                      </p:cNvPicPr>
                      <p:nvPr/>
                    </p:nvPicPr>
                    <p:blipFill>
                      <a:blip r:embed="rId8"/>
                      <a:srcRect/>
                      <a:stretch>
                        <a:fillRect/>
                      </a:stretch>
                    </p:blipFill>
                    <p:spPr bwMode="auto">
                      <a:xfrm>
                        <a:off x="1409700" y="2924175"/>
                        <a:ext cx="6288088" cy="3090863"/>
                      </a:xfrm>
                      <a:prstGeom prst="rect">
                        <a:avLst/>
                      </a:prstGeom>
                      <a:noFill/>
                      <a:ln>
                        <a:noFill/>
                      </a:ln>
                      <a:extLst/>
                    </p:spPr>
                  </p:pic>
                </p:oleObj>
              </mc:Fallback>
            </mc:AlternateContent>
          </a:graphicData>
        </a:graphic>
      </p:graphicFrame>
      <p:sp>
        <p:nvSpPr>
          <p:cNvPr id="2" name="Rectángulo 1"/>
          <p:cNvSpPr/>
          <p:nvPr/>
        </p:nvSpPr>
        <p:spPr>
          <a:xfrm>
            <a:off x="1277635" y="6475802"/>
            <a:ext cx="5198667" cy="369332"/>
          </a:xfrm>
          <a:prstGeom prst="rect">
            <a:avLst/>
          </a:prstGeom>
        </p:spPr>
        <p:txBody>
          <a:bodyPr wrap="none">
            <a:spAutoFit/>
          </a:bodyPr>
          <a:lstStyle/>
          <a:p>
            <a:pPr>
              <a:spcBef>
                <a:spcPct val="0"/>
              </a:spcBef>
            </a:pPr>
            <a:r>
              <a:rPr lang="es-ES" altLang="es-MX" dirty="0">
                <a:solidFill>
                  <a:prstClr val="black"/>
                </a:solidFill>
              </a:rPr>
              <a:t>Elaborado por: Dirección General de Desarrollo Social</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363848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696372" y="1243489"/>
            <a:ext cx="5778642" cy="715488"/>
          </a:xfrm>
        </p:spPr>
        <p:txBody>
          <a:bodyPr>
            <a:normAutofit fontScale="90000"/>
          </a:bodyPr>
          <a:lstStyle/>
          <a:p>
            <a:pPr>
              <a:lnSpc>
                <a:spcPct val="80000"/>
              </a:lnSpc>
            </a:pPr>
            <a:r>
              <a:rPr lang="es-MX" altLang="es-MX" sz="2000" b="1" dirty="0"/>
              <a:t>Dirección General de Desarrollo Social</a:t>
            </a:r>
            <a:br>
              <a:rPr lang="es-MX" altLang="es-MX" sz="2000" b="1" dirty="0"/>
            </a:br>
            <a:r>
              <a:rPr lang="es-MX" altLang="es-MX" sz="1600" b="1" dirty="0" smtClean="0"/>
              <a:t>Beneficiados por Brigadas </a:t>
            </a:r>
            <a:r>
              <a:rPr lang="es-MX" altLang="es-MX" sz="1600" b="1" dirty="0"/>
              <a:t>de Servicio a la </a:t>
            </a:r>
            <a:r>
              <a:rPr lang="es-MX" altLang="es-MX" sz="1600" b="1" dirty="0" smtClean="0"/>
              <a:t>Comunidad</a:t>
            </a:r>
            <a:br>
              <a:rPr lang="es-MX" altLang="es-MX" sz="1600" b="1" dirty="0" smtClean="0"/>
            </a:br>
            <a:r>
              <a:rPr lang="es-MX" altLang="es-MX" sz="1600" b="1" dirty="0" smtClean="0"/>
              <a:t>Programa </a:t>
            </a:r>
            <a:r>
              <a:rPr lang="es-MX" altLang="es-MX" sz="1600" b="1" dirty="0"/>
              <a:t>Formando Regios</a:t>
            </a:r>
            <a:endParaRPr lang="es-ES" altLang="es-MX" sz="1600" b="1" dirty="0"/>
          </a:p>
        </p:txBody>
      </p:sp>
      <p:sp>
        <p:nvSpPr>
          <p:cNvPr id="44035" name="Line 7"/>
          <p:cNvSpPr>
            <a:spLocks noChangeShapeType="1"/>
          </p:cNvSpPr>
          <p:nvPr/>
        </p:nvSpPr>
        <p:spPr bwMode="auto">
          <a:xfrm flipV="1">
            <a:off x="790575" y="1116236"/>
            <a:ext cx="7210425" cy="2572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MX">
              <a:solidFill>
                <a:prstClr val="black"/>
              </a:solidFill>
            </a:endParaRPr>
          </a:p>
        </p:txBody>
      </p:sp>
      <p:sp>
        <p:nvSpPr>
          <p:cNvPr id="8203" name="1 Marcador de número de diapositiva"/>
          <p:cNvSpPr>
            <a:spLocks noGrp="1"/>
          </p:cNvSpPr>
          <p:nvPr>
            <p:ph type="sldNum" sz="quarter" idx="12"/>
          </p:nvPr>
        </p:nvSpPr>
        <p:spPr/>
        <p:txBody>
          <a:bodyPr/>
          <a:lstStyle/>
          <a:p>
            <a:pPr>
              <a:defRPr/>
            </a:pPr>
            <a:fld id="{C6AD62E1-866C-413D-ABB9-1A4DF5F5A31D}" type="slidenum">
              <a:rPr lang="es-ES">
                <a:solidFill>
                  <a:prstClr val="black">
                    <a:tint val="75000"/>
                  </a:prstClr>
                </a:solidFill>
                <a:latin typeface="Arial" pitchFamily="34" charset="0"/>
              </a:rPr>
              <a:pPr>
                <a:defRPr/>
              </a:pPr>
              <a:t>9</a:t>
            </a:fld>
            <a:endParaRPr lang="es-ES">
              <a:solidFill>
                <a:prstClr val="black">
                  <a:tint val="75000"/>
                </a:prstClr>
              </a:solidFill>
              <a:latin typeface="Arial" pitchFamily="34" charset="0"/>
            </a:endParaRPr>
          </a:p>
        </p:txBody>
      </p:sp>
      <p:graphicFrame>
        <p:nvGraphicFramePr>
          <p:cNvPr id="44039" name="1 Objeto"/>
          <p:cNvGraphicFramePr>
            <a:graphicFrameLocks noChangeAspect="1"/>
          </p:cNvGraphicFramePr>
          <p:nvPr>
            <p:extLst>
              <p:ext uri="{D42A27DB-BD31-4B8C-83A1-F6EECF244321}">
                <p14:modId xmlns:p14="http://schemas.microsoft.com/office/powerpoint/2010/main" val="1905861437"/>
              </p:ext>
            </p:extLst>
          </p:nvPr>
        </p:nvGraphicFramePr>
        <p:xfrm>
          <a:off x="1871663" y="1971675"/>
          <a:ext cx="5159375" cy="1228725"/>
        </p:xfrm>
        <a:graphic>
          <a:graphicData uri="http://schemas.openxmlformats.org/presentationml/2006/ole">
            <mc:AlternateContent xmlns:mc="http://schemas.openxmlformats.org/markup-compatibility/2006">
              <mc:Choice xmlns:v="urn:schemas-microsoft-com:vml" Requires="v">
                <p:oleObj spid="_x0000_s385030" name="Hoja de cálculo" r:id="rId4" imgW="6838778" imgH="1028700" progId="Excel.Sheet.8">
                  <p:embed/>
                </p:oleObj>
              </mc:Choice>
              <mc:Fallback>
                <p:oleObj name="Hoja de cálculo" r:id="rId4" imgW="6838778" imgH="1028700" progId="Excel.Sheet.8">
                  <p:embed/>
                  <p:pic>
                    <p:nvPicPr>
                      <p:cNvPr id="0" name=""/>
                      <p:cNvPicPr>
                        <a:picLocks noChangeAspect="1" noChangeArrowheads="1"/>
                      </p:cNvPicPr>
                      <p:nvPr/>
                    </p:nvPicPr>
                    <p:blipFill>
                      <a:blip r:embed="rId5"/>
                      <a:srcRect/>
                      <a:stretch>
                        <a:fillRect/>
                      </a:stretch>
                    </p:blipFill>
                    <p:spPr bwMode="auto">
                      <a:xfrm>
                        <a:off x="1871663" y="1971675"/>
                        <a:ext cx="5159375" cy="1228725"/>
                      </a:xfrm>
                      <a:prstGeom prst="rect">
                        <a:avLst/>
                      </a:prstGeom>
                      <a:noFill/>
                      <a:ln>
                        <a:noFill/>
                      </a:ln>
                      <a:extLst/>
                    </p:spPr>
                  </p:pic>
                </p:oleObj>
              </mc:Fallback>
            </mc:AlternateContent>
          </a:graphicData>
        </a:graphic>
      </p:graphicFrame>
      <p:graphicFrame>
        <p:nvGraphicFramePr>
          <p:cNvPr id="44041" name="1 Objeto"/>
          <p:cNvGraphicFramePr>
            <a:graphicFrameLocks noChangeAspect="1"/>
          </p:cNvGraphicFramePr>
          <p:nvPr>
            <p:extLst>
              <p:ext uri="{D42A27DB-BD31-4B8C-83A1-F6EECF244321}">
                <p14:modId xmlns:p14="http://schemas.microsoft.com/office/powerpoint/2010/main" val="800023867"/>
              </p:ext>
            </p:extLst>
          </p:nvPr>
        </p:nvGraphicFramePr>
        <p:xfrm>
          <a:off x="1409700" y="2924175"/>
          <a:ext cx="6286500" cy="2906713"/>
        </p:xfrm>
        <a:graphic>
          <a:graphicData uri="http://schemas.openxmlformats.org/presentationml/2006/ole">
            <mc:AlternateContent xmlns:mc="http://schemas.openxmlformats.org/markup-compatibility/2006">
              <mc:Choice xmlns:v="urn:schemas-microsoft-com:vml" Requires="v">
                <p:oleObj spid="_x0000_s385031" name="Hoja de cálculo" r:id="rId7" imgW="8343855" imgH="2552687" progId="Excel.Sheet.8">
                  <p:embed/>
                </p:oleObj>
              </mc:Choice>
              <mc:Fallback>
                <p:oleObj name="Hoja de cálculo" r:id="rId7" imgW="8343855" imgH="2552687" progId="Excel.Sheet.8">
                  <p:embed/>
                  <p:pic>
                    <p:nvPicPr>
                      <p:cNvPr id="0" name=""/>
                      <p:cNvPicPr>
                        <a:picLocks noChangeAspect="1" noChangeArrowheads="1"/>
                      </p:cNvPicPr>
                      <p:nvPr/>
                    </p:nvPicPr>
                    <p:blipFill>
                      <a:blip r:embed="rId8"/>
                      <a:srcRect/>
                      <a:stretch>
                        <a:fillRect/>
                      </a:stretch>
                    </p:blipFill>
                    <p:spPr bwMode="auto">
                      <a:xfrm>
                        <a:off x="1409700" y="2924175"/>
                        <a:ext cx="6286500" cy="2906713"/>
                      </a:xfrm>
                      <a:prstGeom prst="rect">
                        <a:avLst/>
                      </a:prstGeom>
                      <a:noFill/>
                      <a:ln>
                        <a:noFill/>
                      </a:ln>
                      <a:extLst/>
                    </p:spPr>
                  </p:pic>
                </p:oleObj>
              </mc:Fallback>
            </mc:AlternateContent>
          </a:graphicData>
        </a:graphic>
      </p:graphicFrame>
      <p:sp>
        <p:nvSpPr>
          <p:cNvPr id="2" name="Rectángulo 1"/>
          <p:cNvSpPr/>
          <p:nvPr/>
        </p:nvSpPr>
        <p:spPr>
          <a:xfrm>
            <a:off x="1277635" y="6475802"/>
            <a:ext cx="5198667" cy="369332"/>
          </a:xfrm>
          <a:prstGeom prst="rect">
            <a:avLst/>
          </a:prstGeom>
        </p:spPr>
        <p:txBody>
          <a:bodyPr wrap="none">
            <a:spAutoFit/>
          </a:bodyPr>
          <a:lstStyle/>
          <a:p>
            <a:pPr>
              <a:spcBef>
                <a:spcPct val="0"/>
              </a:spcBef>
            </a:pPr>
            <a:r>
              <a:rPr lang="es-ES" altLang="es-MX" dirty="0">
                <a:solidFill>
                  <a:prstClr val="black"/>
                </a:solidFill>
              </a:rPr>
              <a:t>Elaborado por: Dirección General de Desarrollo Social</a:t>
            </a:r>
          </a:p>
        </p:txBody>
      </p:sp>
      <p:sp>
        <p:nvSpPr>
          <p:cNvPr id="10" name="CuadroTexto 9"/>
          <p:cNvSpPr txBox="1">
            <a:spLocks noChangeArrowheads="1"/>
          </p:cNvSpPr>
          <p:nvPr/>
        </p:nvSpPr>
        <p:spPr bwMode="auto">
          <a:xfrm>
            <a:off x="2627710" y="325104"/>
            <a:ext cx="3888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MX" altLang="es-ES" b="1" dirty="0">
                <a:solidFill>
                  <a:prstClr val="black"/>
                </a:solidFill>
              </a:rPr>
              <a:t>Secretaria de Desarrollo </a:t>
            </a:r>
            <a:r>
              <a:rPr lang="es-MX" altLang="es-ES" b="1" dirty="0" smtClean="0">
                <a:solidFill>
                  <a:prstClr val="black"/>
                </a:solidFill>
              </a:rPr>
              <a:t>Social</a:t>
            </a:r>
            <a:endParaRPr lang="es-MX" altLang="es-ES" b="1" dirty="0">
              <a:solidFill>
                <a:prstClr val="black"/>
              </a:solidFill>
            </a:endParaRPr>
          </a:p>
        </p:txBody>
      </p:sp>
      <p:pic>
        <p:nvPicPr>
          <p:cNvPr id="12" name="11 Imagen"/>
          <p:cNvPicPr>
            <a:picLocks noChangeAspect="1"/>
          </p:cNvPicPr>
          <p:nvPr/>
        </p:nvPicPr>
        <p:blipFill rotWithShape="1">
          <a:blip r:embed="rId9" cstate="print">
            <a:extLst>
              <a:ext uri="{28A0092B-C50C-407E-A947-70E740481C1C}">
                <a14:useLocalDpi xmlns:a14="http://schemas.microsoft.com/office/drawing/2010/main" val="0"/>
              </a:ext>
            </a:extLst>
          </a:blip>
          <a:srcRect l="3061" t="21792" r="2284" b="15997"/>
          <a:stretch/>
        </p:blipFill>
        <p:spPr>
          <a:xfrm>
            <a:off x="251520" y="44624"/>
            <a:ext cx="2605430" cy="936104"/>
          </a:xfrm>
          <a:prstGeom prst="rect">
            <a:avLst/>
          </a:prstGeom>
        </p:spPr>
      </p:pic>
      <p:pic>
        <p:nvPicPr>
          <p:cNvPr id="11" name="10 Imagen" descr="C:\Users\elfeg_000\Documents\Andrea Espino\01 Monterrey\Atencion y Vinculacion Ciudadana\Logo\desarrollo social.png"/>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101888"/>
            <a:ext cx="2266950" cy="878840"/>
          </a:xfrm>
          <a:prstGeom prst="rect">
            <a:avLst/>
          </a:prstGeom>
          <a:noFill/>
          <a:ln>
            <a:noFill/>
          </a:ln>
        </p:spPr>
      </p:pic>
    </p:spTree>
    <p:extLst>
      <p:ext uri="{BB962C8B-B14F-4D97-AF65-F5344CB8AC3E}">
        <p14:creationId xmlns:p14="http://schemas.microsoft.com/office/powerpoint/2010/main" val="2220734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10974</TotalTime>
  <Words>1379</Words>
  <Application>Microsoft Office PowerPoint</Application>
  <PresentationFormat>Presentación en pantalla (4:3)</PresentationFormat>
  <Paragraphs>236</Paragraphs>
  <Slides>47</Slides>
  <Notes>5</Notes>
  <HiddenSlides>0</HiddenSlides>
  <MMClips>0</MMClips>
  <ScaleCrop>false</ScaleCrop>
  <HeadingPairs>
    <vt:vector size="6" baseType="variant">
      <vt:variant>
        <vt:lpstr>Tema</vt:lpstr>
      </vt:variant>
      <vt:variant>
        <vt:i4>6</vt:i4>
      </vt:variant>
      <vt:variant>
        <vt:lpstr>Servidores OLE incrustados</vt:lpstr>
      </vt:variant>
      <vt:variant>
        <vt:i4>4</vt:i4>
      </vt:variant>
      <vt:variant>
        <vt:lpstr>Títulos de diapositiva</vt:lpstr>
      </vt:variant>
      <vt:variant>
        <vt:i4>47</vt:i4>
      </vt:variant>
    </vt:vector>
  </HeadingPairs>
  <TitlesOfParts>
    <vt:vector size="57" baseType="lpstr">
      <vt:lpstr>2_Tema de Office</vt:lpstr>
      <vt:lpstr>1_Tema de Office</vt:lpstr>
      <vt:lpstr>3_Tema de Office</vt:lpstr>
      <vt:lpstr>4_Tema de Office</vt:lpstr>
      <vt:lpstr>Tema de Office</vt:lpstr>
      <vt:lpstr>5_Tema de Office</vt:lpstr>
      <vt:lpstr>Hoja de cálculo</vt:lpstr>
      <vt:lpstr>Worksheet</vt:lpstr>
      <vt:lpstr>Gráfico</vt:lpstr>
      <vt:lpstr>Gráfico de Microsoft Excel</vt:lpstr>
      <vt:lpstr>Presentación de PowerPoint</vt:lpstr>
      <vt:lpstr>Dirección Administrativa Reuniones de Evaluación del Cumplimiento de Procesos Administrativos</vt:lpstr>
      <vt:lpstr>Dirección Administrativa Tramites Realizados ante la Dirección de Adquisiciones</vt:lpstr>
      <vt:lpstr>Dirección Administrativa Observaciones de los Trámites realizados ante la Dirección de Adquisiciones</vt:lpstr>
      <vt:lpstr>Presentación de PowerPoint</vt:lpstr>
      <vt:lpstr>Dirección General de Desarrollo Social Talleres Impartidos en la Comunidad – Programa Formando Regios</vt:lpstr>
      <vt:lpstr>Dirección General de Desarrollo Social Beneficiados en Talleres Impartidos en la Comunidad Programa Formando Regios</vt:lpstr>
      <vt:lpstr>Dirección General de Desarrollo Social Brigadas de Servicio a la Comunidad – Programa Formando Regios</vt:lpstr>
      <vt:lpstr>Dirección General de Desarrollo Social Beneficiados por Brigadas de Servicio a la Comunidad Programa Formando Regios</vt:lpstr>
      <vt:lpstr>Presentación de PowerPoint</vt:lpstr>
      <vt:lpstr>Número de Recorridos de Apertura, Clausura, Juntas Vecinales y Acciones en Comunidad</vt:lpstr>
      <vt:lpstr>Peticiones Recabadas de la Ciudadanía</vt:lpstr>
      <vt:lpstr>Compromisos en recorridos y Juntas Vecinales</vt:lpstr>
      <vt:lpstr>Visitas a Comités y Enlaces</vt:lpstr>
      <vt:lpstr>Conformación de Nuevos Comités</vt:lpstr>
      <vt:lpstr>Atención a Asociaciones Civiles A.C., Junta de vecinos, Colonos y Organizaciones</vt:lpstr>
      <vt:lpstr>Presentación de PowerPoint</vt:lpstr>
      <vt:lpstr>DIRECCION DE CULTURA EVENTOS REALIZADOS </vt:lpstr>
      <vt:lpstr>Presentación de PowerPoint</vt:lpstr>
      <vt:lpstr>Presentación de PowerPoint</vt:lpstr>
      <vt:lpstr>Dirección de Cultura Física y Deporte  Número de Escuelas Deportivas</vt:lpstr>
      <vt:lpstr>Dirección de Cultura Física y Deporte  Número de Alumnos en Escuelas Deportivas</vt:lpstr>
      <vt:lpstr>Dirección de Cultura Física y Deporte  Número de Usuarios en Unidades  Deportivas</vt:lpstr>
      <vt:lpstr>Dirección de Cultura Física y Deporte  Eventos Realizados</vt:lpstr>
      <vt:lpstr>Dirección de Cultura Física y Deporte  Torneos Realizados</vt:lpstr>
      <vt:lpstr> Dirección de Cultura Física y Deporte  Participantes en Eventos y Torneos Realizados</vt:lpstr>
      <vt:lpstr>Dirección de Cultura Física y Deporte  Apoyos Otorgados</vt:lpstr>
      <vt:lpstr>Presentación de PowerPoint</vt:lpstr>
      <vt:lpstr>Dirección de Salud Publica Servicios de Fumigación</vt:lpstr>
      <vt:lpstr>Dirección de Salud Publica Consultas Otorgadas en Centros de Salud Municipales</vt:lpstr>
      <vt:lpstr>Dirección de Salud Publica Servicios Otorgados en Centros de Salud Municipales</vt:lpstr>
      <vt:lpstr>Dirección de Salud Publica Brigadas Escolares (Servicios Otorgados)</vt:lpstr>
      <vt:lpstr>Dirección de Salud Publica Servicios Otorgados en centros de Atención Canino y Felino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Cursos gratuitos de computación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Javier Juarez Flores</dc:creator>
  <cp:lastModifiedBy>Roberto Alain Uribe Rodriguez</cp:lastModifiedBy>
  <cp:revision>83</cp:revision>
  <dcterms:created xsi:type="dcterms:W3CDTF">2016-02-10T14:09:28Z</dcterms:created>
  <dcterms:modified xsi:type="dcterms:W3CDTF">2017-03-09T15:04:00Z</dcterms:modified>
</cp:coreProperties>
</file>