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8" r:id="rId25"/>
    <p:sldId id="280" r:id="rId26"/>
    <p:sldId id="278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Roboto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31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e4WWdOKK0SeUfEARmAc+tXiWF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600" y="-948"/>
      </p:cViewPr>
      <p:guideLst>
        <p:guide orient="horz" pos="6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1077a445bc_0_1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21077a445b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1" name="Google Shape;4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37335d31c7_1_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1" name="Google Shape;451;g137335d31c7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5" name="Google Shape;46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1077a445bc_0_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6" name="Google Shape;476;g21077a445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7" name="Google Shape;48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8:notes"/>
          <p:cNvSpPr txBox="1">
            <a:spLocks noGrp="1"/>
          </p:cNvSpPr>
          <p:nvPr>
            <p:ph type="body" idx="1"/>
          </p:nvPr>
        </p:nvSpPr>
        <p:spPr>
          <a:xfrm>
            <a:off x="700717" y="4473517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2" name="Google Shape;106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6945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40:notes"/>
          <p:cNvSpPr txBox="1">
            <a:spLocks noGrp="1"/>
          </p:cNvSpPr>
          <p:nvPr>
            <p:ph type="body" idx="1"/>
          </p:nvPr>
        </p:nvSpPr>
        <p:spPr>
          <a:xfrm>
            <a:off x="700717" y="4473517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3" name="Google Shape;109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41866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39:notes"/>
          <p:cNvSpPr txBox="1">
            <a:spLocks noGrp="1"/>
          </p:cNvSpPr>
          <p:nvPr>
            <p:ph type="body" idx="1"/>
          </p:nvPr>
        </p:nvSpPr>
        <p:spPr>
          <a:xfrm>
            <a:off x="700717" y="4473517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4" name="Google Shape;113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83760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43:notes"/>
          <p:cNvSpPr txBox="1">
            <a:spLocks noGrp="1"/>
          </p:cNvSpPr>
          <p:nvPr>
            <p:ph type="body" idx="1"/>
          </p:nvPr>
        </p:nvSpPr>
        <p:spPr>
          <a:xfrm>
            <a:off x="700717" y="4473517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4" name="Google Shape;115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1011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1fc23f92af3_0_294:notes"/>
          <p:cNvSpPr txBox="1">
            <a:spLocks noGrp="1"/>
          </p:cNvSpPr>
          <p:nvPr>
            <p:ph type="body" idx="1"/>
          </p:nvPr>
        </p:nvSpPr>
        <p:spPr>
          <a:xfrm>
            <a:off x="700717" y="4473517"/>
            <a:ext cx="5609100" cy="3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3" name="Google Shape;1183;g1fc23f92af3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6402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1fc23f92af3_0_219:notes"/>
          <p:cNvSpPr txBox="1">
            <a:spLocks noGrp="1"/>
          </p:cNvSpPr>
          <p:nvPr>
            <p:ph type="body" idx="1"/>
          </p:nvPr>
        </p:nvSpPr>
        <p:spPr>
          <a:xfrm>
            <a:off x="700717" y="4473517"/>
            <a:ext cx="5609100" cy="36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2" name="Google Shape;1232;g1fc23f92af3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1666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3bb657d01e_0_2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13bb657d01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8" name="Google Shape;108;p4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4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4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4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5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6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6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46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4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4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4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8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1" name="Google Shape;141;p48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4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9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9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49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9" name="Google Shape;149;p4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5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1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1"/>
          <p:cNvSpPr txBox="1">
            <a:spLocks noGrp="1"/>
          </p:cNvSpPr>
          <p:nvPr>
            <p:ph type="body" idx="1"/>
          </p:nvPr>
        </p:nvSpPr>
        <p:spPr>
          <a:xfrm rot="5400000">
            <a:off x="604044" y="389731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5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4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5" name="Google Shape;15;p28"/>
          <p:cNvSpPr/>
          <p:nvPr/>
        </p:nvSpPr>
        <p:spPr>
          <a:xfrm>
            <a:off x="6980349" y="274638"/>
            <a:ext cx="1706451" cy="7427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606492" y="1"/>
            <a:ext cx="540000" cy="6857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pic>
        <p:nvPicPr>
          <p:cNvPr id="93" name="Google Shape;93;p3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786561" y="146252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1"/>
            <a:ext cx="180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/>
          <p:nvPr/>
        </p:nvSpPr>
        <p:spPr>
          <a:xfrm>
            <a:off x="13649" y="2656170"/>
            <a:ext cx="8557146" cy="158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MX" sz="5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Secretaría de Desarrollo Económico</a:t>
            </a:r>
            <a:endParaRPr sz="5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2"/>
          <p:cNvSpPr txBox="1"/>
          <p:nvPr/>
        </p:nvSpPr>
        <p:spPr>
          <a:xfrm>
            <a:off x="0" y="2645120"/>
            <a:ext cx="8563429" cy="158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MX" sz="5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Dirección de Fomento y Competitividad Sectorial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"/>
          <p:cNvSpPr txBox="1"/>
          <p:nvPr/>
        </p:nvSpPr>
        <p:spPr>
          <a:xfrm>
            <a:off x="189463" y="116559"/>
            <a:ext cx="708516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Dirección de Fomento y Competitividad Sectorial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5" name="Google Shape;315;p13"/>
          <p:cNvGrpSpPr/>
          <p:nvPr/>
        </p:nvGrpSpPr>
        <p:grpSpPr>
          <a:xfrm>
            <a:off x="3584633" y="2099195"/>
            <a:ext cx="2012350" cy="1090500"/>
            <a:chOff x="2480094" y="729496"/>
            <a:chExt cx="2012350" cy="1090500"/>
          </a:xfrm>
        </p:grpSpPr>
        <p:sp>
          <p:nvSpPr>
            <p:cNvPr id="316" name="Google Shape;316;p13"/>
            <p:cNvSpPr/>
            <p:nvPr/>
          </p:nvSpPr>
          <p:spPr>
            <a:xfrm>
              <a:off x="2520844" y="729496"/>
              <a:ext cx="1971600" cy="10905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3"/>
            <p:cNvSpPr txBox="1"/>
            <p:nvPr/>
          </p:nvSpPr>
          <p:spPr>
            <a:xfrm>
              <a:off x="2480094" y="729496"/>
              <a:ext cx="1971600" cy="10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Encargado(a</a:t>
              </a: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 de Fomento y Competitividad Sectorial</a:t>
              </a:r>
              <a:b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MX" sz="1000" b="0" i="0" u="none" strike="noStrike" cap="none" dirty="0" smtClean="0">
                  <a:solidFill>
                    <a:schemeClr val="dk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210761</a:t>
              </a:r>
              <a:endParaRPr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9" name="Google Shape;319;p13"/>
          <p:cNvCxnSpPr/>
          <p:nvPr/>
        </p:nvCxnSpPr>
        <p:spPr>
          <a:xfrm>
            <a:off x="4572000" y="3397350"/>
            <a:ext cx="0" cy="76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1" name="Google Shape;321;p13"/>
          <p:cNvCxnSpPr/>
          <p:nvPr/>
        </p:nvCxnSpPr>
        <p:spPr>
          <a:xfrm rot="10800000" flipH="1">
            <a:off x="1173950" y="4179075"/>
            <a:ext cx="7005600" cy="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2" name="Google Shape;322;p13"/>
          <p:cNvSpPr txBox="1"/>
          <p:nvPr/>
        </p:nvSpPr>
        <p:spPr>
          <a:xfrm>
            <a:off x="2335950" y="4566638"/>
            <a:ext cx="21060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Coordinador(a) de Proyectos Productivos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MX" sz="1000" b="0" i="0" u="none" strike="noStrike" cap="none" dirty="0" smtClean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211056</a:t>
            </a:r>
            <a:endParaRPr sz="1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13"/>
          <p:cNvSpPr txBox="1"/>
          <p:nvPr/>
        </p:nvSpPr>
        <p:spPr>
          <a:xfrm>
            <a:off x="123675" y="4628438"/>
            <a:ext cx="21060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Coordinador(a) de Centros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113772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13"/>
          <p:cNvSpPr txBox="1"/>
          <p:nvPr/>
        </p:nvSpPr>
        <p:spPr>
          <a:xfrm>
            <a:off x="123675" y="6311963"/>
            <a:ext cx="21060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Jefe(a) de Atención Empresarial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211528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p13"/>
          <p:cNvSpPr txBox="1"/>
          <p:nvPr/>
        </p:nvSpPr>
        <p:spPr>
          <a:xfrm>
            <a:off x="7038000" y="4701250"/>
            <a:ext cx="21060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Coordinador(a) de Vinculación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210448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" name="Google Shape;327;p13"/>
          <p:cNvSpPr txBox="1"/>
          <p:nvPr/>
        </p:nvSpPr>
        <p:spPr>
          <a:xfrm>
            <a:off x="4635325" y="6194063"/>
            <a:ext cx="22692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Supervisor(a) de Microcréditos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111026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8" name="Google Shape;328;p13"/>
          <p:cNvCxnSpPr/>
          <p:nvPr/>
        </p:nvCxnSpPr>
        <p:spPr>
          <a:xfrm>
            <a:off x="1176675" y="4179438"/>
            <a:ext cx="0" cy="28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9" name="Google Shape;329;p13"/>
          <p:cNvCxnSpPr/>
          <p:nvPr/>
        </p:nvCxnSpPr>
        <p:spPr>
          <a:xfrm>
            <a:off x="3330750" y="4179075"/>
            <a:ext cx="0" cy="28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0" name="Google Shape;330;p13"/>
          <p:cNvCxnSpPr/>
          <p:nvPr/>
        </p:nvCxnSpPr>
        <p:spPr>
          <a:xfrm>
            <a:off x="5679625" y="4179450"/>
            <a:ext cx="0" cy="28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1" name="Google Shape;331;p13"/>
          <p:cNvCxnSpPr/>
          <p:nvPr/>
        </p:nvCxnSpPr>
        <p:spPr>
          <a:xfrm>
            <a:off x="5740770" y="5337850"/>
            <a:ext cx="0" cy="76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2" name="Google Shape;332;p13"/>
          <p:cNvCxnSpPr/>
          <p:nvPr/>
        </p:nvCxnSpPr>
        <p:spPr>
          <a:xfrm>
            <a:off x="8170850" y="4179450"/>
            <a:ext cx="0" cy="28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3" name="Google Shape;333;p13"/>
          <p:cNvCxnSpPr/>
          <p:nvPr/>
        </p:nvCxnSpPr>
        <p:spPr>
          <a:xfrm>
            <a:off x="1116400" y="5328825"/>
            <a:ext cx="0" cy="76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320;p13"/>
          <p:cNvCxnSpPr/>
          <p:nvPr/>
        </p:nvCxnSpPr>
        <p:spPr>
          <a:xfrm rot="10800000">
            <a:off x="4570433" y="3525070"/>
            <a:ext cx="34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322;p13"/>
          <p:cNvSpPr txBox="1"/>
          <p:nvPr/>
        </p:nvSpPr>
        <p:spPr>
          <a:xfrm>
            <a:off x="5041957" y="3262801"/>
            <a:ext cx="21060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Coordinador(a) de Proyectos </a:t>
            </a:r>
            <a:r>
              <a:rPr lang="es-MX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Estratégicos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MX" sz="1000" b="0" i="0" u="none" strike="noStrike" cap="none" dirty="0" smtClean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212915</a:t>
            </a:r>
            <a:endParaRPr sz="1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318;p13"/>
          <p:cNvSpPr txBox="1"/>
          <p:nvPr/>
        </p:nvSpPr>
        <p:spPr>
          <a:xfrm>
            <a:off x="5102429" y="4604308"/>
            <a:ext cx="12735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Coordinador del Sistema Municipal de Financiamiento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MX" sz="1000" dirty="0" smtClean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sym typeface="Roboto"/>
              </a:rPr>
              <a:t>213823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6"/>
          <p:cNvSpPr txBox="1"/>
          <p:nvPr/>
        </p:nvSpPr>
        <p:spPr>
          <a:xfrm>
            <a:off x="189463" y="116559"/>
            <a:ext cx="70851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Dirección de Fomento y Competitividad Sectorial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Coordinación de Centros 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6"/>
          <p:cNvSpPr txBox="1"/>
          <p:nvPr/>
        </p:nvSpPr>
        <p:spPr>
          <a:xfrm>
            <a:off x="3144875" y="3881575"/>
            <a:ext cx="12684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Jefe  de Financiamiento para MIPYMES</a:t>
            </a:r>
            <a:endParaRPr sz="1200" b="0" i="0" u="none" strike="noStrike" cap="none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6"/>
          <p:cNvSpPr txBox="1"/>
          <p:nvPr/>
        </p:nvSpPr>
        <p:spPr>
          <a:xfrm>
            <a:off x="7405425" y="4023850"/>
            <a:ext cx="13803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Jefe  Operativo  </a:t>
            </a:r>
            <a:endParaRPr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212576</a:t>
            </a:r>
            <a:endParaRPr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1" name="Google Shape;341;p16"/>
          <p:cNvCxnSpPr/>
          <p:nvPr/>
        </p:nvCxnSpPr>
        <p:spPr>
          <a:xfrm>
            <a:off x="4570425" y="3404875"/>
            <a:ext cx="0" cy="76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2" name="Google Shape;342;p16"/>
          <p:cNvCxnSpPr/>
          <p:nvPr/>
        </p:nvCxnSpPr>
        <p:spPr>
          <a:xfrm rot="10800000">
            <a:off x="4573575" y="3404875"/>
            <a:ext cx="34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3" name="Google Shape;343;p16"/>
          <p:cNvSpPr txBox="1"/>
          <p:nvPr/>
        </p:nvSpPr>
        <p:spPr>
          <a:xfrm>
            <a:off x="577600" y="4629088"/>
            <a:ext cx="21060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Jefe(a) de Atención Empresarial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211528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44" name="Google Shape;344;p16"/>
          <p:cNvGrpSpPr/>
          <p:nvPr/>
        </p:nvGrpSpPr>
        <p:grpSpPr>
          <a:xfrm>
            <a:off x="2959825" y="1979250"/>
            <a:ext cx="4488331" cy="3225025"/>
            <a:chOff x="3254683" y="509063"/>
            <a:chExt cx="3167041" cy="3225025"/>
          </a:xfrm>
        </p:grpSpPr>
        <p:sp>
          <p:nvSpPr>
            <p:cNvPr id="345" name="Google Shape;345;p16"/>
            <p:cNvSpPr txBox="1"/>
            <p:nvPr/>
          </p:nvSpPr>
          <p:spPr>
            <a:xfrm>
              <a:off x="3254683" y="509063"/>
              <a:ext cx="2312100" cy="85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Coordinador(a) de Centros 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113772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6"/>
            <p:cNvSpPr txBox="1"/>
            <p:nvPr/>
          </p:nvSpPr>
          <p:spPr>
            <a:xfrm>
              <a:off x="4524413" y="2935788"/>
              <a:ext cx="1670100" cy="79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Jefe de Fomento y </a:t>
              </a:r>
              <a:r>
                <a:rPr lang="es-MX" sz="12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Mentoría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210670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6"/>
            <p:cNvSpPr txBox="1"/>
            <p:nvPr/>
          </p:nvSpPr>
          <p:spPr>
            <a:xfrm>
              <a:off x="4653524" y="1418179"/>
              <a:ext cx="1768200" cy="88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Promotor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104833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48" name="Google Shape;348;p16"/>
          <p:cNvCxnSpPr/>
          <p:nvPr/>
        </p:nvCxnSpPr>
        <p:spPr>
          <a:xfrm>
            <a:off x="1329365" y="4170776"/>
            <a:ext cx="6766200" cy="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9" name="Google Shape;349;p16"/>
          <p:cNvCxnSpPr/>
          <p:nvPr/>
        </p:nvCxnSpPr>
        <p:spPr>
          <a:xfrm>
            <a:off x="3692700" y="4170775"/>
            <a:ext cx="0" cy="28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16"/>
          <p:cNvCxnSpPr/>
          <p:nvPr/>
        </p:nvCxnSpPr>
        <p:spPr>
          <a:xfrm>
            <a:off x="1329375" y="4170775"/>
            <a:ext cx="0" cy="28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1" name="Google Shape;351;p16"/>
          <p:cNvCxnSpPr/>
          <p:nvPr/>
        </p:nvCxnSpPr>
        <p:spPr>
          <a:xfrm>
            <a:off x="8095575" y="4170775"/>
            <a:ext cx="0" cy="28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2" name="Google Shape;352;p16"/>
          <p:cNvCxnSpPr/>
          <p:nvPr/>
        </p:nvCxnSpPr>
        <p:spPr>
          <a:xfrm>
            <a:off x="6073950" y="4170775"/>
            <a:ext cx="0" cy="28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3" name="Google Shape;353;p16"/>
          <p:cNvCxnSpPr/>
          <p:nvPr/>
        </p:nvCxnSpPr>
        <p:spPr>
          <a:xfrm>
            <a:off x="4570425" y="2670250"/>
            <a:ext cx="0" cy="76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 txBox="1"/>
          <p:nvPr/>
        </p:nvSpPr>
        <p:spPr>
          <a:xfrm>
            <a:off x="189463" y="116559"/>
            <a:ext cx="70851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Dirección de Fomento y Competitividad Sectorial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Coordinación de Proyectos Prioritarios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9" name="Google Shape;359;p14"/>
          <p:cNvGrpSpPr/>
          <p:nvPr/>
        </p:nvGrpSpPr>
        <p:grpSpPr>
          <a:xfrm>
            <a:off x="2989838" y="2931500"/>
            <a:ext cx="3164361" cy="3795964"/>
            <a:chOff x="3018713" y="2920875"/>
            <a:chExt cx="3164361" cy="3795964"/>
          </a:xfrm>
        </p:grpSpPr>
        <p:sp>
          <p:nvSpPr>
            <p:cNvPr id="360" name="Google Shape;360;p14"/>
            <p:cNvSpPr/>
            <p:nvPr/>
          </p:nvSpPr>
          <p:spPr>
            <a:xfrm>
              <a:off x="4467879" y="3511600"/>
              <a:ext cx="262800" cy="364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95730"/>
                  </a:lnTo>
                  <a:lnTo>
                    <a:pt x="68253" y="95730"/>
                  </a:lnTo>
                  <a:lnTo>
                    <a:pt x="68253" y="120000"/>
                  </a:lnTo>
                </a:path>
              </a:pathLst>
            </a:cu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61" name="Google Shape;361;p14"/>
            <p:cNvSpPr/>
            <p:nvPr/>
          </p:nvSpPr>
          <p:spPr>
            <a:xfrm>
              <a:off x="3383113" y="4712100"/>
              <a:ext cx="2435536" cy="2004739"/>
            </a:xfrm>
            <a:custGeom>
              <a:avLst/>
              <a:gdLst/>
              <a:ahLst/>
              <a:cxnLst/>
              <a:rect l="l" t="t" r="r" b="b"/>
              <a:pathLst>
                <a:path w="2387780" h="1411788" extrusionOk="0">
                  <a:moveTo>
                    <a:pt x="0" y="0"/>
                  </a:moveTo>
                  <a:lnTo>
                    <a:pt x="2387780" y="0"/>
                  </a:lnTo>
                  <a:lnTo>
                    <a:pt x="2387780" y="1411788"/>
                  </a:lnTo>
                  <a:lnTo>
                    <a:pt x="0" y="141178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Auxiliares de Microcréditos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0" i="0" u="none" strike="noStrike" cap="none" dirty="0">
                  <a:solidFill>
                    <a:schemeClr val="dk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s-MX" sz="1000" b="0" i="0" u="none" strike="noStrike" cap="none" dirty="0">
                  <a:solidFill>
                    <a:schemeClr val="dk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</a:b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111025, </a:t>
              </a:r>
              <a:b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112300,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90000"/>
                </a:lnSpc>
                <a:spcBef>
                  <a:spcPts val="420"/>
                </a:spcBef>
                <a:buSzPts val="1200"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112301,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116338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3018713" y="2920875"/>
              <a:ext cx="3164361" cy="1345099"/>
            </a:xfrm>
            <a:custGeom>
              <a:avLst/>
              <a:gdLst/>
              <a:ahLst/>
              <a:cxnLst/>
              <a:rect l="l" t="t" r="r" b="b"/>
              <a:pathLst>
                <a:path w="3164361" h="1752572" extrusionOk="0">
                  <a:moveTo>
                    <a:pt x="0" y="0"/>
                  </a:moveTo>
                  <a:lnTo>
                    <a:pt x="3164361" y="0"/>
                  </a:lnTo>
                  <a:lnTo>
                    <a:pt x="3164361" y="1752572"/>
                  </a:lnTo>
                  <a:lnTo>
                    <a:pt x="0" y="175257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Supervisor(a) de Microcréditos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111026 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" name="Google Shape;363;p14"/>
          <p:cNvSpPr txBox="1"/>
          <p:nvPr/>
        </p:nvSpPr>
        <p:spPr>
          <a:xfrm>
            <a:off x="3519000" y="2048788"/>
            <a:ext cx="21060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Coordinador(a) </a:t>
            </a: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</a:t>
            </a:r>
            <a:r>
              <a:rPr lang="es-MX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Municipal de Financiamiento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213823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4" name="Google Shape;364;p14"/>
          <p:cNvCxnSpPr/>
          <p:nvPr/>
        </p:nvCxnSpPr>
        <p:spPr>
          <a:xfrm>
            <a:off x="4570425" y="4051475"/>
            <a:ext cx="0" cy="76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5" name="Google Shape;365;p14"/>
          <p:cNvCxnSpPr/>
          <p:nvPr/>
        </p:nvCxnSpPr>
        <p:spPr>
          <a:xfrm>
            <a:off x="4570425" y="2609200"/>
            <a:ext cx="0" cy="28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318;p13"/>
          <p:cNvSpPr txBox="1"/>
          <p:nvPr/>
        </p:nvSpPr>
        <p:spPr>
          <a:xfrm>
            <a:off x="5327233" y="2390137"/>
            <a:ext cx="12735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Analista de Atención a </a:t>
            </a: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Emprendedores</a:t>
            </a:r>
            <a:endParaRPr lang="es-MX" dirty="0" smtClean="0">
              <a:ea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213867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320;p13"/>
          <p:cNvCxnSpPr/>
          <p:nvPr/>
        </p:nvCxnSpPr>
        <p:spPr>
          <a:xfrm flipH="1">
            <a:off x="4570425" y="2685388"/>
            <a:ext cx="756808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1077a445bc_0_12"/>
          <p:cNvSpPr txBox="1"/>
          <p:nvPr/>
        </p:nvSpPr>
        <p:spPr>
          <a:xfrm>
            <a:off x="189463" y="116559"/>
            <a:ext cx="70851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Dirección de Fomento y Competitividad Sectorial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Coordinación de Proyectos Productivos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g21077a445bc_0_12"/>
          <p:cNvGrpSpPr/>
          <p:nvPr/>
        </p:nvGrpSpPr>
        <p:grpSpPr>
          <a:xfrm>
            <a:off x="2989838" y="3213200"/>
            <a:ext cx="3164361" cy="1345099"/>
            <a:chOff x="3018713" y="3202575"/>
            <a:chExt cx="3164361" cy="1345099"/>
          </a:xfrm>
        </p:grpSpPr>
        <p:sp>
          <p:nvSpPr>
            <p:cNvPr id="372" name="Google Shape;372;g21077a445bc_0_12"/>
            <p:cNvSpPr/>
            <p:nvPr/>
          </p:nvSpPr>
          <p:spPr>
            <a:xfrm>
              <a:off x="4467879" y="3511600"/>
              <a:ext cx="262800" cy="364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95730"/>
                  </a:lnTo>
                  <a:lnTo>
                    <a:pt x="68253" y="95730"/>
                  </a:lnTo>
                  <a:lnTo>
                    <a:pt x="68253" y="120000"/>
                  </a:lnTo>
                </a:path>
              </a:pathLst>
            </a:cu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73" name="Google Shape;373;g21077a445bc_0_12"/>
            <p:cNvSpPr/>
            <p:nvPr/>
          </p:nvSpPr>
          <p:spPr>
            <a:xfrm>
              <a:off x="3018713" y="3202575"/>
              <a:ext cx="3164361" cy="1345099"/>
            </a:xfrm>
            <a:custGeom>
              <a:avLst/>
              <a:gdLst/>
              <a:ahLst/>
              <a:cxnLst/>
              <a:rect l="l" t="t" r="r" b="b"/>
              <a:pathLst>
                <a:path w="3164361" h="1752572" extrusionOk="0">
                  <a:moveTo>
                    <a:pt x="0" y="0"/>
                  </a:moveTo>
                  <a:lnTo>
                    <a:pt x="3164361" y="0"/>
                  </a:lnTo>
                  <a:lnTo>
                    <a:pt x="3164361" y="1752572"/>
                  </a:lnTo>
                  <a:lnTo>
                    <a:pt x="0" y="175257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Auxiliar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s-MX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MX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212741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4" name="Google Shape;374;g21077a445bc_0_12"/>
          <p:cNvSpPr txBox="1"/>
          <p:nvPr/>
        </p:nvSpPr>
        <p:spPr>
          <a:xfrm>
            <a:off x="3519025" y="2576588"/>
            <a:ext cx="21060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Coordinador(a) de Proyectos Prioritarios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s-MX" sz="1000" b="0" i="0" u="none" strike="noStrike" cap="none" dirty="0" smtClean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211056</a:t>
            </a:r>
            <a:endParaRPr sz="10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5" name="Google Shape;375;g21077a445bc_0_12"/>
          <p:cNvCxnSpPr/>
          <p:nvPr/>
        </p:nvCxnSpPr>
        <p:spPr>
          <a:xfrm>
            <a:off x="4570425" y="3171600"/>
            <a:ext cx="0" cy="28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8"/>
          <p:cNvSpPr txBox="1"/>
          <p:nvPr/>
        </p:nvSpPr>
        <p:spPr>
          <a:xfrm>
            <a:off x="1" y="2993035"/>
            <a:ext cx="854891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MX" sz="5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Dirección de Turismo</a:t>
            </a:r>
            <a:endParaRPr sz="5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9"/>
          <p:cNvSpPr txBox="1"/>
          <p:nvPr/>
        </p:nvSpPr>
        <p:spPr>
          <a:xfrm>
            <a:off x="175815" y="117425"/>
            <a:ext cx="70851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Dirección de Turismo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9"/>
          <p:cNvGrpSpPr/>
          <p:nvPr/>
        </p:nvGrpSpPr>
        <p:grpSpPr>
          <a:xfrm>
            <a:off x="518346" y="1426289"/>
            <a:ext cx="8625655" cy="5277335"/>
            <a:chOff x="518346" y="1426289"/>
            <a:chExt cx="8625655" cy="5277335"/>
          </a:xfrm>
        </p:grpSpPr>
        <p:sp>
          <p:nvSpPr>
            <p:cNvPr id="387" name="Google Shape;387;p19"/>
            <p:cNvSpPr/>
            <p:nvPr/>
          </p:nvSpPr>
          <p:spPr>
            <a:xfrm>
              <a:off x="3415776" y="1426289"/>
              <a:ext cx="2317664" cy="1220537"/>
            </a:xfrm>
            <a:custGeom>
              <a:avLst/>
              <a:gdLst/>
              <a:ahLst/>
              <a:cxnLst/>
              <a:rect l="l" t="t" r="r" b="b"/>
              <a:pathLst>
                <a:path w="2317664" h="1220537" extrusionOk="0">
                  <a:moveTo>
                    <a:pt x="0" y="0"/>
                  </a:moveTo>
                  <a:lnTo>
                    <a:pt x="2317664" y="0"/>
                  </a:lnTo>
                  <a:lnTo>
                    <a:pt x="2317664" y="1220537"/>
                  </a:lnTo>
                  <a:lnTo>
                    <a:pt x="0" y="12205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Director(a) de Turismo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210933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518474" y="4294450"/>
              <a:ext cx="1848419" cy="815780"/>
            </a:xfrm>
            <a:custGeom>
              <a:avLst/>
              <a:gdLst/>
              <a:ahLst/>
              <a:cxnLst/>
              <a:rect l="l" t="t" r="r" b="b"/>
              <a:pathLst>
                <a:path w="1711499" h="815780" extrusionOk="0">
                  <a:moveTo>
                    <a:pt x="0" y="0"/>
                  </a:moveTo>
                  <a:lnTo>
                    <a:pt x="1711499" y="0"/>
                  </a:lnTo>
                  <a:lnTo>
                    <a:pt x="1711499" y="815780"/>
                  </a:lnTo>
                  <a:lnTo>
                    <a:pt x="0" y="815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Coordinador(a) de Promoción Turística y Redes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213561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518346" y="5927975"/>
              <a:ext cx="1711764" cy="720726"/>
            </a:xfrm>
            <a:custGeom>
              <a:avLst/>
              <a:gdLst/>
              <a:ahLst/>
              <a:cxnLst/>
              <a:rect l="l" t="t" r="r" b="b"/>
              <a:pathLst>
                <a:path w="1242660" h="699734" extrusionOk="0">
                  <a:moveTo>
                    <a:pt x="0" y="0"/>
                  </a:moveTo>
                  <a:lnTo>
                    <a:pt x="1242660" y="0"/>
                  </a:lnTo>
                  <a:lnTo>
                    <a:pt x="1242660" y="699734"/>
                  </a:lnTo>
                  <a:lnTo>
                    <a:pt x="0" y="69973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Auxiliar Administrativo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82784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3718395" y="4294169"/>
              <a:ext cx="1711499" cy="815780"/>
            </a:xfrm>
            <a:custGeom>
              <a:avLst/>
              <a:gdLst/>
              <a:ahLst/>
              <a:cxnLst/>
              <a:rect l="l" t="t" r="r" b="b"/>
              <a:pathLst>
                <a:path w="1711499" h="815780" extrusionOk="0">
                  <a:moveTo>
                    <a:pt x="0" y="0"/>
                  </a:moveTo>
                  <a:lnTo>
                    <a:pt x="1711499" y="0"/>
                  </a:lnTo>
                  <a:lnTo>
                    <a:pt x="1711499" y="815780"/>
                  </a:lnTo>
                  <a:lnTo>
                    <a:pt x="0" y="815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1200"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Coordinador(a) </a:t>
              </a:r>
              <a:b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proyectos turísticos</a:t>
              </a:r>
              <a:b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MX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211389</a:t>
              </a:r>
              <a:endParaRPr lang="es-MX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6326575" y="2689588"/>
              <a:ext cx="2318772" cy="812073"/>
            </a:xfrm>
            <a:custGeom>
              <a:avLst/>
              <a:gdLst/>
              <a:ahLst/>
              <a:cxnLst/>
              <a:rect l="l" t="t" r="r" b="b"/>
              <a:pathLst>
                <a:path w="1044492" h="812073" extrusionOk="0">
                  <a:moveTo>
                    <a:pt x="0" y="0"/>
                  </a:moveTo>
                  <a:lnTo>
                    <a:pt x="1044492" y="0"/>
                  </a:lnTo>
                  <a:lnTo>
                    <a:pt x="1044492" y="812073"/>
                  </a:lnTo>
                  <a:lnTo>
                    <a:pt x="0" y="81207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Auxiliar Administrativo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84180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6544475" y="4411775"/>
              <a:ext cx="2100865" cy="815780"/>
            </a:xfrm>
            <a:custGeom>
              <a:avLst/>
              <a:gdLst/>
              <a:ahLst/>
              <a:cxnLst/>
              <a:rect l="l" t="t" r="r" b="b"/>
              <a:pathLst>
                <a:path w="1711499" h="815780" extrusionOk="0">
                  <a:moveTo>
                    <a:pt x="0" y="0"/>
                  </a:moveTo>
                  <a:lnTo>
                    <a:pt x="1711499" y="0"/>
                  </a:lnTo>
                  <a:lnTo>
                    <a:pt x="1711499" y="815780"/>
                  </a:lnTo>
                  <a:lnTo>
                    <a:pt x="0" y="815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Coordinador(a) </a:t>
              </a:r>
              <a:b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Formación y Servicios </a:t>
              </a: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Turísticos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100914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6185225" y="5927975"/>
              <a:ext cx="2958776" cy="775649"/>
            </a:xfrm>
            <a:custGeom>
              <a:avLst/>
              <a:gdLst/>
              <a:ahLst/>
              <a:cxnLst/>
              <a:rect l="l" t="t" r="r" b="b"/>
              <a:pathLst>
                <a:path w="1283634" h="775649" extrusionOk="0">
                  <a:moveTo>
                    <a:pt x="0" y="0"/>
                  </a:moveTo>
                  <a:lnTo>
                    <a:pt x="1283634" y="0"/>
                  </a:lnTo>
                  <a:lnTo>
                    <a:pt x="1283634" y="775649"/>
                  </a:lnTo>
                  <a:lnTo>
                    <a:pt x="0" y="77564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Auxiliar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Administrativo(a)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44871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4" name="Google Shape;394;p19"/>
            <p:cNvCxnSpPr/>
            <p:nvPr/>
          </p:nvCxnSpPr>
          <p:spPr>
            <a:xfrm flipH="1">
              <a:off x="4621763" y="2374867"/>
              <a:ext cx="900" cy="1517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5" name="Google Shape;395;p19"/>
            <p:cNvCxnSpPr/>
            <p:nvPr/>
          </p:nvCxnSpPr>
          <p:spPr>
            <a:xfrm>
              <a:off x="1374237" y="5110227"/>
              <a:ext cx="0" cy="604773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6" name="Google Shape;396;p19"/>
            <p:cNvCxnSpPr/>
            <p:nvPr/>
          </p:nvCxnSpPr>
          <p:spPr>
            <a:xfrm>
              <a:off x="7594915" y="5227552"/>
              <a:ext cx="0" cy="604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7" name="Google Shape;397;p19"/>
          <p:cNvSpPr/>
          <p:nvPr/>
        </p:nvSpPr>
        <p:spPr>
          <a:xfrm>
            <a:off x="2157626" y="5887838"/>
            <a:ext cx="2216391" cy="815780"/>
          </a:xfrm>
          <a:custGeom>
            <a:avLst/>
            <a:gdLst/>
            <a:ahLst/>
            <a:cxnLst/>
            <a:rect l="l" t="t" r="r" b="b"/>
            <a:pathLst>
              <a:path w="1711499" h="815780" extrusionOk="0">
                <a:moveTo>
                  <a:pt x="0" y="0"/>
                </a:moveTo>
                <a:lnTo>
                  <a:pt x="1711499" y="0"/>
                </a:lnTo>
                <a:lnTo>
                  <a:pt x="1711499" y="815780"/>
                </a:lnTo>
                <a:lnTo>
                  <a:pt x="0" y="81578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Analista de </a:t>
            </a: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8" name="Google Shape;398;p19"/>
          <p:cNvCxnSpPr/>
          <p:nvPr/>
        </p:nvCxnSpPr>
        <p:spPr>
          <a:xfrm rot="10800000">
            <a:off x="3263875" y="5514963"/>
            <a:ext cx="3900" cy="2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9" name="Google Shape;399;p19"/>
          <p:cNvCxnSpPr/>
          <p:nvPr/>
        </p:nvCxnSpPr>
        <p:spPr>
          <a:xfrm>
            <a:off x="2510763" y="3894779"/>
            <a:ext cx="13731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0" name="Google Shape;400;p19"/>
          <p:cNvCxnSpPr/>
          <p:nvPr/>
        </p:nvCxnSpPr>
        <p:spPr>
          <a:xfrm>
            <a:off x="5256963" y="3894767"/>
            <a:ext cx="13731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1" name="Google Shape;401;p19"/>
          <p:cNvCxnSpPr/>
          <p:nvPr/>
        </p:nvCxnSpPr>
        <p:spPr>
          <a:xfrm>
            <a:off x="4636963" y="3190279"/>
            <a:ext cx="13731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2" name="Google Shape;402;p19"/>
          <p:cNvCxnSpPr/>
          <p:nvPr/>
        </p:nvCxnSpPr>
        <p:spPr>
          <a:xfrm rot="10800000">
            <a:off x="4570050" y="5524563"/>
            <a:ext cx="3900" cy="2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3" name="Google Shape;403;p19"/>
          <p:cNvCxnSpPr/>
          <p:nvPr/>
        </p:nvCxnSpPr>
        <p:spPr>
          <a:xfrm rot="10800000">
            <a:off x="5629375" y="5524563"/>
            <a:ext cx="3900" cy="2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4" name="Google Shape;404;p19"/>
          <p:cNvCxnSpPr/>
          <p:nvPr/>
        </p:nvCxnSpPr>
        <p:spPr>
          <a:xfrm>
            <a:off x="3267775" y="5514975"/>
            <a:ext cx="2361600" cy="9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5" name="Google Shape;405;p19"/>
          <p:cNvSpPr txBox="1"/>
          <p:nvPr/>
        </p:nvSpPr>
        <p:spPr>
          <a:xfrm>
            <a:off x="4107975" y="5679538"/>
            <a:ext cx="9249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Analista</a:t>
            </a:r>
            <a:endParaRPr sz="12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6" name="Google Shape;406;p19"/>
          <p:cNvCxnSpPr/>
          <p:nvPr/>
        </p:nvCxnSpPr>
        <p:spPr>
          <a:xfrm rot="10800000">
            <a:off x="4570050" y="5238963"/>
            <a:ext cx="3900" cy="2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7" name="Google Shape;407;p19"/>
          <p:cNvSpPr txBox="1"/>
          <p:nvPr/>
        </p:nvSpPr>
        <p:spPr>
          <a:xfrm>
            <a:off x="5168875" y="5752950"/>
            <a:ext cx="9249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Auxiliar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213200</a:t>
            </a:r>
            <a:endParaRPr sz="12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8" name="Google Shape;408;p19"/>
          <p:cNvCxnSpPr/>
          <p:nvPr/>
        </p:nvCxnSpPr>
        <p:spPr>
          <a:xfrm>
            <a:off x="3883863" y="3894779"/>
            <a:ext cx="13731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9" name="Google Shape;409;p19"/>
          <p:cNvCxnSpPr/>
          <p:nvPr/>
        </p:nvCxnSpPr>
        <p:spPr>
          <a:xfrm>
            <a:off x="1137663" y="3894779"/>
            <a:ext cx="13731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19"/>
          <p:cNvCxnSpPr/>
          <p:nvPr/>
        </p:nvCxnSpPr>
        <p:spPr>
          <a:xfrm>
            <a:off x="6630063" y="3894779"/>
            <a:ext cx="1373100" cy="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1" name="Google Shape;411;p19"/>
          <p:cNvCxnSpPr/>
          <p:nvPr/>
        </p:nvCxnSpPr>
        <p:spPr>
          <a:xfrm rot="10800000">
            <a:off x="8003175" y="3894775"/>
            <a:ext cx="3900" cy="2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2" name="Google Shape;412;p19"/>
          <p:cNvCxnSpPr/>
          <p:nvPr/>
        </p:nvCxnSpPr>
        <p:spPr>
          <a:xfrm rot="10800000">
            <a:off x="1133775" y="3894763"/>
            <a:ext cx="3900" cy="2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3" name="Google Shape;413;p19"/>
          <p:cNvCxnSpPr/>
          <p:nvPr/>
        </p:nvCxnSpPr>
        <p:spPr>
          <a:xfrm rot="10800000">
            <a:off x="4622700" y="3894763"/>
            <a:ext cx="3900" cy="2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1"/>
          <p:cNvSpPr txBox="1"/>
          <p:nvPr/>
        </p:nvSpPr>
        <p:spPr>
          <a:xfrm>
            <a:off x="0" y="2631474"/>
            <a:ext cx="8577943" cy="158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MX" sz="5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Dirección de Enlace Municipal</a:t>
            </a:r>
            <a:endParaRPr sz="5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2"/>
          <p:cNvSpPr txBox="1"/>
          <p:nvPr/>
        </p:nvSpPr>
        <p:spPr>
          <a:xfrm>
            <a:off x="193792" y="114329"/>
            <a:ext cx="70583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Dirección de Enlace Municipal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22"/>
          <p:cNvGrpSpPr/>
          <p:nvPr/>
        </p:nvGrpSpPr>
        <p:grpSpPr>
          <a:xfrm>
            <a:off x="435875" y="2093177"/>
            <a:ext cx="8476737" cy="3839623"/>
            <a:chOff x="108529" y="756137"/>
            <a:chExt cx="8476737" cy="3839623"/>
          </a:xfrm>
        </p:grpSpPr>
        <p:sp>
          <p:nvSpPr>
            <p:cNvPr id="425" name="Google Shape;425;p22"/>
            <p:cNvSpPr/>
            <p:nvPr/>
          </p:nvSpPr>
          <p:spPr>
            <a:xfrm>
              <a:off x="3272805" y="984737"/>
              <a:ext cx="1910309" cy="100601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2"/>
            <p:cNvSpPr txBox="1"/>
            <p:nvPr/>
          </p:nvSpPr>
          <p:spPr>
            <a:xfrm>
              <a:off x="3268880" y="756137"/>
              <a:ext cx="1910400" cy="100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Director(a) de Enlace </a:t>
              </a: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Municipal</a:t>
              </a:r>
              <a:endParaRPr lang="es-MX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210087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2"/>
            <p:cNvSpPr txBox="1"/>
            <p:nvPr/>
          </p:nvSpPr>
          <p:spPr>
            <a:xfrm>
              <a:off x="108529" y="2307360"/>
              <a:ext cx="2431200" cy="67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Coordinador de </a:t>
              </a: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Administración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22"/>
            <p:cNvSpPr txBox="1"/>
            <p:nvPr/>
          </p:nvSpPr>
          <p:spPr>
            <a:xfrm>
              <a:off x="1844578" y="3805985"/>
              <a:ext cx="1410600" cy="67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Jefe(a) Jurídico</a:t>
              </a:r>
              <a:br>
                <a:rPr lang="es-MX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1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highlight>
                  <a:schemeClr val="accent4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22"/>
            <p:cNvSpPr txBox="1"/>
            <p:nvPr/>
          </p:nvSpPr>
          <p:spPr>
            <a:xfrm>
              <a:off x="3567548" y="3923460"/>
              <a:ext cx="1410600" cy="67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Jefe(a) de </a:t>
              </a:r>
              <a:b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Comunicación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213560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5290520" y="3805985"/>
              <a:ext cx="1410600" cy="67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2"/>
            <p:cNvSpPr txBox="1"/>
            <p:nvPr/>
          </p:nvSpPr>
          <p:spPr>
            <a:xfrm>
              <a:off x="5357821" y="3816885"/>
              <a:ext cx="1410600" cy="67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Jefe(a) de Contraloría y Transparencia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0" i="0" u="none" strike="noStrike" cap="none" dirty="0">
                  <a:solidFill>
                    <a:schemeClr val="dk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s-MX" sz="1000" b="0" i="0" u="none" strike="noStrike" cap="none" dirty="0">
                  <a:solidFill>
                    <a:schemeClr val="dk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</a:br>
              <a:r>
                <a:rPr lang="es-MX" sz="1000" b="0" i="0" u="none" strike="noStrike" cap="none" dirty="0">
                  <a:solidFill>
                    <a:schemeClr val="dk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210848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7052829" y="3348785"/>
              <a:ext cx="1410684" cy="6723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2"/>
            <p:cNvSpPr txBox="1"/>
            <p:nvPr/>
          </p:nvSpPr>
          <p:spPr>
            <a:xfrm>
              <a:off x="6931066" y="3805985"/>
              <a:ext cx="1654200" cy="67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Jefe(a) </a:t>
              </a:r>
              <a:b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Atención Ciudadana</a:t>
              </a:r>
              <a:b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212740</a:t>
              </a:r>
              <a:endParaRPr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22"/>
            <p:cNvSpPr txBox="1"/>
            <p:nvPr/>
          </p:nvSpPr>
          <p:spPr>
            <a:xfrm>
              <a:off x="5492187" y="2224864"/>
              <a:ext cx="1674300" cy="8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Unidad de igualdad de género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5" name="Google Shape;435;p22"/>
          <p:cNvSpPr txBox="1"/>
          <p:nvPr/>
        </p:nvSpPr>
        <p:spPr>
          <a:xfrm>
            <a:off x="-147679" y="5306313"/>
            <a:ext cx="21042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Jefe Administrativo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212007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6" name="Google Shape;436;p22"/>
          <p:cNvCxnSpPr/>
          <p:nvPr/>
        </p:nvCxnSpPr>
        <p:spPr>
          <a:xfrm>
            <a:off x="2643200" y="4657725"/>
            <a:ext cx="5411100" cy="4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7" name="Google Shape;437;p22"/>
          <p:cNvCxnSpPr/>
          <p:nvPr/>
        </p:nvCxnSpPr>
        <p:spPr>
          <a:xfrm>
            <a:off x="4550525" y="3552500"/>
            <a:ext cx="1800" cy="1109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8" name="Google Shape;438;p22"/>
          <p:cNvCxnSpPr/>
          <p:nvPr/>
        </p:nvCxnSpPr>
        <p:spPr>
          <a:xfrm rot="10800000">
            <a:off x="1048625" y="4677425"/>
            <a:ext cx="3900" cy="2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9" name="Google Shape;439;p22"/>
          <p:cNvCxnSpPr/>
          <p:nvPr/>
        </p:nvCxnSpPr>
        <p:spPr>
          <a:xfrm rot="10800000">
            <a:off x="2653950" y="4662200"/>
            <a:ext cx="3900" cy="2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0" name="Google Shape;440;p22"/>
          <p:cNvCxnSpPr/>
          <p:nvPr/>
        </p:nvCxnSpPr>
        <p:spPr>
          <a:xfrm rot="10800000">
            <a:off x="4550525" y="4662200"/>
            <a:ext cx="3900" cy="2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1" name="Google Shape;441;p22"/>
          <p:cNvCxnSpPr/>
          <p:nvPr/>
        </p:nvCxnSpPr>
        <p:spPr>
          <a:xfrm rot="10800000">
            <a:off x="6340125" y="4677425"/>
            <a:ext cx="3900" cy="2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2" name="Google Shape;442;p22"/>
          <p:cNvCxnSpPr/>
          <p:nvPr/>
        </p:nvCxnSpPr>
        <p:spPr>
          <a:xfrm rot="10800000">
            <a:off x="8052425" y="4662200"/>
            <a:ext cx="3900" cy="2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3" name="Google Shape;443;p22"/>
          <p:cNvCxnSpPr/>
          <p:nvPr/>
        </p:nvCxnSpPr>
        <p:spPr>
          <a:xfrm flipH="1">
            <a:off x="3190925" y="3977400"/>
            <a:ext cx="1359600" cy="6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4" name="Google Shape;444;p22"/>
          <p:cNvCxnSpPr/>
          <p:nvPr/>
        </p:nvCxnSpPr>
        <p:spPr>
          <a:xfrm flipH="1">
            <a:off x="4550525" y="3971100"/>
            <a:ext cx="1359600" cy="6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5" name="Google Shape;445;p22"/>
          <p:cNvCxnSpPr/>
          <p:nvPr/>
        </p:nvCxnSpPr>
        <p:spPr>
          <a:xfrm rot="10800000">
            <a:off x="1614650" y="4374875"/>
            <a:ext cx="3900" cy="2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6" name="Google Shape;446;p22"/>
          <p:cNvCxnSpPr/>
          <p:nvPr/>
        </p:nvCxnSpPr>
        <p:spPr>
          <a:xfrm flipH="1">
            <a:off x="1048725" y="4652975"/>
            <a:ext cx="903900" cy="7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7" name="Google Shape;447;p22"/>
          <p:cNvCxnSpPr/>
          <p:nvPr/>
        </p:nvCxnSpPr>
        <p:spPr>
          <a:xfrm rot="10800000">
            <a:off x="1952625" y="4652975"/>
            <a:ext cx="3900" cy="2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8" name="Google Shape;448;p22"/>
          <p:cNvSpPr txBox="1"/>
          <p:nvPr/>
        </p:nvSpPr>
        <p:spPr>
          <a:xfrm>
            <a:off x="1314674" y="5153925"/>
            <a:ext cx="14106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975" tIns="6975" rIns="6975" bIns="69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</a:t>
            </a:r>
            <a:b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VACANTE</a:t>
            </a:r>
            <a:endParaRPr sz="1100" b="0" i="0" u="none" strike="noStrike" cap="none" dirty="0">
              <a:solidFill>
                <a:srgbClr val="00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highlight>
                <a:schemeClr val="accent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37335d31c7_1_4"/>
          <p:cNvSpPr txBox="1"/>
          <p:nvPr/>
        </p:nvSpPr>
        <p:spPr>
          <a:xfrm>
            <a:off x="193792" y="114329"/>
            <a:ext cx="7058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Dirección de Enlace Municipal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4" name="Google Shape;454;g137335d31c7_1_4"/>
          <p:cNvGrpSpPr/>
          <p:nvPr/>
        </p:nvGrpSpPr>
        <p:grpSpPr>
          <a:xfrm>
            <a:off x="1736046" y="2138581"/>
            <a:ext cx="5594750" cy="3039807"/>
            <a:chOff x="-190795" y="43673"/>
            <a:chExt cx="5594750" cy="3039807"/>
          </a:xfrm>
        </p:grpSpPr>
        <p:sp>
          <p:nvSpPr>
            <p:cNvPr id="455" name="Google Shape;455;g137335d31c7_1_4"/>
            <p:cNvSpPr/>
            <p:nvPr/>
          </p:nvSpPr>
          <p:spPr>
            <a:xfrm>
              <a:off x="1821948" y="242173"/>
              <a:ext cx="1763100" cy="10038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g137335d31c7_1_4"/>
            <p:cNvSpPr txBox="1"/>
            <p:nvPr/>
          </p:nvSpPr>
          <p:spPr>
            <a:xfrm>
              <a:off x="1821923" y="43673"/>
              <a:ext cx="1763100" cy="100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Coordinador de Administración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(VACANTE)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g137335d31c7_1_4"/>
            <p:cNvSpPr/>
            <p:nvPr/>
          </p:nvSpPr>
          <p:spPr>
            <a:xfrm>
              <a:off x="2917" y="2293280"/>
              <a:ext cx="1467600" cy="7902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g137335d31c7_1_4"/>
            <p:cNvSpPr txBox="1"/>
            <p:nvPr/>
          </p:nvSpPr>
          <p:spPr>
            <a:xfrm>
              <a:off x="-190795" y="2088205"/>
              <a:ext cx="2104200" cy="79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Jefe Administrativo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212007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g137335d31c7_1_4"/>
            <p:cNvSpPr/>
            <p:nvPr/>
          </p:nvSpPr>
          <p:spPr>
            <a:xfrm>
              <a:off x="3936355" y="2226665"/>
              <a:ext cx="1467600" cy="7902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g137335d31c7_1_4"/>
          <p:cNvSpPr/>
          <p:nvPr/>
        </p:nvSpPr>
        <p:spPr>
          <a:xfrm>
            <a:off x="2787418" y="3496352"/>
            <a:ext cx="1842900" cy="58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60400"/>
                </a:lnTo>
                <a:lnTo>
                  <a:pt x="0" y="60400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1" name="Google Shape;461;g137335d31c7_1_4"/>
          <p:cNvSpPr/>
          <p:nvPr/>
        </p:nvSpPr>
        <p:spPr>
          <a:xfrm>
            <a:off x="4630320" y="3496352"/>
            <a:ext cx="1859400" cy="58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60400"/>
                </a:lnTo>
                <a:lnTo>
                  <a:pt x="120000" y="604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2" name="Google Shape;462;g137335d31c7_1_4"/>
          <p:cNvSpPr txBox="1"/>
          <p:nvPr/>
        </p:nvSpPr>
        <p:spPr>
          <a:xfrm>
            <a:off x="5459246" y="4221238"/>
            <a:ext cx="21042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Auxiliar </a:t>
            </a:r>
            <a:endParaRPr sz="12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"/>
          <p:cNvSpPr txBox="1"/>
          <p:nvPr/>
        </p:nvSpPr>
        <p:spPr>
          <a:xfrm>
            <a:off x="178413" y="84435"/>
            <a:ext cx="72490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Secretaría de Desarrollo Económico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" name="Google Shape;174;p2"/>
          <p:cNvGrpSpPr/>
          <p:nvPr/>
        </p:nvGrpSpPr>
        <p:grpSpPr>
          <a:xfrm>
            <a:off x="90719" y="1354678"/>
            <a:ext cx="9053281" cy="4381284"/>
            <a:chOff x="-222697" y="-378400"/>
            <a:chExt cx="9053281" cy="4381284"/>
          </a:xfrm>
        </p:grpSpPr>
        <p:sp>
          <p:nvSpPr>
            <p:cNvPr id="175" name="Google Shape;175;p2"/>
            <p:cNvSpPr/>
            <p:nvPr/>
          </p:nvSpPr>
          <p:spPr>
            <a:xfrm>
              <a:off x="4153810" y="1307069"/>
              <a:ext cx="3918878" cy="6246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2463"/>
                  </a:lnTo>
                  <a:lnTo>
                    <a:pt x="120000" y="82463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76" name="Google Shape;176;p2"/>
            <p:cNvSpPr/>
            <p:nvPr/>
          </p:nvSpPr>
          <p:spPr>
            <a:xfrm>
              <a:off x="1399522" y="2233041"/>
              <a:ext cx="979054" cy="6246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2463"/>
                  </a:lnTo>
                  <a:lnTo>
                    <a:pt x="120000" y="82463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77" name="Google Shape;177;p2"/>
            <p:cNvSpPr/>
            <p:nvPr/>
          </p:nvSpPr>
          <p:spPr>
            <a:xfrm>
              <a:off x="585692" y="2233041"/>
              <a:ext cx="810764" cy="6246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2463"/>
                  </a:lnTo>
                  <a:lnTo>
                    <a:pt x="0" y="82463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78" name="Google Shape;178;p2"/>
            <p:cNvSpPr/>
            <p:nvPr/>
          </p:nvSpPr>
          <p:spPr>
            <a:xfrm flipH="1">
              <a:off x="4153809" y="1307069"/>
              <a:ext cx="241223" cy="6246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2463"/>
                  </a:lnTo>
                  <a:lnTo>
                    <a:pt x="0" y="82463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79" name="Google Shape;179;p2"/>
            <p:cNvSpPr/>
            <p:nvPr/>
          </p:nvSpPr>
          <p:spPr>
            <a:xfrm>
              <a:off x="3004999" y="11064"/>
              <a:ext cx="2591991" cy="129600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 txBox="1"/>
            <p:nvPr/>
          </p:nvSpPr>
          <p:spPr>
            <a:xfrm>
              <a:off x="2946853" y="-315270"/>
              <a:ext cx="2591991" cy="1296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Secretario(a) De Desarrollo Económico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210042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 txBox="1"/>
            <p:nvPr/>
          </p:nvSpPr>
          <p:spPr>
            <a:xfrm>
              <a:off x="5494691" y="1959037"/>
              <a:ext cx="1732334" cy="11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Director(a) de Promoción de Inversiones y Empleo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210088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 txBox="1"/>
            <p:nvPr/>
          </p:nvSpPr>
          <p:spPr>
            <a:xfrm>
              <a:off x="3630204" y="1995139"/>
              <a:ext cx="1860900" cy="11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Encargado</a:t>
              </a: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(a</a:t>
              </a: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 de Fomento y Competitividad Sectorial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210761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564510" y="-378400"/>
              <a:ext cx="1861006" cy="1172573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 txBox="1"/>
            <p:nvPr/>
          </p:nvSpPr>
          <p:spPr>
            <a:xfrm>
              <a:off x="-222697" y="2964281"/>
              <a:ext cx="1860900" cy="1038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Director(a) de Turismo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210933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7214338" y="1920696"/>
              <a:ext cx="1406583" cy="1172573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 txBox="1"/>
            <p:nvPr/>
          </p:nvSpPr>
          <p:spPr>
            <a:xfrm>
              <a:off x="7227025" y="1974384"/>
              <a:ext cx="1603559" cy="11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Director(a) de Enlace Municipal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210087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" name="Conector recto 7"/>
          <p:cNvCxnSpPr/>
          <p:nvPr/>
        </p:nvCxnSpPr>
        <p:spPr>
          <a:xfrm>
            <a:off x="6720842" y="3481461"/>
            <a:ext cx="0" cy="1921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Google Shape;186;p2"/>
          <p:cNvSpPr txBox="1"/>
          <p:nvPr/>
        </p:nvSpPr>
        <p:spPr>
          <a:xfrm>
            <a:off x="1773239" y="4563262"/>
            <a:ext cx="1860900" cy="11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Encargado de la Dirección de </a:t>
            </a:r>
            <a:r>
              <a:rPr lang="es-MX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211086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86;p2"/>
          <p:cNvSpPr txBox="1"/>
          <p:nvPr/>
        </p:nvSpPr>
        <p:spPr>
          <a:xfrm>
            <a:off x="803828" y="2942736"/>
            <a:ext cx="1860900" cy="11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 (a) </a:t>
            </a:r>
            <a:r>
              <a:rPr lang="es-MX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</a:t>
            </a: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Turismo es Cultura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210116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" name="Conector recto 23"/>
          <p:cNvCxnSpPr/>
          <p:nvPr/>
        </p:nvCxnSpPr>
        <p:spPr>
          <a:xfrm>
            <a:off x="2703689" y="3462411"/>
            <a:ext cx="20047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/>
          <p:nvPr/>
        </p:nvSpPr>
        <p:spPr>
          <a:xfrm>
            <a:off x="193792" y="114329"/>
            <a:ext cx="70583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Dirección de Enlace Municipal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8" name="Google Shape;468;p24"/>
          <p:cNvGrpSpPr/>
          <p:nvPr/>
        </p:nvGrpSpPr>
        <p:grpSpPr>
          <a:xfrm>
            <a:off x="3159071" y="2057408"/>
            <a:ext cx="2825871" cy="3678179"/>
            <a:chOff x="1290567" y="0"/>
            <a:chExt cx="2825871" cy="3678179"/>
          </a:xfrm>
        </p:grpSpPr>
        <p:sp>
          <p:nvSpPr>
            <p:cNvPr id="469" name="Google Shape;469;p24"/>
            <p:cNvSpPr/>
            <p:nvPr/>
          </p:nvSpPr>
          <p:spPr>
            <a:xfrm>
              <a:off x="2657783" y="1608935"/>
              <a:ext cx="91440" cy="8026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70" name="Google Shape;470;p24"/>
            <p:cNvSpPr/>
            <p:nvPr/>
          </p:nvSpPr>
          <p:spPr>
            <a:xfrm>
              <a:off x="1290567" y="0"/>
              <a:ext cx="2825871" cy="160893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4"/>
            <p:cNvSpPr txBox="1"/>
            <p:nvPr/>
          </p:nvSpPr>
          <p:spPr>
            <a:xfrm>
              <a:off x="1290567" y="0"/>
              <a:ext cx="2825871" cy="1608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Jefe(a) </a:t>
              </a:r>
              <a:b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Atención Ciudadana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0" i="0" u="none" strike="noStrike" cap="none" dirty="0" smtClean="0">
                  <a:solidFill>
                    <a:schemeClr val="dk1"/>
                  </a:solidFill>
                  <a:highlight>
                    <a:schemeClr val="lt1"/>
                  </a:highlight>
                  <a:latin typeface="Roboto"/>
                  <a:ea typeface="Roboto"/>
                  <a:cs typeface="Roboto"/>
                  <a:sym typeface="Roboto"/>
                </a:rPr>
                <a:t>212740</a:t>
              </a:r>
              <a:endParaRPr sz="100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1527278" y="2411600"/>
              <a:ext cx="2352449" cy="126657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4"/>
            <p:cNvSpPr txBox="1"/>
            <p:nvPr/>
          </p:nvSpPr>
          <p:spPr>
            <a:xfrm>
              <a:off x="1527278" y="2411600"/>
              <a:ext cx="2352449" cy="1266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Auxiliar </a:t>
              </a:r>
              <a:b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VACANTE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1077a445bc_0_0"/>
          <p:cNvSpPr txBox="1"/>
          <p:nvPr/>
        </p:nvSpPr>
        <p:spPr>
          <a:xfrm>
            <a:off x="193792" y="114329"/>
            <a:ext cx="7058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Dirección de Enlace Municipal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9" name="Google Shape;479;g21077a445bc_0_0"/>
          <p:cNvGrpSpPr/>
          <p:nvPr/>
        </p:nvGrpSpPr>
        <p:grpSpPr>
          <a:xfrm>
            <a:off x="3159071" y="2057408"/>
            <a:ext cx="2826000" cy="3678200"/>
            <a:chOff x="1290567" y="0"/>
            <a:chExt cx="2826000" cy="3678200"/>
          </a:xfrm>
        </p:grpSpPr>
        <p:sp>
          <p:nvSpPr>
            <p:cNvPr id="480" name="Google Shape;480;g21077a445bc_0_0"/>
            <p:cNvSpPr/>
            <p:nvPr/>
          </p:nvSpPr>
          <p:spPr>
            <a:xfrm>
              <a:off x="2657783" y="1608935"/>
              <a:ext cx="91500" cy="80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81" name="Google Shape;481;g21077a445bc_0_0"/>
            <p:cNvSpPr/>
            <p:nvPr/>
          </p:nvSpPr>
          <p:spPr>
            <a:xfrm>
              <a:off x="1290567" y="0"/>
              <a:ext cx="2826000" cy="16089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g21077a445bc_0_0"/>
            <p:cNvSpPr txBox="1"/>
            <p:nvPr/>
          </p:nvSpPr>
          <p:spPr>
            <a:xfrm>
              <a:off x="1290567" y="0"/>
              <a:ext cx="2826000" cy="160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Jefe(a) Jurídico(a)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g21077a445bc_0_0"/>
            <p:cNvSpPr/>
            <p:nvPr/>
          </p:nvSpPr>
          <p:spPr>
            <a:xfrm>
              <a:off x="1527278" y="2411600"/>
              <a:ext cx="2352300" cy="1266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g21077a445bc_0_0"/>
            <p:cNvSpPr txBox="1"/>
            <p:nvPr/>
          </p:nvSpPr>
          <p:spPr>
            <a:xfrm>
              <a:off x="1527278" y="2411600"/>
              <a:ext cx="2352300" cy="12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Auxiliar 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212378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5"/>
          <p:cNvSpPr txBox="1"/>
          <p:nvPr/>
        </p:nvSpPr>
        <p:spPr>
          <a:xfrm>
            <a:off x="193792" y="114329"/>
            <a:ext cx="70583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Dirección de Enlace Municipal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0" name="Google Shape;490;p25"/>
          <p:cNvGrpSpPr/>
          <p:nvPr/>
        </p:nvGrpSpPr>
        <p:grpSpPr>
          <a:xfrm>
            <a:off x="1684821" y="2238004"/>
            <a:ext cx="5646107" cy="3221834"/>
            <a:chOff x="-242020" y="143096"/>
            <a:chExt cx="5646107" cy="3221834"/>
          </a:xfrm>
        </p:grpSpPr>
        <p:sp>
          <p:nvSpPr>
            <p:cNvPr id="491" name="Google Shape;491;p25"/>
            <p:cNvSpPr/>
            <p:nvPr/>
          </p:nvSpPr>
          <p:spPr>
            <a:xfrm>
              <a:off x="1821948" y="242173"/>
              <a:ext cx="1763109" cy="1003841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5"/>
            <p:cNvSpPr txBox="1"/>
            <p:nvPr/>
          </p:nvSpPr>
          <p:spPr>
            <a:xfrm>
              <a:off x="1782027" y="143096"/>
              <a:ext cx="1763109" cy="1003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Jefe(a) de Comunicación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213560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2917" y="2293280"/>
              <a:ext cx="1467732" cy="79023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5"/>
            <p:cNvSpPr txBox="1"/>
            <p:nvPr/>
          </p:nvSpPr>
          <p:spPr>
            <a:xfrm>
              <a:off x="-242020" y="2574730"/>
              <a:ext cx="2104200" cy="79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Auxiliar de diseño gráfico </a:t>
              </a: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multimedia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211530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3936355" y="2226665"/>
              <a:ext cx="1467732" cy="79023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96" name="Google Shape;496;p25"/>
          <p:cNvCxnSpPr/>
          <p:nvPr/>
        </p:nvCxnSpPr>
        <p:spPr>
          <a:xfrm>
            <a:off x="4630325" y="3091800"/>
            <a:ext cx="0" cy="76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7" name="Google Shape;497;p25"/>
          <p:cNvSpPr/>
          <p:nvPr/>
        </p:nvSpPr>
        <p:spPr>
          <a:xfrm>
            <a:off x="2787418" y="3858302"/>
            <a:ext cx="1842900" cy="58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60400"/>
                </a:lnTo>
                <a:lnTo>
                  <a:pt x="0" y="60400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98" name="Google Shape;498;p25"/>
          <p:cNvSpPr/>
          <p:nvPr/>
        </p:nvSpPr>
        <p:spPr>
          <a:xfrm>
            <a:off x="4630320" y="3858302"/>
            <a:ext cx="1859400" cy="58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60400"/>
                </a:lnTo>
                <a:lnTo>
                  <a:pt x="120000" y="604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99" name="Google Shape;499;p25"/>
          <p:cNvSpPr txBox="1"/>
          <p:nvPr/>
        </p:nvSpPr>
        <p:spPr>
          <a:xfrm>
            <a:off x="5459246" y="4397438"/>
            <a:ext cx="21042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Analista de contenido</a:t>
            </a:r>
            <a:r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9;p25"/>
          <p:cNvSpPr txBox="1"/>
          <p:nvPr/>
        </p:nvSpPr>
        <p:spPr>
          <a:xfrm>
            <a:off x="193792" y="114329"/>
            <a:ext cx="70583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Dirección de Enlace Municipal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oogle Shape;490;p25"/>
          <p:cNvGrpSpPr/>
          <p:nvPr/>
        </p:nvGrpSpPr>
        <p:grpSpPr>
          <a:xfrm>
            <a:off x="1929758" y="2106825"/>
            <a:ext cx="5401170" cy="3071602"/>
            <a:chOff x="2917" y="11917"/>
            <a:chExt cx="5401170" cy="3071602"/>
          </a:xfrm>
        </p:grpSpPr>
        <p:sp>
          <p:nvSpPr>
            <p:cNvPr id="4" name="Google Shape;491;p25"/>
            <p:cNvSpPr/>
            <p:nvPr/>
          </p:nvSpPr>
          <p:spPr>
            <a:xfrm>
              <a:off x="1821948" y="242173"/>
              <a:ext cx="1763109" cy="1003841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92;p25"/>
            <p:cNvSpPr txBox="1"/>
            <p:nvPr/>
          </p:nvSpPr>
          <p:spPr>
            <a:xfrm>
              <a:off x="1769296" y="11917"/>
              <a:ext cx="1763109" cy="1003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Jefe(a) de </a:t>
              </a: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Contraloría y </a:t>
              </a: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Transparencia</a:t>
              </a:r>
              <a:r>
                <a:rPr lang="it-IT" sz="1200" dirty="0">
                  <a:solidFill>
                    <a:schemeClr val="dk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it-IT" sz="1200" dirty="0">
                  <a:solidFill>
                    <a:schemeClr val="dk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</a:br>
              <a:r>
                <a:rPr lang="it-IT" sz="1200" dirty="0">
                  <a:solidFill>
                    <a:schemeClr val="dk1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210848</a:t>
              </a:r>
              <a:endParaRPr lang="it-IT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93;p25"/>
            <p:cNvSpPr/>
            <p:nvPr/>
          </p:nvSpPr>
          <p:spPr>
            <a:xfrm>
              <a:off x="2917" y="2293280"/>
              <a:ext cx="1467732" cy="79023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494;p25"/>
            <p:cNvSpPr txBox="1"/>
            <p:nvPr/>
          </p:nvSpPr>
          <p:spPr>
            <a:xfrm>
              <a:off x="1651384" y="1920971"/>
              <a:ext cx="2104200" cy="79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Auxiliar </a:t>
              </a:r>
              <a:endPara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213885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95;p25"/>
            <p:cNvSpPr/>
            <p:nvPr/>
          </p:nvSpPr>
          <p:spPr>
            <a:xfrm>
              <a:off x="3936355" y="2226665"/>
              <a:ext cx="1467732" cy="79023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9" name="Google Shape;496;p25"/>
          <p:cNvCxnSpPr/>
          <p:nvPr/>
        </p:nvCxnSpPr>
        <p:spPr>
          <a:xfrm>
            <a:off x="4630325" y="3091800"/>
            <a:ext cx="0" cy="76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62124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057;p37"/>
          <p:cNvSpPr txBox="1"/>
          <p:nvPr/>
        </p:nvSpPr>
        <p:spPr>
          <a:xfrm>
            <a:off x="0" y="3048174"/>
            <a:ext cx="9144000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ES" sz="4800" b="1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Dirección </a:t>
            </a:r>
            <a:r>
              <a:rPr lang="es-ES" sz="4800" b="1" dirty="0" smtClean="0">
                <a:solidFill>
                  <a:srgbClr val="595959"/>
                </a:solidFill>
              </a:rPr>
              <a:t>General de Turismo es Cultura </a:t>
            </a:r>
            <a:endParaRPr sz="4800" b="1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9960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90;p25"/>
          <p:cNvGrpSpPr/>
          <p:nvPr/>
        </p:nvGrpSpPr>
        <p:grpSpPr>
          <a:xfrm>
            <a:off x="1684821" y="2337081"/>
            <a:ext cx="5646107" cy="3122757"/>
            <a:chOff x="-242020" y="242173"/>
            <a:chExt cx="5646107" cy="3122757"/>
          </a:xfrm>
        </p:grpSpPr>
        <p:sp>
          <p:nvSpPr>
            <p:cNvPr id="9" name="Google Shape;491;p25"/>
            <p:cNvSpPr/>
            <p:nvPr/>
          </p:nvSpPr>
          <p:spPr>
            <a:xfrm>
              <a:off x="1821948" y="242173"/>
              <a:ext cx="1763109" cy="1003841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492;p25"/>
            <p:cNvSpPr txBox="1"/>
            <p:nvPr/>
          </p:nvSpPr>
          <p:spPr>
            <a:xfrm>
              <a:off x="1821948" y="242173"/>
              <a:ext cx="1763109" cy="1003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Director (a) General de Turismo es Cultura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210116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93;p25"/>
            <p:cNvSpPr/>
            <p:nvPr/>
          </p:nvSpPr>
          <p:spPr>
            <a:xfrm>
              <a:off x="2917" y="2293280"/>
              <a:ext cx="1467732" cy="79023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94;p25"/>
            <p:cNvSpPr txBox="1"/>
            <p:nvPr/>
          </p:nvSpPr>
          <p:spPr>
            <a:xfrm>
              <a:off x="-242020" y="2574730"/>
              <a:ext cx="2104200" cy="79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Coordinadora de Cultura Comunitaria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116238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95;p25"/>
            <p:cNvSpPr/>
            <p:nvPr/>
          </p:nvSpPr>
          <p:spPr>
            <a:xfrm>
              <a:off x="3936355" y="2226665"/>
              <a:ext cx="1467732" cy="79023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" name="Google Shape;496;p25"/>
          <p:cNvCxnSpPr/>
          <p:nvPr/>
        </p:nvCxnSpPr>
        <p:spPr>
          <a:xfrm>
            <a:off x="4630318" y="3200400"/>
            <a:ext cx="7" cy="65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497;p25"/>
          <p:cNvSpPr/>
          <p:nvPr/>
        </p:nvSpPr>
        <p:spPr>
          <a:xfrm>
            <a:off x="2787418" y="3858302"/>
            <a:ext cx="1842900" cy="58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60400"/>
                </a:lnTo>
                <a:lnTo>
                  <a:pt x="0" y="60400"/>
                </a:lnTo>
                <a:lnTo>
                  <a:pt x="0" y="120000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" name="Google Shape;498;p25"/>
          <p:cNvSpPr/>
          <p:nvPr/>
        </p:nvSpPr>
        <p:spPr>
          <a:xfrm>
            <a:off x="4630320" y="3858302"/>
            <a:ext cx="1859400" cy="58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60400"/>
                </a:lnTo>
                <a:lnTo>
                  <a:pt x="120000" y="604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" name="Google Shape;499;p25"/>
          <p:cNvSpPr txBox="1"/>
          <p:nvPr/>
        </p:nvSpPr>
        <p:spPr>
          <a:xfrm>
            <a:off x="5459246" y="4397438"/>
            <a:ext cx="21042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dirty="0">
                <a:sym typeface="Calibri"/>
              </a:rPr>
              <a:t>Intendente</a:t>
            </a:r>
            <a:endParaRPr sz="1200" dirty="0"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20291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489;p25"/>
          <p:cNvSpPr txBox="1"/>
          <p:nvPr/>
        </p:nvSpPr>
        <p:spPr>
          <a:xfrm>
            <a:off x="193792" y="114329"/>
            <a:ext cx="705836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Dirección </a:t>
            </a:r>
            <a:r>
              <a:rPr lang="es-MX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de Turismo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Cultura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4630318" y="4155440"/>
            <a:ext cx="0" cy="7823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Google Shape;494;p25"/>
          <p:cNvSpPr txBox="1"/>
          <p:nvPr/>
        </p:nvSpPr>
        <p:spPr>
          <a:xfrm>
            <a:off x="3578218" y="5234898"/>
            <a:ext cx="21042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Analista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110186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508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57;p37"/>
          <p:cNvSpPr txBox="1"/>
          <p:nvPr/>
        </p:nvSpPr>
        <p:spPr>
          <a:xfrm>
            <a:off x="0" y="3048174"/>
            <a:ext cx="9144000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ES" sz="4800" b="1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Dirección </a:t>
            </a:r>
            <a:r>
              <a:rPr lang="es-ES" sz="4800" b="1" dirty="0" smtClean="0">
                <a:solidFill>
                  <a:srgbClr val="595959"/>
                </a:solidFill>
              </a:rPr>
              <a:t>de Cultura </a:t>
            </a:r>
            <a:endParaRPr sz="4800" b="1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812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38"/>
          <p:cNvSpPr txBox="1"/>
          <p:nvPr/>
        </p:nvSpPr>
        <p:spPr>
          <a:xfrm>
            <a:off x="160162" y="165620"/>
            <a:ext cx="6565361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Dirección de Cultura</a:t>
            </a:r>
            <a:endParaRPr sz="32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5" name="Google Shape;1065;p38"/>
          <p:cNvGrpSpPr/>
          <p:nvPr/>
        </p:nvGrpSpPr>
        <p:grpSpPr>
          <a:xfrm>
            <a:off x="369277" y="1219926"/>
            <a:ext cx="8326178" cy="4967392"/>
            <a:chOff x="0" y="397442"/>
            <a:chExt cx="8326178" cy="4967392"/>
          </a:xfrm>
        </p:grpSpPr>
        <p:sp>
          <p:nvSpPr>
            <p:cNvPr id="1066" name="Google Shape;1066;p38"/>
            <p:cNvSpPr/>
            <p:nvPr/>
          </p:nvSpPr>
          <p:spPr>
            <a:xfrm>
              <a:off x="4299438" y="1371695"/>
              <a:ext cx="112143" cy="4939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67" name="Google Shape;1067;p38"/>
            <p:cNvSpPr/>
            <p:nvPr/>
          </p:nvSpPr>
          <p:spPr>
            <a:xfrm>
              <a:off x="4187294" y="1371695"/>
              <a:ext cx="112143" cy="54227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68" name="Google Shape;1068;p38"/>
            <p:cNvSpPr/>
            <p:nvPr/>
          </p:nvSpPr>
          <p:spPr>
            <a:xfrm>
              <a:off x="4299438" y="3205508"/>
              <a:ext cx="3075051" cy="10218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06831"/>
                  </a:lnTo>
                  <a:lnTo>
                    <a:pt x="120000" y="106831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69" name="Google Shape;1069;p38"/>
            <p:cNvSpPr/>
            <p:nvPr/>
          </p:nvSpPr>
          <p:spPr>
            <a:xfrm>
              <a:off x="4299438" y="3205508"/>
              <a:ext cx="734275" cy="10218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06466"/>
                  </a:lnTo>
                  <a:lnTo>
                    <a:pt x="120000" y="106466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70" name="Google Shape;1070;p38"/>
            <p:cNvSpPr/>
            <p:nvPr/>
          </p:nvSpPr>
          <p:spPr>
            <a:xfrm>
              <a:off x="2906077" y="3205508"/>
              <a:ext cx="1393360" cy="10218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06476"/>
                  </a:lnTo>
                  <a:lnTo>
                    <a:pt x="0" y="106476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71" name="Google Shape;1071;p38"/>
            <p:cNvSpPr/>
            <p:nvPr/>
          </p:nvSpPr>
          <p:spPr>
            <a:xfrm>
              <a:off x="866943" y="3199356"/>
              <a:ext cx="3440614" cy="10280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06910"/>
                  </a:lnTo>
                  <a:lnTo>
                    <a:pt x="0" y="10691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72" name="Google Shape;1072;p38"/>
            <p:cNvSpPr/>
            <p:nvPr/>
          </p:nvSpPr>
          <p:spPr>
            <a:xfrm>
              <a:off x="4253718" y="1371695"/>
              <a:ext cx="91440" cy="113113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73" name="Google Shape;1073;p38"/>
            <p:cNvSpPr/>
            <p:nvPr/>
          </p:nvSpPr>
          <p:spPr>
            <a:xfrm>
              <a:off x="3542430" y="397442"/>
              <a:ext cx="1514016" cy="974252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647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8"/>
            <p:cNvSpPr txBox="1"/>
            <p:nvPr/>
          </p:nvSpPr>
          <p:spPr>
            <a:xfrm>
              <a:off x="3542430" y="397442"/>
              <a:ext cx="1514016" cy="974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Encargado del Despacho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211086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8"/>
            <p:cNvSpPr/>
            <p:nvPr/>
          </p:nvSpPr>
          <p:spPr>
            <a:xfrm>
              <a:off x="2863527" y="2700647"/>
              <a:ext cx="2916925" cy="702682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647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8"/>
            <p:cNvSpPr txBox="1"/>
            <p:nvPr/>
          </p:nvSpPr>
          <p:spPr>
            <a:xfrm>
              <a:off x="2839054" y="2710514"/>
              <a:ext cx="2916925" cy="702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Coordinador(a) General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38"/>
            <p:cNvSpPr/>
            <p:nvPr/>
          </p:nvSpPr>
          <p:spPr>
            <a:xfrm>
              <a:off x="0" y="4233534"/>
              <a:ext cx="1717800" cy="1028033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647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8"/>
            <p:cNvSpPr txBox="1"/>
            <p:nvPr/>
          </p:nvSpPr>
          <p:spPr>
            <a:xfrm>
              <a:off x="0" y="4233534"/>
              <a:ext cx="1717800" cy="11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200"/>
              </a:pPr>
              <a:r>
                <a:rPr lang="es-ES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Coordinadora </a:t>
              </a:r>
              <a:r>
                <a:rPr lang="es-ES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</a:t>
              </a:r>
              <a:br>
                <a:rPr lang="es-ES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ES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Artes Interpretativas</a:t>
              </a:r>
              <a:r>
                <a:rPr lang="es-ES" dirty="0"/>
                <a:t/>
              </a:r>
              <a:br>
                <a:rPr lang="es-ES" dirty="0"/>
              </a:br>
              <a:r>
                <a:rPr lang="es-ES" sz="1200" dirty="0" smtClean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213586</a:t>
              </a:r>
              <a:endParaRPr sz="12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1918375" y="4200558"/>
              <a:ext cx="1975500" cy="106100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647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8"/>
            <p:cNvSpPr txBox="1"/>
            <p:nvPr/>
          </p:nvSpPr>
          <p:spPr>
            <a:xfrm>
              <a:off x="1937925" y="4295420"/>
              <a:ext cx="1975500" cy="966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Coordinador(a) de </a:t>
              </a:r>
              <a:br>
                <a:rPr lang="es-ES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ES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Cultura</a:t>
              </a:r>
              <a:r>
                <a:rPr lang="es-ES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 </a:t>
              </a:r>
              <a:r>
                <a:rPr lang="es-ES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Comunitarias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214021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4145250" y="4199882"/>
              <a:ext cx="1776900" cy="106168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647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8"/>
            <p:cNvSpPr txBox="1"/>
            <p:nvPr/>
          </p:nvSpPr>
          <p:spPr>
            <a:xfrm>
              <a:off x="4141378" y="4280944"/>
              <a:ext cx="1776900" cy="9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Coordinador(a) Administrativo </a:t>
              </a:r>
              <a:endParaRPr lang="es-E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210995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6150103" y="4227391"/>
              <a:ext cx="2088289" cy="104865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647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8"/>
            <p:cNvSpPr txBox="1"/>
            <p:nvPr/>
          </p:nvSpPr>
          <p:spPr>
            <a:xfrm>
              <a:off x="6053387" y="4227390"/>
              <a:ext cx="2272791" cy="1034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5"/>
                    </a:ext>
                  </a:extLst>
                </a:rPr>
                <a:t>Coordinador(a) de </a:t>
              </a:r>
              <a:r>
                <a:rPr lang="es-ES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5"/>
                    </a:ext>
                  </a:extLst>
                </a:rPr>
                <a:t/>
              </a:r>
              <a:br>
                <a:rPr lang="es-ES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5"/>
                    </a:ext>
                  </a:extLst>
                </a:rPr>
              </a:br>
              <a:r>
                <a:rPr lang="es-ES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5"/>
                    </a:ext>
                  </a:extLst>
                </a:rPr>
                <a:t>Museos y Espacios </a:t>
              </a:r>
              <a:r>
                <a:rPr lang="es-ES" sz="1200" b="0" i="0" u="none" strike="noStrike" cap="none" dirty="0" err="1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5"/>
                    </a:ext>
                  </a:extLst>
                </a:rPr>
                <a:t>Galerísticos</a:t>
              </a:r>
              <a:r>
                <a:rPr lang="es-ES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s-ES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ES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212253</a:t>
              </a: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2652703" y="1537635"/>
              <a:ext cx="1534590" cy="752672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647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8"/>
            <p:cNvSpPr txBox="1"/>
            <p:nvPr/>
          </p:nvSpPr>
          <p:spPr>
            <a:xfrm>
              <a:off x="2776315" y="1537634"/>
              <a:ext cx="1344553" cy="752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Promotor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42656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4433271" y="1537634"/>
              <a:ext cx="1821275" cy="71357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647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8"/>
            <p:cNvSpPr txBox="1"/>
            <p:nvPr/>
          </p:nvSpPr>
          <p:spPr>
            <a:xfrm>
              <a:off x="4380444" y="1585235"/>
              <a:ext cx="1708229" cy="6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Vigilante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85053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0" name="Google Shape;1090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s-E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3146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1116;p40"/>
          <p:cNvSpPr/>
          <p:nvPr/>
        </p:nvSpPr>
        <p:spPr>
          <a:xfrm>
            <a:off x="416707" y="4282820"/>
            <a:ext cx="1833668" cy="1910481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>
            <a:noFill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40"/>
          <p:cNvSpPr txBox="1"/>
          <p:nvPr/>
        </p:nvSpPr>
        <p:spPr>
          <a:xfrm>
            <a:off x="142881" y="268269"/>
            <a:ext cx="6565361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Dirección de Cultura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Coordinación General</a:t>
            </a:r>
            <a:endParaRPr sz="22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s-ES"/>
              <a:t>28</a:t>
            </a:fld>
            <a:endParaRPr/>
          </a:p>
        </p:txBody>
      </p:sp>
      <p:sp>
        <p:nvSpPr>
          <p:cNvPr id="1098" name="Google Shape;1098;p40"/>
          <p:cNvSpPr txBox="1"/>
          <p:nvPr/>
        </p:nvSpPr>
        <p:spPr>
          <a:xfrm>
            <a:off x="11876575" y="6342675"/>
            <a:ext cx="1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0" name="Google Shape;1100;p40"/>
          <p:cNvGrpSpPr/>
          <p:nvPr/>
        </p:nvGrpSpPr>
        <p:grpSpPr>
          <a:xfrm>
            <a:off x="522481" y="1300512"/>
            <a:ext cx="8260577" cy="4887111"/>
            <a:chOff x="277336" y="343154"/>
            <a:chExt cx="6802189" cy="3834832"/>
          </a:xfrm>
        </p:grpSpPr>
        <p:sp>
          <p:nvSpPr>
            <p:cNvPr id="1105" name="Google Shape;1105;p40"/>
            <p:cNvSpPr/>
            <p:nvPr/>
          </p:nvSpPr>
          <p:spPr>
            <a:xfrm>
              <a:off x="641336" y="2494650"/>
              <a:ext cx="41168" cy="236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327" y="0"/>
                  </a:moveTo>
                  <a:lnTo>
                    <a:pt x="60327" y="83065"/>
                  </a:lnTo>
                  <a:lnTo>
                    <a:pt x="60000" y="83065"/>
                  </a:ln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104" name="Google Shape;1104;p40"/>
            <p:cNvSpPr/>
            <p:nvPr/>
          </p:nvSpPr>
          <p:spPr>
            <a:xfrm>
              <a:off x="2373536" y="2494650"/>
              <a:ext cx="91500" cy="236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327" y="0"/>
                  </a:moveTo>
                  <a:lnTo>
                    <a:pt x="60327" y="83065"/>
                  </a:lnTo>
                  <a:lnTo>
                    <a:pt x="60000" y="83065"/>
                  </a:ln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102" name="Google Shape;1102;p40"/>
            <p:cNvSpPr/>
            <p:nvPr/>
          </p:nvSpPr>
          <p:spPr>
            <a:xfrm>
              <a:off x="3566221" y="944703"/>
              <a:ext cx="3003000" cy="596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05374"/>
                  </a:lnTo>
                  <a:lnTo>
                    <a:pt x="120000" y="105374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106" name="Google Shape;1106;p40"/>
            <p:cNvSpPr/>
            <p:nvPr/>
          </p:nvSpPr>
          <p:spPr>
            <a:xfrm>
              <a:off x="3520429" y="867697"/>
              <a:ext cx="91500" cy="596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05374"/>
                  </a:lnTo>
                  <a:lnTo>
                    <a:pt x="65430" y="105374"/>
                  </a:lnTo>
                  <a:lnTo>
                    <a:pt x="65430" y="120000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107" name="Google Shape;1107;p40"/>
            <p:cNvSpPr/>
            <p:nvPr/>
          </p:nvSpPr>
          <p:spPr>
            <a:xfrm>
              <a:off x="1086638" y="944708"/>
              <a:ext cx="2479500" cy="596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05374"/>
                  </a:lnTo>
                  <a:lnTo>
                    <a:pt x="0" y="105374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108" name="Google Shape;1108;p40"/>
            <p:cNvSpPr/>
            <p:nvPr/>
          </p:nvSpPr>
          <p:spPr>
            <a:xfrm>
              <a:off x="2426143" y="343154"/>
              <a:ext cx="2280300" cy="79071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647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0"/>
            <p:cNvSpPr txBox="1"/>
            <p:nvPr/>
          </p:nvSpPr>
          <p:spPr>
            <a:xfrm>
              <a:off x="2426143" y="343154"/>
              <a:ext cx="2280300" cy="661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Coordinador(a) </a:t>
              </a:r>
              <a:r>
                <a:rPr lang="es-ES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General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292592" y="1539276"/>
              <a:ext cx="1542300" cy="747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647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40"/>
            <p:cNvSpPr txBox="1"/>
            <p:nvPr/>
          </p:nvSpPr>
          <p:spPr>
            <a:xfrm>
              <a:off x="373910" y="1557222"/>
              <a:ext cx="1416000" cy="59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Jefe </a:t>
              </a:r>
              <a:r>
                <a:rPr lang="es-ES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</a:t>
              </a:r>
              <a:r>
                <a:rPr lang="es-ES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Logística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102100 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2035604" y="2683320"/>
              <a:ext cx="1530534" cy="149466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647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40"/>
            <p:cNvSpPr txBox="1"/>
            <p:nvPr/>
          </p:nvSpPr>
          <p:spPr>
            <a:xfrm>
              <a:off x="277336" y="2739497"/>
              <a:ext cx="1278613" cy="1319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Auxiliar</a:t>
              </a:r>
              <a:endParaRPr sz="1100" b="0" i="0" u="none" strike="noStrike" cap="none" dirty="0">
                <a:solidFill>
                  <a:srgbClr val="000000"/>
                </a:solidFill>
                <a:sym typeface="Arial"/>
              </a:endParaRPr>
            </a:p>
            <a:p>
              <a:pPr lvl="0" algn="ctr">
                <a:spcBef>
                  <a:spcPts val="420"/>
                </a:spcBef>
                <a:buSzPts val="1200"/>
              </a:pPr>
              <a:r>
                <a:rPr lang="es-ES" sz="11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15424</a:t>
              </a:r>
              <a:r>
                <a:rPr lang="es-ES" sz="11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s-ES" sz="11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16641</a:t>
              </a:r>
              <a:r>
                <a:rPr lang="es-ES" sz="11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s-ES" sz="11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40399</a:t>
              </a:r>
              <a:r>
                <a:rPr lang="es-ES" sz="11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r>
                <a:rPr lang="es-ES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s-ES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ES" sz="11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212255</a:t>
              </a:r>
              <a:endParaRPr sz="1100" b="0" i="0" u="none" strike="noStrike" cap="none" dirty="0">
                <a:solidFill>
                  <a:srgbClr val="000000"/>
                </a:solidFill>
                <a:sym typeface="Arial"/>
              </a:endParaRPr>
            </a:p>
          </p:txBody>
        </p:sp>
        <p:sp>
          <p:nvSpPr>
            <p:cNvPr id="1121" name="Google Shape;1121;p40"/>
            <p:cNvSpPr txBox="1"/>
            <p:nvPr/>
          </p:nvSpPr>
          <p:spPr>
            <a:xfrm>
              <a:off x="2118479" y="2782941"/>
              <a:ext cx="1257049" cy="1276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100" b="0" i="0" u="none" strike="noStrike" cap="none" dirty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Auxiliar</a:t>
              </a:r>
              <a:endParaRPr sz="11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lvl="0" algn="ctr">
                <a:lnSpc>
                  <a:spcPct val="90000"/>
                </a:lnSpc>
                <a:spcBef>
                  <a:spcPts val="420"/>
                </a:spcBef>
                <a:buSzPts val="1200"/>
              </a:pPr>
              <a:r>
                <a:rPr lang="es-ES" sz="1100" dirty="0" smtClean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41988</a:t>
              </a:r>
              <a:r>
                <a:rPr lang="es-ES" sz="1100" dirty="0" smtClean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, </a:t>
              </a:r>
              <a:r>
                <a:rPr lang="es-ES" sz="1100" dirty="0" smtClean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41997</a:t>
              </a:r>
              <a:r>
                <a:rPr lang="es-ES" sz="1100" dirty="0" smtClean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,</a:t>
              </a:r>
              <a:endParaRPr lang="es-ES" sz="11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lvl="0" algn="ctr">
                <a:lnSpc>
                  <a:spcPct val="90000"/>
                </a:lnSpc>
                <a:spcBef>
                  <a:spcPts val="420"/>
                </a:spcBef>
                <a:buSzPts val="1200"/>
              </a:pPr>
              <a:r>
                <a:rPr lang="es-ES" sz="1100" dirty="0" smtClean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211825</a:t>
              </a:r>
              <a:r>
                <a:rPr lang="es-ES" sz="1100" dirty="0" smtClean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, </a:t>
              </a:r>
              <a:r>
                <a:rPr lang="es-ES" sz="1100" dirty="0" smtClean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40579 </a:t>
              </a:r>
              <a:endParaRPr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5385425" y="1548917"/>
              <a:ext cx="1694100" cy="747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647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0"/>
            <p:cNvSpPr txBox="1"/>
            <p:nvPr/>
          </p:nvSpPr>
          <p:spPr>
            <a:xfrm>
              <a:off x="5524474" y="1557222"/>
              <a:ext cx="1416000" cy="74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</a:t>
              </a:r>
              <a:r>
                <a:rPr lang="es-ES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8"/>
                    </a:ext>
                  </a:extLst>
                </a:rPr>
                <a:t>efe(a) de </a:t>
              </a:r>
              <a:r>
                <a:rPr lang="es-ES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8"/>
                    </a:ext>
                  </a:extLst>
                </a:rPr>
                <a:t/>
              </a:r>
              <a:br>
                <a:rPr lang="es-ES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8"/>
                    </a:ext>
                  </a:extLst>
                </a:rPr>
              </a:br>
              <a:r>
                <a:rPr lang="es-ES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8"/>
                    </a:ext>
                  </a:extLst>
                </a:rPr>
                <a:t>Comunicación </a:t>
              </a:r>
              <a:r>
                <a:rPr lang="es-ES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8"/>
                    </a:ext>
                  </a:extLst>
                </a:rPr>
                <a:t>Cultural</a:t>
              </a:r>
            </a:p>
            <a:p>
              <a:pPr lvl="0" algn="ctr">
                <a:lnSpc>
                  <a:spcPct val="90000"/>
                </a:lnSpc>
                <a:buSzPts val="1200"/>
              </a:pPr>
              <a:r>
                <a:rPr lang="es-ES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211962</a:t>
              </a: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661919" y="2463999"/>
              <a:ext cx="1009318" cy="358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11364"/>
                  </a:lnTo>
                  <a:lnTo>
                    <a:pt x="0" y="111364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130" name="Google Shape;1130;p40"/>
            <p:cNvSpPr/>
            <p:nvPr/>
          </p:nvSpPr>
          <p:spPr>
            <a:xfrm>
              <a:off x="1081910" y="2296517"/>
              <a:ext cx="1344233" cy="21556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11364"/>
                  </a:lnTo>
                  <a:lnTo>
                    <a:pt x="120000" y="111364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sp>
      </p:grpSp>
    </p:spTree>
    <p:extLst>
      <p:ext uri="{BB962C8B-B14F-4D97-AF65-F5344CB8AC3E}">
        <p14:creationId xmlns:p14="http://schemas.microsoft.com/office/powerpoint/2010/main" val="1738955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1" name="Google Shape;1151;p39"/>
          <p:cNvCxnSpPr>
            <a:endCxn id="1146" idx="3"/>
          </p:cNvCxnSpPr>
          <p:nvPr/>
        </p:nvCxnSpPr>
        <p:spPr>
          <a:xfrm flipH="1">
            <a:off x="4061476" y="5111850"/>
            <a:ext cx="384197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6" name="Google Shape;1136;p39"/>
          <p:cNvSpPr txBox="1"/>
          <p:nvPr/>
        </p:nvSpPr>
        <p:spPr>
          <a:xfrm>
            <a:off x="142881" y="268269"/>
            <a:ext cx="6565361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Dirección de Cultura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Coordinación Administrativa </a:t>
            </a:r>
            <a:endParaRPr sz="22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s-ES"/>
              <a:t>29</a:t>
            </a:fld>
            <a:endParaRPr/>
          </a:p>
        </p:txBody>
      </p:sp>
      <p:sp>
        <p:nvSpPr>
          <p:cNvPr id="1139" name="Google Shape;1139;p39"/>
          <p:cNvSpPr/>
          <p:nvPr/>
        </p:nvSpPr>
        <p:spPr>
          <a:xfrm>
            <a:off x="1362635" y="2442603"/>
            <a:ext cx="2698840" cy="860883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>
            <a:noFill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Analista</a:t>
            </a: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211963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39"/>
          <p:cNvSpPr/>
          <p:nvPr/>
        </p:nvSpPr>
        <p:spPr>
          <a:xfrm>
            <a:off x="4829875" y="2463910"/>
            <a:ext cx="2551800" cy="841730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>
            <a:noFill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15609 </a:t>
            </a:r>
            <a:r>
              <a:rPr lang="es-E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83955, 85057</a:t>
            </a:r>
            <a:endParaRPr sz="1200" dirty="0">
              <a:highlight>
                <a:schemeClr val="lt1"/>
              </a:highlight>
            </a:endParaRPr>
          </a:p>
        </p:txBody>
      </p:sp>
      <p:grpSp>
        <p:nvGrpSpPr>
          <p:cNvPr id="1141" name="Google Shape;1141;p39"/>
          <p:cNvGrpSpPr/>
          <p:nvPr/>
        </p:nvGrpSpPr>
        <p:grpSpPr>
          <a:xfrm>
            <a:off x="2282810" y="1027427"/>
            <a:ext cx="4006200" cy="1053600"/>
            <a:chOff x="1979599" y="1114290"/>
            <a:chExt cx="4006200" cy="1053600"/>
          </a:xfrm>
        </p:grpSpPr>
        <p:sp>
          <p:nvSpPr>
            <p:cNvPr id="1142" name="Google Shape;1142;p39"/>
            <p:cNvSpPr/>
            <p:nvPr/>
          </p:nvSpPr>
          <p:spPr>
            <a:xfrm>
              <a:off x="1979599" y="1114290"/>
              <a:ext cx="4006200" cy="10536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38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647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 txBox="1"/>
            <p:nvPr/>
          </p:nvSpPr>
          <p:spPr>
            <a:xfrm>
              <a:off x="1979599" y="1114290"/>
              <a:ext cx="4006200" cy="10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Coordinadora Administrativa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ES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210995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5" name="Google Shape;1145;p39"/>
          <p:cNvSpPr/>
          <p:nvPr/>
        </p:nvSpPr>
        <p:spPr>
          <a:xfrm>
            <a:off x="4829873" y="3512465"/>
            <a:ext cx="2551802" cy="888494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>
            <a:noFill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Intendente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102767</a:t>
            </a:r>
            <a:r>
              <a:rPr lang="es-E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104054</a:t>
            </a:r>
            <a:endParaRPr sz="12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39"/>
          <p:cNvSpPr/>
          <p:nvPr/>
        </p:nvSpPr>
        <p:spPr>
          <a:xfrm>
            <a:off x="1362636" y="4732819"/>
            <a:ext cx="2698840" cy="758062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>
            <a:noFill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Vigilante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25290</a:t>
            </a:r>
            <a:endParaRPr sz="12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47" name="Google Shape;1147;p39"/>
          <p:cNvCxnSpPr/>
          <p:nvPr/>
        </p:nvCxnSpPr>
        <p:spPr>
          <a:xfrm>
            <a:off x="4427975" y="2081025"/>
            <a:ext cx="590" cy="340985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8" name="Google Shape;1148;p39"/>
          <p:cNvCxnSpPr>
            <a:endCxn id="1149" idx="3"/>
          </p:cNvCxnSpPr>
          <p:nvPr/>
        </p:nvCxnSpPr>
        <p:spPr>
          <a:xfrm flipH="1" flipV="1">
            <a:off x="4061475" y="3994770"/>
            <a:ext cx="768398" cy="708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0" name="Google Shape;1150;p39"/>
          <p:cNvCxnSpPr>
            <a:stCxn id="1139" idx="3"/>
          </p:cNvCxnSpPr>
          <p:nvPr/>
        </p:nvCxnSpPr>
        <p:spPr>
          <a:xfrm flipV="1">
            <a:off x="4061475" y="2873044"/>
            <a:ext cx="768397" cy="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9" name="Google Shape;1149;p39"/>
          <p:cNvSpPr/>
          <p:nvPr/>
        </p:nvSpPr>
        <p:spPr>
          <a:xfrm>
            <a:off x="1362635" y="3590201"/>
            <a:ext cx="2698840" cy="809138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>
            <a:noFill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es-MX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Secretaria</a:t>
            </a:r>
          </a:p>
          <a:p>
            <a:pPr lvl="0" algn="ctr">
              <a:lnSpc>
                <a:spcPct val="90000"/>
              </a:lnSpc>
              <a:spcBef>
                <a:spcPts val="420"/>
              </a:spcBef>
              <a:buClr>
                <a:schemeClr val="dk1"/>
              </a:buClr>
              <a:buSzPts val="1200"/>
            </a:pPr>
            <a:r>
              <a:rPr lang="es-MX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101868</a:t>
            </a:r>
            <a:endParaRPr lang="es-MX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highlight>
                <a:schemeClr val="lt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8654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/>
        </p:nvSpPr>
        <p:spPr>
          <a:xfrm>
            <a:off x="0" y="2634936"/>
            <a:ext cx="8563429" cy="158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MX" sz="5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Oficina de la Secretaría de Desarrollo Económico</a:t>
            </a:r>
            <a:endParaRPr sz="54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1177;p43"/>
          <p:cNvCxnSpPr/>
          <p:nvPr/>
        </p:nvCxnSpPr>
        <p:spPr>
          <a:xfrm flipV="1">
            <a:off x="7089101" y="2604725"/>
            <a:ext cx="0" cy="29434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7" name="Google Shape;1177;p43"/>
          <p:cNvCxnSpPr/>
          <p:nvPr/>
        </p:nvCxnSpPr>
        <p:spPr>
          <a:xfrm flipV="1">
            <a:off x="7103468" y="3298181"/>
            <a:ext cx="0" cy="29434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6" name="Google Shape;1156;p43"/>
          <p:cNvSpPr txBox="1"/>
          <p:nvPr/>
        </p:nvSpPr>
        <p:spPr>
          <a:xfrm>
            <a:off x="142881" y="268269"/>
            <a:ext cx="6565361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Dirección de Cultura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Coordinación de </a:t>
            </a:r>
            <a:r>
              <a:rPr lang="es-ES" sz="2200" b="1" dirty="0">
                <a:solidFill>
                  <a:schemeClr val="tx1"/>
                </a:solidFill>
              </a:rPr>
              <a:t>Artes Interpretativas</a:t>
            </a:r>
            <a:endParaRPr sz="22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159" name="Google Shape;1159;p43"/>
          <p:cNvSpPr/>
          <p:nvPr/>
        </p:nvSpPr>
        <p:spPr>
          <a:xfrm>
            <a:off x="2539500" y="1026499"/>
            <a:ext cx="4065000" cy="585425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SzPts val="1200"/>
            </a:pP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Coordinadora 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Artes Interpretativas</a:t>
            </a:r>
            <a:b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1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213586</a:t>
            </a:r>
            <a:endParaRPr lang="es-ES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62" name="Google Shape;1162;p43"/>
          <p:cNvSpPr/>
          <p:nvPr/>
        </p:nvSpPr>
        <p:spPr>
          <a:xfrm>
            <a:off x="4357666" y="2793333"/>
            <a:ext cx="4084042" cy="542518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Jefe 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Orquesta</a:t>
            </a:r>
            <a:b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Jorge de Jesús Barbosa de la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Garza 15192</a:t>
            </a:r>
            <a:endParaRPr sz="1050" dirty="0"/>
          </a:p>
        </p:txBody>
      </p:sp>
      <p:cxnSp>
        <p:nvCxnSpPr>
          <p:cNvPr id="1163" name="Google Shape;1163;p43"/>
          <p:cNvCxnSpPr>
            <a:stCxn id="1159" idx="2"/>
          </p:cNvCxnSpPr>
          <p:nvPr/>
        </p:nvCxnSpPr>
        <p:spPr>
          <a:xfrm>
            <a:off x="4572000" y="1611924"/>
            <a:ext cx="0" cy="23585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4" name="Google Shape;1164;p43"/>
          <p:cNvCxnSpPr/>
          <p:nvPr/>
        </p:nvCxnSpPr>
        <p:spPr>
          <a:xfrm>
            <a:off x="1593374" y="1855208"/>
            <a:ext cx="5487221" cy="1486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5" name="Google Shape;1165;p43"/>
          <p:cNvCxnSpPr/>
          <p:nvPr/>
        </p:nvCxnSpPr>
        <p:spPr>
          <a:xfrm rot="10800000">
            <a:off x="1593375" y="1847775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6" name="Google Shape;1166;p43"/>
          <p:cNvCxnSpPr/>
          <p:nvPr/>
        </p:nvCxnSpPr>
        <p:spPr>
          <a:xfrm rot="10800000">
            <a:off x="7084807" y="1847775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9" name="Google Shape;1169;p43"/>
          <p:cNvSpPr/>
          <p:nvPr/>
        </p:nvSpPr>
        <p:spPr>
          <a:xfrm>
            <a:off x="819637" y="2756056"/>
            <a:ext cx="2793356" cy="573133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Oficial 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Administrativo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19386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0" name="Google Shape;1170;p43"/>
          <p:cNvCxnSpPr/>
          <p:nvPr/>
        </p:nvCxnSpPr>
        <p:spPr>
          <a:xfrm rot="10800000">
            <a:off x="1564310" y="3335852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1" name="Google Shape;1171;p43"/>
          <p:cNvSpPr/>
          <p:nvPr/>
        </p:nvSpPr>
        <p:spPr>
          <a:xfrm>
            <a:off x="819637" y="3537349"/>
            <a:ext cx="2793357" cy="648000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 </a:t>
            </a:r>
            <a:b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23607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23746</a:t>
            </a:r>
            <a:endParaRPr sz="11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2" name="Google Shape;1172;p43"/>
          <p:cNvCxnSpPr/>
          <p:nvPr/>
        </p:nvCxnSpPr>
        <p:spPr>
          <a:xfrm flipH="1" flipV="1">
            <a:off x="1593374" y="4185349"/>
            <a:ext cx="6105" cy="141263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3" name="Google Shape;1173;p43"/>
          <p:cNvSpPr/>
          <p:nvPr/>
        </p:nvSpPr>
        <p:spPr>
          <a:xfrm>
            <a:off x="819637" y="4323316"/>
            <a:ext cx="2793356" cy="636000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Intendente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1100" dirty="0" smtClean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83970</a:t>
            </a:r>
            <a:endParaRPr sz="11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4" name="Google Shape;1174;p43"/>
          <p:cNvCxnSpPr/>
          <p:nvPr/>
        </p:nvCxnSpPr>
        <p:spPr>
          <a:xfrm rot="10800000">
            <a:off x="1564310" y="4974612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8" name="Google Shape;1178;p43"/>
          <p:cNvSpPr/>
          <p:nvPr/>
        </p:nvSpPr>
        <p:spPr>
          <a:xfrm>
            <a:off x="819637" y="5193612"/>
            <a:ext cx="2793356" cy="659018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Vigilante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244</a:t>
            </a:r>
            <a:r>
              <a:rPr lang="es-ES" sz="1100" dirty="0" smtClean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92</a:t>
            </a:r>
            <a:r>
              <a:rPr lang="es-ES" sz="11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100" dirty="0" smtClean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42356</a:t>
            </a:r>
            <a:endParaRPr sz="11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43"/>
          <p:cNvSpPr/>
          <p:nvPr/>
        </p:nvSpPr>
        <p:spPr>
          <a:xfrm>
            <a:off x="4341723" y="3594351"/>
            <a:ext cx="4084042" cy="3052173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Músicos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chemeClr val="dk1"/>
              </a:buClr>
              <a:buSzPts val="1100"/>
            </a:pP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110906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211077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66594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15740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17450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15200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112682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211230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211085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105950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116949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115194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110772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42084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82740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20710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211455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101844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61660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116506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83998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15193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212254, 112791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212650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160;p43"/>
          <p:cNvSpPr/>
          <p:nvPr/>
        </p:nvSpPr>
        <p:spPr>
          <a:xfrm>
            <a:off x="819638" y="2050953"/>
            <a:ext cx="1719862" cy="462614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endParaRPr lang="es-ES" sz="11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Teatro Calderón</a:t>
            </a:r>
            <a:b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s-ES" sz="11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" name="Google Shape;1170;p43"/>
          <p:cNvCxnSpPr/>
          <p:nvPr/>
        </p:nvCxnSpPr>
        <p:spPr>
          <a:xfrm rot="10800000">
            <a:off x="1564310" y="2539990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Google Shape;1162;p43"/>
          <p:cNvSpPr/>
          <p:nvPr/>
        </p:nvSpPr>
        <p:spPr>
          <a:xfrm>
            <a:off x="6263245" y="2050953"/>
            <a:ext cx="1634700" cy="542518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 Orquesta de la Ciudad de Monterrey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50915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5" name="Google Shape;1195;g1fc23f92af3_0_294"/>
          <p:cNvCxnSpPr/>
          <p:nvPr/>
        </p:nvCxnSpPr>
        <p:spPr>
          <a:xfrm flipH="1">
            <a:off x="4569375" y="1457300"/>
            <a:ext cx="1892" cy="7810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1" name="Google Shape;1211;g1fc23f92af3_0_294"/>
          <p:cNvCxnSpPr/>
          <p:nvPr/>
        </p:nvCxnSpPr>
        <p:spPr>
          <a:xfrm rot="10800000">
            <a:off x="1227045" y="5606763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9" name="Google Shape;1199;g1fc23f92af3_0_294"/>
          <p:cNvCxnSpPr/>
          <p:nvPr/>
        </p:nvCxnSpPr>
        <p:spPr>
          <a:xfrm rot="10800000">
            <a:off x="4331555" y="2236134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5" name="Google Shape;1185;g1fc23f92af3_0_294"/>
          <p:cNvSpPr txBox="1"/>
          <p:nvPr/>
        </p:nvSpPr>
        <p:spPr>
          <a:xfrm>
            <a:off x="142881" y="268269"/>
            <a:ext cx="65655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Dirección de Cultura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Coordinación </a:t>
            </a:r>
            <a:r>
              <a:rPr lang="es-ES" sz="2200" b="1" dirty="0">
                <a:solidFill>
                  <a:schemeClr val="tx1"/>
                </a:solidFill>
              </a:rPr>
              <a:t>Culturas Comunitarias</a:t>
            </a:r>
            <a:endParaRPr sz="22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187" name="Google Shape;1187;g1fc23f92af3_0_29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s-ES"/>
              <a:t>31</a:t>
            </a:fld>
            <a:endParaRPr/>
          </a:p>
        </p:txBody>
      </p:sp>
      <p:sp>
        <p:nvSpPr>
          <p:cNvPr id="1188" name="Google Shape;1188;g1fc23f92af3_0_294"/>
          <p:cNvSpPr/>
          <p:nvPr/>
        </p:nvSpPr>
        <p:spPr>
          <a:xfrm>
            <a:off x="2560275" y="1110321"/>
            <a:ext cx="4065000" cy="640108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Coordinador(a) de Culturas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Comunitarias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214021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0" name="Google Shape;1190;g1fc23f92af3_0_294"/>
          <p:cNvSpPr/>
          <p:nvPr/>
        </p:nvSpPr>
        <p:spPr>
          <a:xfrm>
            <a:off x="386025" y="2439825"/>
            <a:ext cx="1645200" cy="430800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Escuela Municipal de Arte</a:t>
            </a:r>
            <a:endParaRPr sz="1050" dirty="0"/>
          </a:p>
        </p:txBody>
      </p:sp>
      <p:sp>
        <p:nvSpPr>
          <p:cNvPr id="1191" name="Google Shape;1191;g1fc23f92af3_0_294"/>
          <p:cNvSpPr/>
          <p:nvPr/>
        </p:nvSpPr>
        <p:spPr>
          <a:xfrm>
            <a:off x="3598621" y="2431021"/>
            <a:ext cx="1491300" cy="430800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Centro Cultural </a:t>
            </a:r>
            <a:br>
              <a:rPr lang="es-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Sierra Ventana</a:t>
            </a:r>
            <a:endParaRPr sz="1050"/>
          </a:p>
        </p:txBody>
      </p:sp>
      <p:sp>
        <p:nvSpPr>
          <p:cNvPr id="1193" name="Google Shape;1193;g1fc23f92af3_0_294"/>
          <p:cNvSpPr/>
          <p:nvPr/>
        </p:nvSpPr>
        <p:spPr>
          <a:xfrm>
            <a:off x="6657317" y="2448063"/>
            <a:ext cx="1634700" cy="430800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Maestros(as) Talleres Artísticos</a:t>
            </a:r>
            <a:endParaRPr sz="1050"/>
          </a:p>
        </p:txBody>
      </p:sp>
      <p:cxnSp>
        <p:nvCxnSpPr>
          <p:cNvPr id="1197" name="Google Shape;1197;g1fc23f92af3_0_294"/>
          <p:cNvCxnSpPr/>
          <p:nvPr/>
        </p:nvCxnSpPr>
        <p:spPr>
          <a:xfrm>
            <a:off x="1230923" y="2225478"/>
            <a:ext cx="6268915" cy="32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8" name="Google Shape;1198;g1fc23f92af3_0_294"/>
          <p:cNvCxnSpPr/>
          <p:nvPr/>
        </p:nvCxnSpPr>
        <p:spPr>
          <a:xfrm rot="10800000">
            <a:off x="1230923" y="2220825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0" name="Google Shape;1200;g1fc23f92af3_0_294"/>
          <p:cNvCxnSpPr/>
          <p:nvPr/>
        </p:nvCxnSpPr>
        <p:spPr>
          <a:xfrm rot="10800000">
            <a:off x="7499838" y="2228775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2" name="Google Shape;1202;g1fc23f92af3_0_294"/>
          <p:cNvSpPr/>
          <p:nvPr/>
        </p:nvSpPr>
        <p:spPr>
          <a:xfrm>
            <a:off x="386024" y="3158225"/>
            <a:ext cx="1877673" cy="430800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Superviso de Culturas Comunitarias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101148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3" name="Google Shape;1203;g1fc23f92af3_0_294"/>
          <p:cNvCxnSpPr/>
          <p:nvPr/>
        </p:nvCxnSpPr>
        <p:spPr>
          <a:xfrm rot="10800000">
            <a:off x="1230922" y="2894499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4" name="Google Shape;1204;g1fc23f92af3_0_294"/>
          <p:cNvSpPr/>
          <p:nvPr/>
        </p:nvSpPr>
        <p:spPr>
          <a:xfrm>
            <a:off x="386025" y="3816325"/>
            <a:ext cx="1877672" cy="430800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 Administrativo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43618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5" name="Google Shape;1205;g1fc23f92af3_0_294"/>
          <p:cNvCxnSpPr/>
          <p:nvPr/>
        </p:nvCxnSpPr>
        <p:spPr>
          <a:xfrm rot="10800000">
            <a:off x="1230922" y="3589025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6" name="Google Shape;1206;g1fc23f92af3_0_294"/>
          <p:cNvSpPr/>
          <p:nvPr/>
        </p:nvSpPr>
        <p:spPr>
          <a:xfrm>
            <a:off x="393705" y="4474401"/>
            <a:ext cx="1869991" cy="430800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Promotor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104801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7" name="Google Shape;1207;g1fc23f92af3_0_294"/>
          <p:cNvCxnSpPr/>
          <p:nvPr/>
        </p:nvCxnSpPr>
        <p:spPr>
          <a:xfrm rot="10800000">
            <a:off x="1227045" y="4242676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8" name="Google Shape;1208;g1fc23f92af3_0_294"/>
          <p:cNvSpPr/>
          <p:nvPr/>
        </p:nvSpPr>
        <p:spPr>
          <a:xfrm>
            <a:off x="386024" y="5149563"/>
            <a:ext cx="1877671" cy="457200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Intendente</a:t>
            </a:r>
            <a:r>
              <a: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20291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9" name="Google Shape;1209;g1fc23f92af3_0_294"/>
          <p:cNvCxnSpPr/>
          <p:nvPr/>
        </p:nvCxnSpPr>
        <p:spPr>
          <a:xfrm rot="10800000">
            <a:off x="1227045" y="4930563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0" name="Google Shape;1210;g1fc23f92af3_0_294"/>
          <p:cNvSpPr/>
          <p:nvPr/>
        </p:nvSpPr>
        <p:spPr>
          <a:xfrm>
            <a:off x="404445" y="5815105"/>
            <a:ext cx="1859250" cy="603279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</a:t>
            </a:r>
            <a:br>
              <a: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82425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g1fc23f92af3_0_294"/>
          <p:cNvSpPr/>
          <p:nvPr/>
        </p:nvSpPr>
        <p:spPr>
          <a:xfrm>
            <a:off x="3616677" y="3097863"/>
            <a:ext cx="1491300" cy="577492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 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105392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9" name="Google Shape;1219;g1fc23f92af3_0_294"/>
          <p:cNvCxnSpPr/>
          <p:nvPr/>
        </p:nvCxnSpPr>
        <p:spPr>
          <a:xfrm rot="10800000">
            <a:off x="4319098" y="2861821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0" name="Google Shape;1220;g1fc23f92af3_0_294"/>
          <p:cNvSpPr/>
          <p:nvPr/>
        </p:nvSpPr>
        <p:spPr>
          <a:xfrm>
            <a:off x="3598621" y="3927584"/>
            <a:ext cx="1491300" cy="534091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76139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1" name="Google Shape;1221;g1fc23f92af3_0_294"/>
          <p:cNvCxnSpPr/>
          <p:nvPr/>
        </p:nvCxnSpPr>
        <p:spPr>
          <a:xfrm rot="10800000">
            <a:off x="4332910" y="3672341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2" name="Google Shape;1222;g1fc23f92af3_0_294"/>
          <p:cNvSpPr/>
          <p:nvPr/>
        </p:nvSpPr>
        <p:spPr>
          <a:xfrm>
            <a:off x="3606302" y="4703714"/>
            <a:ext cx="1491300" cy="633046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Intendente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21745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3" name="Google Shape;1223;g1fc23f92af3_0_294"/>
          <p:cNvCxnSpPr/>
          <p:nvPr/>
        </p:nvCxnSpPr>
        <p:spPr>
          <a:xfrm rot="10800000">
            <a:off x="4319098" y="4461675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6" name="Google Shape;1226;g1fc23f92af3_0_294"/>
          <p:cNvSpPr/>
          <p:nvPr/>
        </p:nvSpPr>
        <p:spPr>
          <a:xfrm>
            <a:off x="6657317" y="3109069"/>
            <a:ext cx="1634700" cy="3028282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111186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algn="ctr"/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Encargado del Ballet Folklórico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211093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lvl="0" algn="ctr"/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Maestro de Artes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211829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algn="ctr"/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Maestro de Artes 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212146</a:t>
            </a: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Maestra de Artes 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212667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7" name="Google Shape;1227;g1fc23f92af3_0_294"/>
          <p:cNvCxnSpPr/>
          <p:nvPr/>
        </p:nvCxnSpPr>
        <p:spPr>
          <a:xfrm rot="10800000">
            <a:off x="7500513" y="2878863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19101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9" name="Google Shape;1279;g1fc23f92af3_0_219"/>
          <p:cNvCxnSpPr/>
          <p:nvPr/>
        </p:nvCxnSpPr>
        <p:spPr>
          <a:xfrm rot="10800000">
            <a:off x="6515775" y="5662315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7" name="Google Shape;1277;g1fc23f92af3_0_219"/>
          <p:cNvCxnSpPr/>
          <p:nvPr/>
        </p:nvCxnSpPr>
        <p:spPr>
          <a:xfrm rot="10800000">
            <a:off x="6515775" y="4968277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5" name="Google Shape;1275;g1fc23f92af3_0_219"/>
          <p:cNvCxnSpPr/>
          <p:nvPr/>
        </p:nvCxnSpPr>
        <p:spPr>
          <a:xfrm rot="10800000">
            <a:off x="6515774" y="4477972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4" name="Google Shape;1234;g1fc23f92af3_0_219"/>
          <p:cNvSpPr txBox="1"/>
          <p:nvPr/>
        </p:nvSpPr>
        <p:spPr>
          <a:xfrm>
            <a:off x="142881" y="268269"/>
            <a:ext cx="65655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Dirección de Cultura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Coordinación Museo Espacios </a:t>
            </a:r>
            <a:r>
              <a:rPr lang="es-ES" sz="2200" b="1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Galerísticos</a:t>
            </a:r>
            <a:endParaRPr sz="22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g1fc23f92af3_0_2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</a:pPr>
            <a:fld id="{00000000-1234-1234-1234-123412341234}" type="slidenum">
              <a:rPr lang="es-ES"/>
              <a:t>32</a:t>
            </a:fld>
            <a:endParaRPr/>
          </a:p>
        </p:txBody>
      </p:sp>
      <p:sp>
        <p:nvSpPr>
          <p:cNvPr id="1237" name="Google Shape;1237;g1fc23f92af3_0_219"/>
          <p:cNvSpPr/>
          <p:nvPr/>
        </p:nvSpPr>
        <p:spPr>
          <a:xfrm>
            <a:off x="2539500" y="1026500"/>
            <a:ext cx="4065000" cy="727240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420"/>
              </a:spcBef>
              <a:buSzPts val="1200"/>
            </a:pP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Coordinador(a) de Museos y Espacios </a:t>
            </a:r>
            <a:r>
              <a:rPr lang="es-E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Galerísticos</a:t>
            </a:r>
            <a: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212253</a:t>
            </a:r>
            <a:endParaRPr lang="es-ES"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g1fc23f92af3_0_219"/>
          <p:cNvSpPr/>
          <p:nvPr/>
        </p:nvSpPr>
        <p:spPr>
          <a:xfrm>
            <a:off x="1954275" y="2474300"/>
            <a:ext cx="1491300" cy="430800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Centro Cultural BAM</a:t>
            </a:r>
            <a:endParaRPr sz="1050"/>
          </a:p>
        </p:txBody>
      </p:sp>
      <p:sp>
        <p:nvSpPr>
          <p:cNvPr id="1242" name="Google Shape;1242;g1fc23f92af3_0_219"/>
          <p:cNvSpPr/>
          <p:nvPr/>
        </p:nvSpPr>
        <p:spPr>
          <a:xfrm>
            <a:off x="3754650" y="2474300"/>
            <a:ext cx="1634700" cy="430800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Museo Metropolitano de Monterrey</a:t>
            </a:r>
            <a:endParaRPr sz="1050"/>
          </a:p>
        </p:txBody>
      </p:sp>
      <p:sp>
        <p:nvSpPr>
          <p:cNvPr id="1243" name="Google Shape;1243;g1fc23f92af3_0_219"/>
          <p:cNvSpPr/>
          <p:nvPr/>
        </p:nvSpPr>
        <p:spPr>
          <a:xfrm>
            <a:off x="5698425" y="2474300"/>
            <a:ext cx="1634700" cy="430800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Galería Regia</a:t>
            </a:r>
            <a:endParaRPr sz="1050"/>
          </a:p>
        </p:txBody>
      </p:sp>
      <p:cxnSp>
        <p:nvCxnSpPr>
          <p:cNvPr id="1244" name="Google Shape;1244;g1fc23f92af3_0_219"/>
          <p:cNvCxnSpPr>
            <a:stCxn id="1237" idx="2"/>
            <a:endCxn id="1242" idx="0"/>
          </p:cNvCxnSpPr>
          <p:nvPr/>
        </p:nvCxnSpPr>
        <p:spPr>
          <a:xfrm>
            <a:off x="4572000" y="1753740"/>
            <a:ext cx="0" cy="72056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6" name="Google Shape;1246;g1fc23f92af3_0_219"/>
          <p:cNvCxnSpPr/>
          <p:nvPr/>
        </p:nvCxnSpPr>
        <p:spPr>
          <a:xfrm>
            <a:off x="2699924" y="2228775"/>
            <a:ext cx="381585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8" name="Google Shape;1248;g1fc23f92af3_0_219"/>
          <p:cNvCxnSpPr/>
          <p:nvPr/>
        </p:nvCxnSpPr>
        <p:spPr>
          <a:xfrm rot="10800000">
            <a:off x="2699925" y="2228775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9" name="Google Shape;1249;g1fc23f92af3_0_219"/>
          <p:cNvCxnSpPr/>
          <p:nvPr/>
        </p:nvCxnSpPr>
        <p:spPr>
          <a:xfrm flipH="1" flipV="1">
            <a:off x="6515774" y="2228775"/>
            <a:ext cx="1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0" name="Google Shape;1260;g1fc23f92af3_0_219"/>
          <p:cNvSpPr/>
          <p:nvPr/>
        </p:nvSpPr>
        <p:spPr>
          <a:xfrm>
            <a:off x="1954275" y="3159086"/>
            <a:ext cx="1491300" cy="430800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Promotora </a:t>
            </a: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212665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1" name="Google Shape;1261;g1fc23f92af3_0_219"/>
          <p:cNvCxnSpPr/>
          <p:nvPr/>
        </p:nvCxnSpPr>
        <p:spPr>
          <a:xfrm rot="10800000">
            <a:off x="2699925" y="2931624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2" name="Google Shape;1262;g1fc23f92af3_0_219"/>
          <p:cNvSpPr/>
          <p:nvPr/>
        </p:nvSpPr>
        <p:spPr>
          <a:xfrm>
            <a:off x="1954275" y="3825783"/>
            <a:ext cx="1491300" cy="430800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Encargado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104807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3" name="Google Shape;1263;g1fc23f92af3_0_219"/>
          <p:cNvCxnSpPr/>
          <p:nvPr/>
        </p:nvCxnSpPr>
        <p:spPr>
          <a:xfrm rot="10800000">
            <a:off x="2699925" y="3598321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4" name="Google Shape;1264;g1fc23f92af3_0_219"/>
          <p:cNvSpPr/>
          <p:nvPr/>
        </p:nvSpPr>
        <p:spPr>
          <a:xfrm>
            <a:off x="1954275" y="4492480"/>
            <a:ext cx="1491300" cy="430800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Intendente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19387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5" name="Google Shape;1265;g1fc23f92af3_0_219"/>
          <p:cNvCxnSpPr/>
          <p:nvPr/>
        </p:nvCxnSpPr>
        <p:spPr>
          <a:xfrm rot="10800000">
            <a:off x="2699925" y="4265018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6" name="Google Shape;1266;g1fc23f92af3_0_219"/>
          <p:cNvSpPr/>
          <p:nvPr/>
        </p:nvSpPr>
        <p:spPr>
          <a:xfrm>
            <a:off x="1954275" y="5159176"/>
            <a:ext cx="1491300" cy="568523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Vigilante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61528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7" name="Google Shape;1267;g1fc23f92af3_0_219"/>
          <p:cNvCxnSpPr/>
          <p:nvPr/>
        </p:nvCxnSpPr>
        <p:spPr>
          <a:xfrm rot="10800000">
            <a:off x="2699925" y="4931715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8" name="Google Shape;1268;g1fc23f92af3_0_219"/>
          <p:cNvSpPr/>
          <p:nvPr/>
        </p:nvSpPr>
        <p:spPr>
          <a:xfrm>
            <a:off x="3823725" y="3141036"/>
            <a:ext cx="1491300" cy="569830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 Administrativo</a:t>
            </a:r>
            <a:br>
              <a: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81178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9" name="Google Shape;1269;g1fc23f92af3_0_219"/>
          <p:cNvCxnSpPr/>
          <p:nvPr/>
        </p:nvCxnSpPr>
        <p:spPr>
          <a:xfrm rot="10800000">
            <a:off x="4569375" y="2913574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0" name="Google Shape;1270;g1fc23f92af3_0_219"/>
          <p:cNvSpPr/>
          <p:nvPr/>
        </p:nvSpPr>
        <p:spPr>
          <a:xfrm>
            <a:off x="5770125" y="5862449"/>
            <a:ext cx="1491300" cy="493902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Vigilante</a:t>
            </a:r>
            <a:br>
              <a: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24596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1" name="Google Shape;1271;g1fc23f92af3_0_219"/>
          <p:cNvCxnSpPr/>
          <p:nvPr/>
        </p:nvCxnSpPr>
        <p:spPr>
          <a:xfrm rot="10800000">
            <a:off x="6515775" y="2968186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2" name="Google Shape;1272;g1fc23f92af3_0_219"/>
          <p:cNvSpPr/>
          <p:nvPr/>
        </p:nvSpPr>
        <p:spPr>
          <a:xfrm>
            <a:off x="5770125" y="3862345"/>
            <a:ext cx="1491300" cy="603595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Promotor de CDC </a:t>
            </a:r>
            <a:r>
              <a:rPr lang="es-ES" sz="9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</a:t>
            </a:r>
            <a:r>
              <a:rPr lang="es-E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9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Mpal</a:t>
            </a:r>
            <a:r>
              <a:rPr lang="es-E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Arte </a:t>
            </a:r>
            <a:br>
              <a: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62674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3" name="Google Shape;1273;g1fc23f92af3_0_219"/>
          <p:cNvCxnSpPr/>
          <p:nvPr/>
        </p:nvCxnSpPr>
        <p:spPr>
          <a:xfrm rot="10800000">
            <a:off x="6515775" y="3634883"/>
            <a:ext cx="0" cy="219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4" name="Google Shape;1274;g1fc23f92af3_0_219"/>
          <p:cNvSpPr/>
          <p:nvPr/>
        </p:nvSpPr>
        <p:spPr>
          <a:xfrm>
            <a:off x="5770125" y="4638605"/>
            <a:ext cx="1491300" cy="430800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 Administrativo</a:t>
            </a:r>
            <a:br>
              <a: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64480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g1fc23f92af3_0_219"/>
          <p:cNvSpPr/>
          <p:nvPr/>
        </p:nvSpPr>
        <p:spPr>
          <a:xfrm>
            <a:off x="5770125" y="5195739"/>
            <a:ext cx="1491300" cy="531961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Intendente</a:t>
            </a:r>
            <a:br>
              <a: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64299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8" name="Google Shape;1278;g1fc23f92af3_0_219"/>
          <p:cNvSpPr/>
          <p:nvPr/>
        </p:nvSpPr>
        <p:spPr>
          <a:xfrm>
            <a:off x="5770125" y="3168336"/>
            <a:ext cx="1491300" cy="430800"/>
          </a:xfrm>
          <a:prstGeom prst="rect">
            <a:avLst/>
          </a:prstGeom>
          <a:gradFill>
            <a:gsLst>
              <a:gs pos="0">
                <a:schemeClr val="lt1"/>
              </a:gs>
              <a:gs pos="35000">
                <a:schemeClr val="lt1"/>
              </a:gs>
              <a:gs pos="100000">
                <a:schemeClr val="lt1"/>
              </a:gs>
            </a:gsLst>
            <a:lin ang="16200038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s-E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</a:t>
            </a:r>
            <a:r>
              <a: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E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100179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77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bb657d01e_0_28"/>
          <p:cNvSpPr txBox="1"/>
          <p:nvPr/>
        </p:nvSpPr>
        <p:spPr>
          <a:xfrm>
            <a:off x="188597" y="96874"/>
            <a:ext cx="72489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Oficina de la Secretaría de </a:t>
            </a:r>
            <a:br>
              <a:rPr lang="es-MX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Desarrollo Económico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" name="Google Shape;199;g13bb657d01e_0_28"/>
          <p:cNvGrpSpPr/>
          <p:nvPr/>
        </p:nvGrpSpPr>
        <p:grpSpPr>
          <a:xfrm>
            <a:off x="2241328" y="1347755"/>
            <a:ext cx="5313794" cy="5233781"/>
            <a:chOff x="1111743" y="0"/>
            <a:chExt cx="5313794" cy="5233781"/>
          </a:xfrm>
        </p:grpSpPr>
        <p:sp>
          <p:nvSpPr>
            <p:cNvPr id="200" name="Google Shape;200;g13bb657d01e_0_28"/>
            <p:cNvSpPr/>
            <p:nvPr/>
          </p:nvSpPr>
          <p:spPr>
            <a:xfrm>
              <a:off x="3564090" y="727306"/>
              <a:ext cx="480300" cy="102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1" name="Google Shape;201;g13bb657d01e_0_28"/>
            <p:cNvSpPr/>
            <p:nvPr/>
          </p:nvSpPr>
          <p:spPr>
            <a:xfrm>
              <a:off x="3096581" y="1582385"/>
              <a:ext cx="468600" cy="102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2" name="Google Shape;202;g13bb657d01e_0_28"/>
            <p:cNvSpPr/>
            <p:nvPr/>
          </p:nvSpPr>
          <p:spPr>
            <a:xfrm>
              <a:off x="3565280" y="1582385"/>
              <a:ext cx="1714081" cy="230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06007"/>
                  </a:lnTo>
                  <a:lnTo>
                    <a:pt x="120000" y="106007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3" name="Google Shape;203;g13bb657d01e_0_28"/>
            <p:cNvSpPr/>
            <p:nvPr/>
          </p:nvSpPr>
          <p:spPr>
            <a:xfrm>
              <a:off x="1851269" y="1582385"/>
              <a:ext cx="1714065" cy="230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06007"/>
                  </a:lnTo>
                  <a:lnTo>
                    <a:pt x="0" y="106007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4" name="Google Shape;204;g13bb657d01e_0_28"/>
            <p:cNvSpPr/>
            <p:nvPr/>
          </p:nvSpPr>
          <p:spPr>
            <a:xfrm>
              <a:off x="2116915" y="0"/>
              <a:ext cx="2896800" cy="15825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13bb657d01e_0_28"/>
            <p:cNvSpPr txBox="1"/>
            <p:nvPr/>
          </p:nvSpPr>
          <p:spPr>
            <a:xfrm>
              <a:off x="2116915" y="0"/>
              <a:ext cx="2896800" cy="15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Secretario(a) de </a:t>
              </a:r>
              <a:b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Desarrollo Económico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210042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g13bb657d01e_0_28"/>
            <p:cNvSpPr/>
            <p:nvPr/>
          </p:nvSpPr>
          <p:spPr>
            <a:xfrm>
              <a:off x="1111743" y="3888256"/>
              <a:ext cx="2186700" cy="12360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g13bb657d01e_0_28"/>
            <p:cNvSpPr txBox="1"/>
            <p:nvPr/>
          </p:nvSpPr>
          <p:spPr>
            <a:xfrm>
              <a:off x="1111743" y="3997781"/>
              <a:ext cx="2186700" cy="123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g13bb657d01e_0_28"/>
            <p:cNvSpPr/>
            <p:nvPr/>
          </p:nvSpPr>
          <p:spPr>
            <a:xfrm>
              <a:off x="4238837" y="3694570"/>
              <a:ext cx="2186700" cy="12360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MX" sz="12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Auxiliar</a:t>
              </a: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211390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g13bb657d01e_0_28"/>
            <p:cNvSpPr/>
            <p:nvPr/>
          </p:nvSpPr>
          <p:spPr>
            <a:xfrm>
              <a:off x="1358551" y="2100157"/>
              <a:ext cx="1737900" cy="10041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13bb657d01e_0_28"/>
            <p:cNvSpPr txBox="1"/>
            <p:nvPr/>
          </p:nvSpPr>
          <p:spPr>
            <a:xfrm>
              <a:off x="1358551" y="2100157"/>
              <a:ext cx="1737900" cy="100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Coordinador(a) Jurídico</a:t>
              </a:r>
              <a:b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MX" sz="1100" b="0" i="0" u="none" strike="noStrike" cap="none" dirty="0" smtClean="0">
                  <a:solidFill>
                    <a:schemeClr val="dk1"/>
                  </a:solidFill>
                  <a:highlight>
                    <a:schemeClr val="lt1"/>
                  </a:highlight>
                  <a:latin typeface="Calibri"/>
                  <a:ea typeface="Calibri"/>
                  <a:cs typeface="Calibri"/>
                  <a:sym typeface="Calibri"/>
                </a:rPr>
                <a:t>210761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g13bb657d01e_0_28"/>
            <p:cNvSpPr/>
            <p:nvPr/>
          </p:nvSpPr>
          <p:spPr>
            <a:xfrm>
              <a:off x="3941148" y="1482932"/>
              <a:ext cx="1737900" cy="10041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g13bb657d01e_0_28"/>
            <p:cNvSpPr txBox="1"/>
            <p:nvPr/>
          </p:nvSpPr>
          <p:spPr>
            <a:xfrm>
              <a:off x="3987898" y="1414330"/>
              <a:ext cx="1737900" cy="864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Coordinador(a) de Oficina y </a:t>
              </a:r>
              <a:b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Enlace con Dependencias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210264</a:t>
              </a:r>
              <a:endParaRPr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g13bb657d01e_0_28"/>
          <p:cNvSpPr txBox="1"/>
          <p:nvPr/>
        </p:nvSpPr>
        <p:spPr>
          <a:xfrm>
            <a:off x="2046514" y="5274225"/>
            <a:ext cx="1737900" cy="10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80712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Google Shape;214;g13bb657d01e_0_28"/>
          <p:cNvCxnSpPr/>
          <p:nvPr/>
        </p:nvCxnSpPr>
        <p:spPr>
          <a:xfrm flipH="1">
            <a:off x="4693675" y="4923225"/>
            <a:ext cx="1200" cy="351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5" name="Google Shape;215;g13bb657d01e_0_28"/>
          <p:cNvSpPr txBox="1"/>
          <p:nvPr/>
        </p:nvSpPr>
        <p:spPr>
          <a:xfrm>
            <a:off x="3825336" y="5274237"/>
            <a:ext cx="1737900" cy="10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112790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0;g13bb657d01e_0_28"/>
          <p:cNvSpPr/>
          <p:nvPr/>
        </p:nvSpPr>
        <p:spPr>
          <a:xfrm>
            <a:off x="4693675" y="3374077"/>
            <a:ext cx="480300" cy="102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" name="Google Shape;212;g13bb657d01e_0_28"/>
          <p:cNvSpPr txBox="1"/>
          <p:nvPr/>
        </p:nvSpPr>
        <p:spPr>
          <a:xfrm>
            <a:off x="5229633" y="3997596"/>
            <a:ext cx="1737900" cy="864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Coordinador(a) de </a:t>
            </a: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Eventos de Turismo Cultural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213198</a:t>
            </a: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"/>
          <p:cNvSpPr txBox="1"/>
          <p:nvPr/>
        </p:nvSpPr>
        <p:spPr>
          <a:xfrm>
            <a:off x="0" y="2635802"/>
            <a:ext cx="8563429" cy="158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MX" sz="54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Dirección de Promoción de Inversiones y Empleo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"/>
          <p:cNvSpPr txBox="1"/>
          <p:nvPr/>
        </p:nvSpPr>
        <p:spPr>
          <a:xfrm>
            <a:off x="193792" y="114329"/>
            <a:ext cx="705836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Dirección de Promoción de Inversiones y Empleo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6"/>
          <p:cNvGrpSpPr/>
          <p:nvPr/>
        </p:nvGrpSpPr>
        <p:grpSpPr>
          <a:xfrm>
            <a:off x="-108640" y="1613013"/>
            <a:ext cx="8324533" cy="4912550"/>
            <a:chOff x="-402833" y="0"/>
            <a:chExt cx="8324533" cy="4912550"/>
          </a:xfrm>
        </p:grpSpPr>
        <p:sp>
          <p:nvSpPr>
            <p:cNvPr id="227" name="Google Shape;227;p6"/>
            <p:cNvSpPr/>
            <p:nvPr/>
          </p:nvSpPr>
          <p:spPr>
            <a:xfrm>
              <a:off x="2255583" y="0"/>
              <a:ext cx="4180375" cy="2274603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 txBox="1"/>
            <p:nvPr/>
          </p:nvSpPr>
          <p:spPr>
            <a:xfrm>
              <a:off x="1967546" y="91338"/>
              <a:ext cx="4180500" cy="22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Director(a) de Promoción de Inversiones y Empleo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210088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 txBox="1"/>
            <p:nvPr/>
          </p:nvSpPr>
          <p:spPr>
            <a:xfrm>
              <a:off x="593399" y="3498650"/>
              <a:ext cx="2541000" cy="14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Coordinador(a) de Promoción de </a:t>
              </a: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Inversiones</a:t>
              </a: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210447</a:t>
              </a:r>
              <a:endParaRPr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6"/>
            <p:cNvSpPr txBox="1"/>
            <p:nvPr/>
          </p:nvSpPr>
          <p:spPr>
            <a:xfrm>
              <a:off x="-402833" y="2481744"/>
              <a:ext cx="2541000" cy="14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Coordinador(a) de Proyectos y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Capacitaciones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6"/>
            <p:cNvSpPr txBox="1"/>
            <p:nvPr/>
          </p:nvSpPr>
          <p:spPr>
            <a:xfrm>
              <a:off x="5380700" y="3951641"/>
              <a:ext cx="2541000" cy="9081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Jefe (a</a:t>
              </a: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)  de Programas de </a:t>
              </a: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Empleo</a:t>
              </a:r>
              <a:endParaRPr lang="es-MX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213082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6"/>
          <p:cNvSpPr txBox="1"/>
          <p:nvPr/>
        </p:nvSpPr>
        <p:spPr>
          <a:xfrm>
            <a:off x="3133893" y="5083338"/>
            <a:ext cx="25410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Coordinador(a) de Atención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Empresas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80281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3" name="Google Shape;233;p6"/>
          <p:cNvCxnSpPr/>
          <p:nvPr/>
        </p:nvCxnSpPr>
        <p:spPr>
          <a:xfrm>
            <a:off x="1057290" y="4209988"/>
            <a:ext cx="6766200" cy="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4" name="Google Shape;234;p6"/>
          <p:cNvCxnSpPr/>
          <p:nvPr/>
        </p:nvCxnSpPr>
        <p:spPr>
          <a:xfrm>
            <a:off x="4352000" y="3483425"/>
            <a:ext cx="0" cy="76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5" name="Google Shape;235;p6"/>
          <p:cNvSpPr txBox="1"/>
          <p:nvPr/>
        </p:nvSpPr>
        <p:spPr>
          <a:xfrm>
            <a:off x="4269840" y="4101688"/>
            <a:ext cx="25410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Coordinador(a) de Proyectos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 txBox="1"/>
          <p:nvPr/>
        </p:nvSpPr>
        <p:spPr>
          <a:xfrm>
            <a:off x="6682290" y="4101688"/>
            <a:ext cx="25410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Coordinador(a) de Empleo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MX" sz="1000" b="0" i="0" u="none" strike="noStrike" cap="none" dirty="0" smtClean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212058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7" name="Google Shape;237;p6"/>
          <p:cNvCxnSpPr/>
          <p:nvPr/>
        </p:nvCxnSpPr>
        <p:spPr>
          <a:xfrm>
            <a:off x="2261275" y="4210050"/>
            <a:ext cx="0" cy="76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" name="Google Shape;238;p6"/>
          <p:cNvCxnSpPr/>
          <p:nvPr/>
        </p:nvCxnSpPr>
        <p:spPr>
          <a:xfrm>
            <a:off x="6682300" y="4210050"/>
            <a:ext cx="0" cy="76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9" name="Google Shape;239;p6"/>
          <p:cNvCxnSpPr/>
          <p:nvPr/>
        </p:nvCxnSpPr>
        <p:spPr>
          <a:xfrm>
            <a:off x="1069625" y="4210050"/>
            <a:ext cx="0" cy="28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0" name="Google Shape;240;p6"/>
          <p:cNvCxnSpPr/>
          <p:nvPr/>
        </p:nvCxnSpPr>
        <p:spPr>
          <a:xfrm>
            <a:off x="3286825" y="4210050"/>
            <a:ext cx="0" cy="28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1" name="Google Shape;241;p6"/>
          <p:cNvCxnSpPr/>
          <p:nvPr/>
        </p:nvCxnSpPr>
        <p:spPr>
          <a:xfrm>
            <a:off x="5536775" y="4210000"/>
            <a:ext cx="0" cy="28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2" name="Google Shape;242;p6"/>
          <p:cNvCxnSpPr/>
          <p:nvPr/>
        </p:nvCxnSpPr>
        <p:spPr>
          <a:xfrm>
            <a:off x="7823500" y="4210050"/>
            <a:ext cx="0" cy="28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3" name="Google Shape;243;p6"/>
          <p:cNvCxnSpPr/>
          <p:nvPr/>
        </p:nvCxnSpPr>
        <p:spPr>
          <a:xfrm>
            <a:off x="4352000" y="4249925"/>
            <a:ext cx="0" cy="76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4" name="Google Shape;244;p6"/>
          <p:cNvSpPr txBox="1"/>
          <p:nvPr/>
        </p:nvSpPr>
        <p:spPr>
          <a:xfrm>
            <a:off x="2262925" y="4491750"/>
            <a:ext cx="20478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Coordinador(a) de Proyectos Estratégicos de Inversión y Empleo 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35;p6"/>
          <p:cNvSpPr txBox="1"/>
          <p:nvPr/>
        </p:nvSpPr>
        <p:spPr>
          <a:xfrm>
            <a:off x="4344696" y="3125219"/>
            <a:ext cx="25410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Analista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MX" sz="1000" b="0" i="0" u="none" strike="noStrike" cap="none" dirty="0" smtClean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213585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5;p6"/>
          <p:cNvSpPr txBox="1"/>
          <p:nvPr/>
        </p:nvSpPr>
        <p:spPr>
          <a:xfrm>
            <a:off x="1853825" y="3094503"/>
            <a:ext cx="25410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Analista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MX" sz="1000" b="0" i="0" u="none" strike="noStrike" cap="none" dirty="0" smtClean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213505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" name="Google Shape;234;p6"/>
          <p:cNvCxnSpPr/>
          <p:nvPr/>
        </p:nvCxnSpPr>
        <p:spPr>
          <a:xfrm flipV="1">
            <a:off x="3547187" y="3809134"/>
            <a:ext cx="804802" cy="908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34;p6"/>
          <p:cNvCxnSpPr/>
          <p:nvPr/>
        </p:nvCxnSpPr>
        <p:spPr>
          <a:xfrm flipV="1">
            <a:off x="4344696" y="3798974"/>
            <a:ext cx="804802" cy="908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 txBox="1"/>
          <p:nvPr/>
        </p:nvSpPr>
        <p:spPr>
          <a:xfrm>
            <a:off x="189463" y="116559"/>
            <a:ext cx="70851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Dirección de Promoción de Inversiones y Empleo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Coordinación de Proyectos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" name="Google Shape;250;p8"/>
          <p:cNvGrpSpPr/>
          <p:nvPr/>
        </p:nvGrpSpPr>
        <p:grpSpPr>
          <a:xfrm>
            <a:off x="3414109" y="2088107"/>
            <a:ext cx="2363279" cy="4405154"/>
            <a:chOff x="2927222" y="0"/>
            <a:chExt cx="2363279" cy="4405154"/>
          </a:xfrm>
        </p:grpSpPr>
        <p:sp>
          <p:nvSpPr>
            <p:cNvPr id="251" name="Google Shape;251;p8"/>
            <p:cNvSpPr/>
            <p:nvPr/>
          </p:nvSpPr>
          <p:spPr>
            <a:xfrm>
              <a:off x="3321920" y="3207399"/>
              <a:ext cx="295103" cy="8676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52" name="Google Shape;252;p8"/>
            <p:cNvSpPr/>
            <p:nvPr/>
          </p:nvSpPr>
          <p:spPr>
            <a:xfrm>
              <a:off x="4063142" y="1345554"/>
              <a:ext cx="91440" cy="80260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53" name="Google Shape;253;p8"/>
            <p:cNvSpPr/>
            <p:nvPr/>
          </p:nvSpPr>
          <p:spPr>
            <a:xfrm>
              <a:off x="2927222" y="0"/>
              <a:ext cx="2363279" cy="134555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8"/>
            <p:cNvSpPr txBox="1"/>
            <p:nvPr/>
          </p:nvSpPr>
          <p:spPr>
            <a:xfrm>
              <a:off x="2927222" y="0"/>
              <a:ext cx="2363279" cy="1345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Coordinador(a) de </a:t>
              </a: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Proyectos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3125184" y="2148158"/>
              <a:ext cx="1967356" cy="1059241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8"/>
            <p:cNvSpPr txBox="1"/>
            <p:nvPr/>
          </p:nvSpPr>
          <p:spPr>
            <a:xfrm>
              <a:off x="3125184" y="2148158"/>
              <a:ext cx="1967356" cy="1059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Jefe de </a:t>
              </a:r>
              <a:r>
                <a:rPr lang="es-MX" sz="12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Networking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104804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3617023" y="3745022"/>
              <a:ext cx="1495853" cy="660132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8"/>
            <p:cNvSpPr txBox="1"/>
            <p:nvPr/>
          </p:nvSpPr>
          <p:spPr>
            <a:xfrm>
              <a:off x="3617023" y="3745022"/>
              <a:ext cx="14958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Auxiliar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16774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"/>
          <p:cNvSpPr txBox="1"/>
          <p:nvPr/>
        </p:nvSpPr>
        <p:spPr>
          <a:xfrm>
            <a:off x="189463" y="116559"/>
            <a:ext cx="708516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Dirección de Promoción de Inversiones y Empleo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Coordinación de Programas de Empleo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" name="Google Shape;264;p9"/>
          <p:cNvGrpSpPr/>
          <p:nvPr/>
        </p:nvGrpSpPr>
        <p:grpSpPr>
          <a:xfrm>
            <a:off x="2534508" y="1838917"/>
            <a:ext cx="4645800" cy="2208900"/>
            <a:chOff x="2091504" y="575843"/>
            <a:chExt cx="4645800" cy="2208900"/>
          </a:xfrm>
        </p:grpSpPr>
        <p:sp>
          <p:nvSpPr>
            <p:cNvPr id="265" name="Google Shape;265;p9"/>
            <p:cNvSpPr/>
            <p:nvPr/>
          </p:nvSpPr>
          <p:spPr>
            <a:xfrm>
              <a:off x="2091504" y="575843"/>
              <a:ext cx="4645800" cy="22089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 txBox="1"/>
            <p:nvPr/>
          </p:nvSpPr>
          <p:spPr>
            <a:xfrm>
              <a:off x="2091504" y="575843"/>
              <a:ext cx="4645800" cy="220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Coordinador(a) de Programas de Empleo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371600" marR="0" lvl="0" indent="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MX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Jefe de Atención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110445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7" name="Google Shape;267;p9"/>
          <p:cNvCxnSpPr/>
          <p:nvPr/>
        </p:nvCxnSpPr>
        <p:spPr>
          <a:xfrm>
            <a:off x="4857400" y="3499025"/>
            <a:ext cx="0" cy="76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8" name="Google Shape;268;p9"/>
          <p:cNvCxnSpPr/>
          <p:nvPr/>
        </p:nvCxnSpPr>
        <p:spPr>
          <a:xfrm rot="10800000" flipH="1">
            <a:off x="1364450" y="4267175"/>
            <a:ext cx="6732000" cy="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9" name="Google Shape;269;p9"/>
          <p:cNvSpPr txBox="1"/>
          <p:nvPr/>
        </p:nvSpPr>
        <p:spPr>
          <a:xfrm>
            <a:off x="93867" y="4172988"/>
            <a:ext cx="25410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 de Atención a Empresas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64270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9"/>
          <p:cNvSpPr txBox="1"/>
          <p:nvPr/>
        </p:nvSpPr>
        <p:spPr>
          <a:xfrm>
            <a:off x="1245792" y="4974613"/>
            <a:ext cx="25410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110439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9"/>
          <p:cNvSpPr txBox="1"/>
          <p:nvPr/>
        </p:nvSpPr>
        <p:spPr>
          <a:xfrm>
            <a:off x="2410693" y="4172988"/>
            <a:ext cx="25410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62384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9"/>
          <p:cNvSpPr txBox="1"/>
          <p:nvPr/>
        </p:nvSpPr>
        <p:spPr>
          <a:xfrm>
            <a:off x="3586893" y="4974613"/>
            <a:ext cx="25410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110443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9"/>
          <p:cNvSpPr txBox="1"/>
          <p:nvPr/>
        </p:nvSpPr>
        <p:spPr>
          <a:xfrm>
            <a:off x="4733618" y="4172988"/>
            <a:ext cx="25410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9"/>
          <p:cNvSpPr txBox="1"/>
          <p:nvPr/>
        </p:nvSpPr>
        <p:spPr>
          <a:xfrm>
            <a:off x="5189600" y="4310613"/>
            <a:ext cx="25410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 de Bolsa de Empleo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100783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9"/>
          <p:cNvSpPr txBox="1"/>
          <p:nvPr/>
        </p:nvSpPr>
        <p:spPr>
          <a:xfrm>
            <a:off x="6825943" y="4756526"/>
            <a:ext cx="25410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80797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6" name="Google Shape;276;p9"/>
          <p:cNvCxnSpPr/>
          <p:nvPr/>
        </p:nvCxnSpPr>
        <p:spPr>
          <a:xfrm>
            <a:off x="1364375" y="4265525"/>
            <a:ext cx="0" cy="28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7" name="Google Shape;277;p9"/>
          <p:cNvCxnSpPr/>
          <p:nvPr/>
        </p:nvCxnSpPr>
        <p:spPr>
          <a:xfrm>
            <a:off x="3732050" y="4265525"/>
            <a:ext cx="0" cy="28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8" name="Google Shape;278;p9"/>
          <p:cNvCxnSpPr/>
          <p:nvPr/>
        </p:nvCxnSpPr>
        <p:spPr>
          <a:xfrm>
            <a:off x="4857400" y="2564775"/>
            <a:ext cx="0" cy="28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9" name="Google Shape;279;p9"/>
          <p:cNvCxnSpPr/>
          <p:nvPr/>
        </p:nvCxnSpPr>
        <p:spPr>
          <a:xfrm>
            <a:off x="6418025" y="4267163"/>
            <a:ext cx="0" cy="28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0" name="Google Shape;280;p9"/>
          <p:cNvCxnSpPr/>
          <p:nvPr/>
        </p:nvCxnSpPr>
        <p:spPr>
          <a:xfrm>
            <a:off x="2606700" y="4265525"/>
            <a:ext cx="0" cy="76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1" name="Google Shape;281;p9"/>
          <p:cNvCxnSpPr/>
          <p:nvPr/>
        </p:nvCxnSpPr>
        <p:spPr>
          <a:xfrm>
            <a:off x="4857400" y="4265525"/>
            <a:ext cx="0" cy="76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2" name="Google Shape;282;p9"/>
          <p:cNvCxnSpPr/>
          <p:nvPr/>
        </p:nvCxnSpPr>
        <p:spPr>
          <a:xfrm>
            <a:off x="8096450" y="4265525"/>
            <a:ext cx="0" cy="76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80;p9"/>
          <p:cNvCxnSpPr/>
          <p:nvPr/>
        </p:nvCxnSpPr>
        <p:spPr>
          <a:xfrm flipV="1">
            <a:off x="4857393" y="3922542"/>
            <a:ext cx="1431647" cy="1033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72;p9"/>
          <p:cNvSpPr txBox="1"/>
          <p:nvPr/>
        </p:nvSpPr>
        <p:spPr>
          <a:xfrm>
            <a:off x="5384390" y="3197131"/>
            <a:ext cx="25410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Analista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211529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"/>
          <p:cNvSpPr txBox="1"/>
          <p:nvPr/>
        </p:nvSpPr>
        <p:spPr>
          <a:xfrm>
            <a:off x="189463" y="116559"/>
            <a:ext cx="70851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MX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Dirección de Promoción de Inversiones y Empleo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MX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Coordinación Operativa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8" name="Google Shape;288;p10"/>
          <p:cNvGrpSpPr/>
          <p:nvPr/>
        </p:nvGrpSpPr>
        <p:grpSpPr>
          <a:xfrm>
            <a:off x="2534508" y="1838917"/>
            <a:ext cx="4645800" cy="2208900"/>
            <a:chOff x="2091504" y="575843"/>
            <a:chExt cx="4645800" cy="2208900"/>
          </a:xfrm>
        </p:grpSpPr>
        <p:sp>
          <p:nvSpPr>
            <p:cNvPr id="289" name="Google Shape;289;p10"/>
            <p:cNvSpPr/>
            <p:nvPr/>
          </p:nvSpPr>
          <p:spPr>
            <a:xfrm>
              <a:off x="2091504" y="575843"/>
              <a:ext cx="4645800" cy="22089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0"/>
            <p:cNvSpPr txBox="1"/>
            <p:nvPr/>
          </p:nvSpPr>
          <p:spPr>
            <a:xfrm>
              <a:off x="2091504" y="575843"/>
              <a:ext cx="4645800" cy="220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Coordinador(a) de Empleo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212058</a:t>
              </a: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91" name="Google Shape;291;p10"/>
          <p:cNvCxnSpPr/>
          <p:nvPr/>
        </p:nvCxnSpPr>
        <p:spPr>
          <a:xfrm rot="10800000" flipH="1">
            <a:off x="1366850" y="4257575"/>
            <a:ext cx="6738900" cy="1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2" name="Google Shape;292;p10"/>
          <p:cNvCxnSpPr/>
          <p:nvPr/>
        </p:nvCxnSpPr>
        <p:spPr>
          <a:xfrm>
            <a:off x="4857400" y="3499025"/>
            <a:ext cx="0" cy="76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3" name="Google Shape;293;p10"/>
          <p:cNvSpPr txBox="1"/>
          <p:nvPr/>
        </p:nvSpPr>
        <p:spPr>
          <a:xfrm>
            <a:off x="-201283" y="4143713"/>
            <a:ext cx="25410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 de Bolsa de Empleo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62397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0"/>
          <p:cNvSpPr txBox="1"/>
          <p:nvPr/>
        </p:nvSpPr>
        <p:spPr>
          <a:xfrm>
            <a:off x="6910693" y="4143713"/>
            <a:ext cx="25410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 de Bolsa de Empleo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80803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0"/>
          <p:cNvSpPr txBox="1"/>
          <p:nvPr/>
        </p:nvSpPr>
        <p:spPr>
          <a:xfrm>
            <a:off x="1865142" y="4143713"/>
            <a:ext cx="25410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 de Bolsa de Empleo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42095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0"/>
          <p:cNvSpPr txBox="1"/>
          <p:nvPr/>
        </p:nvSpPr>
        <p:spPr>
          <a:xfrm>
            <a:off x="846667" y="5117438"/>
            <a:ext cx="25410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 de Bolsa de Empleo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104803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0"/>
          <p:cNvSpPr txBox="1"/>
          <p:nvPr/>
        </p:nvSpPr>
        <p:spPr>
          <a:xfrm>
            <a:off x="4343568" y="4143713"/>
            <a:ext cx="25410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 de Bolsa de Empleo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43497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0"/>
          <p:cNvSpPr txBox="1"/>
          <p:nvPr/>
        </p:nvSpPr>
        <p:spPr>
          <a:xfrm>
            <a:off x="5782918" y="5117438"/>
            <a:ext cx="25410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Auxiliar de Bolsa de Empleo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110864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9" name="Google Shape;299;p10"/>
          <p:cNvCxnSpPr/>
          <p:nvPr/>
        </p:nvCxnSpPr>
        <p:spPr>
          <a:xfrm>
            <a:off x="1364375" y="4265525"/>
            <a:ext cx="0" cy="28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0" name="Google Shape;300;p10"/>
          <p:cNvCxnSpPr/>
          <p:nvPr/>
        </p:nvCxnSpPr>
        <p:spPr>
          <a:xfrm>
            <a:off x="3135650" y="4265525"/>
            <a:ext cx="0" cy="28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1" name="Google Shape;301;p10"/>
          <p:cNvCxnSpPr/>
          <p:nvPr/>
        </p:nvCxnSpPr>
        <p:spPr>
          <a:xfrm>
            <a:off x="5658425" y="4265525"/>
            <a:ext cx="0" cy="28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2" name="Google Shape;302;p10"/>
          <p:cNvCxnSpPr/>
          <p:nvPr/>
        </p:nvCxnSpPr>
        <p:spPr>
          <a:xfrm>
            <a:off x="8094875" y="4249925"/>
            <a:ext cx="0" cy="28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3" name="Google Shape;303;p10"/>
          <p:cNvCxnSpPr/>
          <p:nvPr/>
        </p:nvCxnSpPr>
        <p:spPr>
          <a:xfrm>
            <a:off x="2117175" y="4265525"/>
            <a:ext cx="0" cy="76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4" name="Google Shape;304;p10"/>
          <p:cNvCxnSpPr/>
          <p:nvPr/>
        </p:nvCxnSpPr>
        <p:spPr>
          <a:xfrm>
            <a:off x="7053425" y="4265525"/>
            <a:ext cx="0" cy="76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96;p10"/>
          <p:cNvSpPr txBox="1"/>
          <p:nvPr/>
        </p:nvSpPr>
        <p:spPr>
          <a:xfrm>
            <a:off x="3054602" y="5416529"/>
            <a:ext cx="2541000" cy="14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0" tIns="7600" rIns="7600" bIns="7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Analista Bolsa </a:t>
            </a:r>
            <a:r>
              <a:rPr lang="es-MX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Empleo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21529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Google Shape;303;p10"/>
          <p:cNvCxnSpPr/>
          <p:nvPr/>
        </p:nvCxnSpPr>
        <p:spPr>
          <a:xfrm>
            <a:off x="4317451" y="4283857"/>
            <a:ext cx="7651" cy="12737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831</Words>
  <Application>Microsoft Office PowerPoint</Application>
  <PresentationFormat>Presentación en pantalla (4:3)</PresentationFormat>
  <Paragraphs>333</Paragraphs>
  <Slides>32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Roboto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Antero Cavazos Garcia</cp:lastModifiedBy>
  <cp:revision>31</cp:revision>
  <dcterms:created xsi:type="dcterms:W3CDTF">2015-12-30T00:24:58Z</dcterms:created>
  <dcterms:modified xsi:type="dcterms:W3CDTF">2024-01-09T22:10:06Z</dcterms:modified>
</cp:coreProperties>
</file>