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356" r:id="rId3"/>
    <p:sldId id="355" r:id="rId4"/>
    <p:sldId id="285" r:id="rId5"/>
    <p:sldId id="287" r:id="rId6"/>
    <p:sldId id="367" r:id="rId7"/>
    <p:sldId id="365" r:id="rId8"/>
    <p:sldId id="366" r:id="rId9"/>
    <p:sldId id="335" r:id="rId10"/>
    <p:sldId id="346" r:id="rId11"/>
    <p:sldId id="347" r:id="rId12"/>
    <p:sldId id="345" r:id="rId13"/>
    <p:sldId id="344" r:id="rId14"/>
    <p:sldId id="343" r:id="rId15"/>
    <p:sldId id="358" r:id="rId16"/>
    <p:sldId id="359" r:id="rId17"/>
    <p:sldId id="360" r:id="rId18"/>
    <p:sldId id="362" r:id="rId19"/>
    <p:sldId id="349" r:id="rId20"/>
    <p:sldId id="338" r:id="rId21"/>
    <p:sldId id="339" r:id="rId22"/>
    <p:sldId id="340" r:id="rId23"/>
    <p:sldId id="363" r:id="rId24"/>
    <p:sldId id="274" r:id="rId25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3" autoAdjust="0"/>
    <p:restoredTop sz="95461" autoAdjust="0"/>
  </p:normalViewPr>
  <p:slideViewPr>
    <p:cSldViewPr snapToGrid="0" snapToObjects="1" showGuides="1">
      <p:cViewPr varScale="1">
        <p:scale>
          <a:sx n="81" d="100"/>
          <a:sy n="81" d="100"/>
        </p:scale>
        <p:origin x="576" y="78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24/04/2018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7216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501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3" descr="logo_logo di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05" y="5608423"/>
            <a:ext cx="2578395" cy="124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24/04/2018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Atención a personas con discapacidad</a:t>
            </a:r>
            <a:endParaRPr lang="es-ES" sz="3500" dirty="0">
              <a:solidFill>
                <a:srgbClr val="FF7175"/>
              </a:solidFill>
            </a:endParaRPr>
          </a:p>
        </p:txBody>
      </p:sp>
      <p:grpSp>
        <p:nvGrpSpPr>
          <p:cNvPr id="37" name="Grupo 36"/>
          <p:cNvGrpSpPr/>
          <p:nvPr/>
        </p:nvGrpSpPr>
        <p:grpSpPr>
          <a:xfrm>
            <a:off x="369515" y="1699039"/>
            <a:ext cx="8409622" cy="3781024"/>
            <a:chOff x="201346" y="1435366"/>
            <a:chExt cx="8409622" cy="3645955"/>
          </a:xfrm>
        </p:grpSpPr>
        <p:sp>
          <p:nvSpPr>
            <p:cNvPr id="38" name="Rectangle 140"/>
            <p:cNvSpPr>
              <a:spLocks noChangeArrowheads="1"/>
            </p:cNvSpPr>
            <p:nvPr/>
          </p:nvSpPr>
          <p:spPr bwMode="auto">
            <a:xfrm>
              <a:off x="3722483" y="1435366"/>
              <a:ext cx="1803834" cy="54216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 Coordinador De Atención a Personas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con Discapacidad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     Coordinador   </a:t>
              </a:r>
            </a:p>
          </p:txBody>
        </p:sp>
        <p:sp>
          <p:nvSpPr>
            <p:cNvPr id="39" name="Line 173"/>
            <p:cNvSpPr>
              <a:spLocks noChangeShapeType="1"/>
            </p:cNvSpPr>
            <p:nvPr/>
          </p:nvSpPr>
          <p:spPr bwMode="auto">
            <a:xfrm flipV="1">
              <a:off x="3876617" y="2403484"/>
              <a:ext cx="140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0" name="Line 539"/>
            <p:cNvSpPr>
              <a:spLocks noChangeShapeType="1"/>
            </p:cNvSpPr>
            <p:nvPr/>
          </p:nvSpPr>
          <p:spPr bwMode="auto">
            <a:xfrm>
              <a:off x="4572000" y="1979401"/>
              <a:ext cx="0" cy="19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1" name="Line 540"/>
            <p:cNvSpPr>
              <a:spLocks noChangeShapeType="1"/>
            </p:cNvSpPr>
            <p:nvPr/>
          </p:nvSpPr>
          <p:spPr bwMode="auto">
            <a:xfrm>
              <a:off x="2005382" y="3961637"/>
              <a:ext cx="5813107" cy="10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2" name="Rectangle 561"/>
            <p:cNvSpPr>
              <a:spLocks noChangeArrowheads="1"/>
            </p:cNvSpPr>
            <p:nvPr/>
          </p:nvSpPr>
          <p:spPr bwMode="auto">
            <a:xfrm>
              <a:off x="5277865" y="2223611"/>
              <a:ext cx="1557634" cy="35974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Asistente de Coordinación y</a:t>
              </a:r>
            </a:p>
            <a:p>
              <a:pPr algn="ctr"/>
              <a:r>
                <a:rPr lang="es-MX" sz="900" dirty="0"/>
                <a:t>Trabajador(a) Social  </a:t>
              </a:r>
              <a:endParaRPr lang="es-MX" sz="900" b="1" dirty="0"/>
            </a:p>
          </p:txBody>
        </p:sp>
        <p:sp>
          <p:nvSpPr>
            <p:cNvPr id="43" name="Rectangle 561"/>
            <p:cNvSpPr>
              <a:spLocks noChangeArrowheads="1"/>
            </p:cNvSpPr>
            <p:nvPr/>
          </p:nvSpPr>
          <p:spPr bwMode="auto">
            <a:xfrm>
              <a:off x="5450743" y="4507986"/>
              <a:ext cx="1374002" cy="57333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   Encargado del CEDI Centro </a:t>
              </a:r>
            </a:p>
            <a:p>
              <a:pPr algn="ctr"/>
              <a:r>
                <a:rPr lang="es-MX" sz="900" b="1" dirty="0">
                  <a:latin typeface="+mj-lt"/>
                </a:rPr>
                <a:t>de Desarrollo Integral</a:t>
              </a:r>
            </a:p>
            <a:p>
              <a:pPr algn="ctr"/>
              <a:r>
                <a:rPr lang="es-MX" sz="900" dirty="0"/>
                <a:t>Encargado </a:t>
              </a:r>
              <a:endParaRPr lang="es-MX" sz="900" b="1" dirty="0">
                <a:latin typeface="+mj-lt"/>
              </a:endParaRPr>
            </a:p>
          </p:txBody>
        </p:sp>
        <p:sp>
          <p:nvSpPr>
            <p:cNvPr id="44" name="Rectangle 370"/>
            <p:cNvSpPr>
              <a:spLocks noChangeArrowheads="1"/>
            </p:cNvSpPr>
            <p:nvPr/>
          </p:nvSpPr>
          <p:spPr bwMode="auto">
            <a:xfrm>
              <a:off x="4020861" y="4519668"/>
              <a:ext cx="1114809" cy="55343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Programa</a:t>
              </a:r>
            </a:p>
            <a:p>
              <a:pPr algn="ctr"/>
              <a:r>
                <a:rPr lang="es-MX" sz="900" b="1" dirty="0">
                  <a:latin typeface="+mj-lt"/>
                </a:rPr>
                <a:t> Clínica de Autismo </a:t>
              </a:r>
            </a:p>
            <a:p>
              <a:pPr algn="ctr"/>
              <a:r>
                <a:rPr lang="es-MX" sz="900" dirty="0"/>
                <a:t>Encargado</a:t>
              </a:r>
            </a:p>
          </p:txBody>
        </p:sp>
        <p:sp>
          <p:nvSpPr>
            <p:cNvPr id="45" name="Line 380"/>
            <p:cNvSpPr>
              <a:spLocks noChangeShapeType="1"/>
            </p:cNvSpPr>
            <p:nvPr/>
          </p:nvSpPr>
          <p:spPr bwMode="auto">
            <a:xfrm>
              <a:off x="3079926" y="3972022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6" name="Line 380"/>
            <p:cNvSpPr>
              <a:spLocks noChangeShapeType="1"/>
            </p:cNvSpPr>
            <p:nvPr/>
          </p:nvSpPr>
          <p:spPr bwMode="auto">
            <a:xfrm>
              <a:off x="4567374" y="3967986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7" name="Rectangle 379"/>
            <p:cNvSpPr>
              <a:spLocks noChangeArrowheads="1"/>
            </p:cNvSpPr>
            <p:nvPr/>
          </p:nvSpPr>
          <p:spPr bwMode="auto">
            <a:xfrm>
              <a:off x="204884" y="3269402"/>
              <a:ext cx="1800499" cy="89034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square" lIns="72000" rIns="72000">
              <a:spAutoFit/>
            </a:bodyPr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7  Fisioterapeuta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49" name="Rectangle 451"/>
            <p:cNvSpPr>
              <a:spLocks noChangeArrowheads="1"/>
            </p:cNvSpPr>
            <p:nvPr/>
          </p:nvSpPr>
          <p:spPr bwMode="auto">
            <a:xfrm>
              <a:off x="5017054" y="2985256"/>
              <a:ext cx="1080001" cy="37055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Intendente </a:t>
              </a:r>
            </a:p>
          </p:txBody>
        </p:sp>
        <p:sp>
          <p:nvSpPr>
            <p:cNvPr id="50" name="Rectangle 370"/>
            <p:cNvSpPr>
              <a:spLocks noChangeArrowheads="1"/>
            </p:cNvSpPr>
            <p:nvPr/>
          </p:nvSpPr>
          <p:spPr bwMode="auto">
            <a:xfrm>
              <a:off x="2418576" y="4502153"/>
              <a:ext cx="1361199" cy="5651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 Psicología </a:t>
              </a:r>
            </a:p>
            <a:p>
              <a:pPr algn="ctr"/>
              <a:r>
                <a:rPr lang="es-MX" sz="900" b="1" dirty="0">
                  <a:latin typeface="+mj-lt"/>
                </a:rPr>
                <a:t>en Discapacidad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r>
                <a:rPr lang="es-MX" sz="900" dirty="0"/>
                <a:t>Encargado de psicología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</p:txBody>
        </p:sp>
        <p:sp>
          <p:nvSpPr>
            <p:cNvPr id="51" name="Rectangle 379"/>
            <p:cNvSpPr>
              <a:spLocks noChangeArrowheads="1"/>
            </p:cNvSpPr>
            <p:nvPr/>
          </p:nvSpPr>
          <p:spPr bwMode="auto">
            <a:xfrm>
              <a:off x="201346" y="4163530"/>
              <a:ext cx="1799852" cy="35613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/>
              <a:r>
                <a:rPr lang="es-MX" sz="900" b="1" dirty="0">
                  <a:latin typeface="+mj-lt"/>
                </a:rPr>
                <a:t>Auxiliar de Fisioterapeuta </a:t>
              </a:r>
            </a:p>
            <a:p>
              <a:pPr algn="ctr"/>
              <a:r>
                <a:rPr lang="es-MX" sz="900" dirty="0"/>
                <a:t>Auxiliar    </a:t>
              </a:r>
              <a:endParaRPr lang="es-MX" sz="900" b="1" dirty="0">
                <a:latin typeface="+mj-lt"/>
              </a:endParaRPr>
            </a:p>
          </p:txBody>
        </p:sp>
        <p:sp>
          <p:nvSpPr>
            <p:cNvPr id="52" name="Rectangle 370"/>
            <p:cNvSpPr>
              <a:spLocks noChangeArrowheads="1"/>
            </p:cNvSpPr>
            <p:nvPr/>
          </p:nvSpPr>
          <p:spPr bwMode="auto">
            <a:xfrm>
              <a:off x="7039668" y="4517427"/>
              <a:ext cx="1571300" cy="56389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Responsable Área de Guardería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 </a:t>
              </a:r>
              <a:r>
                <a:rPr lang="es-MX" sz="900" dirty="0"/>
                <a:t>Guardería </a:t>
              </a:r>
            </a:p>
          </p:txBody>
        </p:sp>
        <p:sp>
          <p:nvSpPr>
            <p:cNvPr id="53" name="Line 380"/>
            <p:cNvSpPr>
              <a:spLocks noChangeShapeType="1"/>
            </p:cNvSpPr>
            <p:nvPr/>
          </p:nvSpPr>
          <p:spPr bwMode="auto">
            <a:xfrm flipH="1">
              <a:off x="7818490" y="3961637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4" name="Rectangle 23"/>
            <p:cNvSpPr>
              <a:spLocks noChangeArrowheads="1"/>
            </p:cNvSpPr>
            <p:nvPr/>
          </p:nvSpPr>
          <p:spPr bwMode="auto">
            <a:xfrm>
              <a:off x="2204585" y="2761475"/>
              <a:ext cx="1672034" cy="40349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  <a:latin typeface="+mj-lt"/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Jefe de Atención Médica y 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Rehabilitación</a:t>
              </a:r>
            </a:p>
            <a:p>
              <a:pPr algn="ctr"/>
              <a:r>
                <a:rPr lang="es-MX" sz="900" dirty="0">
                  <a:solidFill>
                    <a:srgbClr val="FF0000"/>
                  </a:solidFill>
                  <a:latin typeface="+mj-lt"/>
                </a:rPr>
                <a:t>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55" name="Rectangle 23"/>
            <p:cNvSpPr>
              <a:spLocks noChangeArrowheads="1"/>
            </p:cNvSpPr>
            <p:nvPr/>
          </p:nvSpPr>
          <p:spPr bwMode="auto">
            <a:xfrm>
              <a:off x="2204584" y="2159274"/>
              <a:ext cx="1672035" cy="48842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  <a:latin typeface="+mj-lt"/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Jefe de Inclusión Plena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 </a:t>
              </a:r>
            </a:p>
          </p:txBody>
        </p:sp>
        <p:sp>
          <p:nvSpPr>
            <p:cNvPr id="56" name="Line 380"/>
            <p:cNvSpPr>
              <a:spLocks noChangeShapeType="1"/>
            </p:cNvSpPr>
            <p:nvPr/>
          </p:nvSpPr>
          <p:spPr bwMode="auto">
            <a:xfrm>
              <a:off x="6085368" y="3967986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7" name="Line 173"/>
            <p:cNvSpPr>
              <a:spLocks noChangeShapeType="1"/>
            </p:cNvSpPr>
            <p:nvPr/>
          </p:nvSpPr>
          <p:spPr bwMode="auto">
            <a:xfrm flipV="1">
              <a:off x="3876619" y="2969401"/>
              <a:ext cx="6907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8" name="Rectangle 546"/>
            <p:cNvSpPr>
              <a:spLocks noChangeArrowheads="1"/>
            </p:cNvSpPr>
            <p:nvPr/>
          </p:nvSpPr>
          <p:spPr bwMode="auto">
            <a:xfrm>
              <a:off x="6614686" y="2865855"/>
              <a:ext cx="813277" cy="22345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2 Chofer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9" name="Line 380"/>
            <p:cNvSpPr>
              <a:spLocks noChangeShapeType="1"/>
            </p:cNvSpPr>
            <p:nvPr/>
          </p:nvSpPr>
          <p:spPr bwMode="auto">
            <a:xfrm flipH="1">
              <a:off x="6428860" y="2773149"/>
              <a:ext cx="0" cy="537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0" name="Line 539"/>
            <p:cNvSpPr>
              <a:spLocks noChangeShapeType="1"/>
            </p:cNvSpPr>
            <p:nvPr/>
          </p:nvSpPr>
          <p:spPr bwMode="auto">
            <a:xfrm>
              <a:off x="6056682" y="2583358"/>
              <a:ext cx="0" cy="1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1" name="Line 173"/>
            <p:cNvSpPr>
              <a:spLocks noChangeShapeType="1"/>
            </p:cNvSpPr>
            <p:nvPr/>
          </p:nvSpPr>
          <p:spPr bwMode="auto">
            <a:xfrm>
              <a:off x="5537309" y="2773149"/>
              <a:ext cx="9059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2" name="Line 380"/>
            <p:cNvSpPr>
              <a:spLocks noChangeShapeType="1"/>
            </p:cNvSpPr>
            <p:nvPr/>
          </p:nvSpPr>
          <p:spPr bwMode="auto">
            <a:xfrm flipH="1">
              <a:off x="5538843" y="2763358"/>
              <a:ext cx="0" cy="2121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31" name="Rectangle 23">
            <a:extLst>
              <a:ext uri="{FF2B5EF4-FFF2-40B4-BE49-F238E27FC236}">
                <a16:creationId xmlns:a16="http://schemas.microsoft.com/office/drawing/2014/main" id="{A2B90D91-6F48-4446-A5AE-1CF3C13D7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753" y="3644022"/>
            <a:ext cx="1696510" cy="418439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solidFill>
                  <a:srgbClr val="000000"/>
                </a:solidFill>
                <a:latin typeface="+mj-lt"/>
              </a:rPr>
              <a:t>Jefe de </a:t>
            </a:r>
            <a:r>
              <a:rPr lang="es-MX" sz="900" b="1" dirty="0" err="1">
                <a:solidFill>
                  <a:srgbClr val="000000"/>
                </a:solidFill>
                <a:latin typeface="+mj-lt"/>
              </a:rPr>
              <a:t>admn</a:t>
            </a:r>
            <a:r>
              <a:rPr lang="es-MX" sz="900" b="1" dirty="0">
                <a:solidFill>
                  <a:srgbClr val="000000"/>
                </a:solidFill>
                <a:latin typeface="+mj-lt"/>
              </a:rPr>
              <a:t>. Clínica de Autismo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b="1" dirty="0"/>
          </a:p>
        </p:txBody>
      </p:sp>
      <p:sp>
        <p:nvSpPr>
          <p:cNvPr id="32" name="Line 173">
            <a:extLst>
              <a:ext uri="{FF2B5EF4-FFF2-40B4-BE49-F238E27FC236}">
                <a16:creationId xmlns:a16="http://schemas.microsoft.com/office/drawing/2014/main" id="{3E483064-1C2E-4210-86A5-D73B1B2904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79742" y="3853241"/>
            <a:ext cx="6666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4" name="Rectangle 546">
            <a:extLst>
              <a:ext uri="{FF2B5EF4-FFF2-40B4-BE49-F238E27FC236}">
                <a16:creationId xmlns:a16="http://schemas.microsoft.com/office/drawing/2014/main" id="{FED0FEA5-508C-4AC6-9401-1555A8C77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2854" y="3537929"/>
            <a:ext cx="813278" cy="23173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dirty="0">
                <a:latin typeface="+mj-lt"/>
              </a:rPr>
              <a:t>Ayudante Área  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35" name="Line 173">
            <a:extLst>
              <a:ext uri="{FF2B5EF4-FFF2-40B4-BE49-F238E27FC236}">
                <a16:creationId xmlns:a16="http://schemas.microsoft.com/office/drawing/2014/main" id="{568CB29B-49FE-4732-A2B6-A3E3D7EF3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6554" y="3637197"/>
            <a:ext cx="17630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6" name="Line 173">
            <a:extLst>
              <a:ext uri="{FF2B5EF4-FFF2-40B4-BE49-F238E27FC236}">
                <a16:creationId xmlns:a16="http://schemas.microsoft.com/office/drawing/2014/main" id="{518EAE5D-0ABC-4BF9-B4C7-CB8F1D8E5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6553" y="3306347"/>
            <a:ext cx="17630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6843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Atención a personas con discapacidad</a:t>
            </a:r>
            <a:endParaRPr lang="es-ES" sz="3500" dirty="0">
              <a:solidFill>
                <a:srgbClr val="FF7175"/>
              </a:solidFill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330622" y="1403150"/>
            <a:ext cx="8195673" cy="4257426"/>
            <a:chOff x="389132" y="1112893"/>
            <a:chExt cx="8195673" cy="4950918"/>
          </a:xfrm>
        </p:grpSpPr>
        <p:sp>
          <p:nvSpPr>
            <p:cNvPr id="41" name="Rectangle 140"/>
            <p:cNvSpPr>
              <a:spLocks noChangeArrowheads="1"/>
            </p:cNvSpPr>
            <p:nvPr/>
          </p:nvSpPr>
          <p:spPr bwMode="auto">
            <a:xfrm>
              <a:off x="3443288" y="1112893"/>
              <a:ext cx="2257425" cy="72118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Coordinador De Atención a Personas </a:t>
              </a:r>
            </a:p>
            <a:p>
              <a:pPr algn="ctr"/>
              <a:r>
                <a:rPr lang="es-MX" sz="900" b="1" dirty="0">
                  <a:latin typeface="+mj-lt"/>
                </a:rPr>
                <a:t>con Discapacidad</a:t>
              </a:r>
            </a:p>
            <a:p>
              <a:pPr algn="ctr"/>
              <a:r>
                <a:rPr lang="es-MX" sz="900" dirty="0">
                  <a:latin typeface="+mj-lt"/>
                </a:rPr>
                <a:t>    Coordinador </a:t>
              </a:r>
            </a:p>
          </p:txBody>
        </p:sp>
        <p:sp>
          <p:nvSpPr>
            <p:cNvPr id="42" name="Line 373"/>
            <p:cNvSpPr>
              <a:spLocks noChangeShapeType="1"/>
            </p:cNvSpPr>
            <p:nvPr/>
          </p:nvSpPr>
          <p:spPr bwMode="auto">
            <a:xfrm flipH="1">
              <a:off x="5396626" y="3195621"/>
              <a:ext cx="0" cy="23102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5" name="Line 539"/>
            <p:cNvSpPr>
              <a:spLocks noChangeShapeType="1"/>
            </p:cNvSpPr>
            <p:nvPr/>
          </p:nvSpPr>
          <p:spPr bwMode="auto">
            <a:xfrm>
              <a:off x="4571825" y="1820451"/>
              <a:ext cx="0" cy="8026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7" name="Line 540"/>
            <p:cNvSpPr>
              <a:spLocks noChangeShapeType="1"/>
            </p:cNvSpPr>
            <p:nvPr/>
          </p:nvSpPr>
          <p:spPr bwMode="auto">
            <a:xfrm flipV="1">
              <a:off x="1675811" y="2362352"/>
              <a:ext cx="60713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1" name="Rectangle 546"/>
            <p:cNvSpPr>
              <a:spLocks noChangeArrowheads="1"/>
            </p:cNvSpPr>
            <p:nvPr/>
          </p:nvSpPr>
          <p:spPr bwMode="auto">
            <a:xfrm>
              <a:off x="3544790" y="4673503"/>
              <a:ext cx="1684654" cy="44093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Chofer</a:t>
              </a:r>
            </a:p>
            <a:p>
              <a:pPr algn="ctr"/>
              <a:r>
                <a:rPr lang="es-MX" sz="900" dirty="0"/>
                <a:t>  </a:t>
              </a:r>
              <a:endParaRPr lang="es-MX" sz="900" b="1" dirty="0">
                <a:latin typeface="+mj-lt"/>
              </a:endParaRPr>
            </a:p>
          </p:txBody>
        </p:sp>
        <p:sp>
          <p:nvSpPr>
            <p:cNvPr id="52" name="Rectangle 561"/>
            <p:cNvSpPr>
              <a:spLocks noChangeArrowheads="1"/>
            </p:cNvSpPr>
            <p:nvPr/>
          </p:nvSpPr>
          <p:spPr bwMode="auto">
            <a:xfrm>
              <a:off x="3527830" y="2620348"/>
              <a:ext cx="1912381" cy="5626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del Centro de Desarrollo </a:t>
              </a:r>
            </a:p>
            <a:p>
              <a:pPr algn="ctr"/>
              <a:r>
                <a:rPr lang="es-MX" sz="900" b="1" dirty="0">
                  <a:latin typeface="+mj-lt"/>
                </a:rPr>
                <a:t>Integral CEDI A.I. Villarreal</a:t>
              </a:r>
              <a:r>
                <a:rPr lang="es-MX" sz="900" dirty="0"/>
                <a:t> Encargado 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3" name="Rectangle 546"/>
            <p:cNvSpPr>
              <a:spLocks noChangeArrowheads="1"/>
            </p:cNvSpPr>
            <p:nvPr/>
          </p:nvSpPr>
          <p:spPr bwMode="auto">
            <a:xfrm>
              <a:off x="3527830" y="4009439"/>
              <a:ext cx="1684654" cy="46165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Maestro talleres de arte</a:t>
              </a:r>
            </a:p>
            <a:p>
              <a:pPr algn="ctr"/>
              <a:r>
                <a:rPr lang="es-MX" sz="900" dirty="0"/>
                <a:t>Maestra (o)    </a:t>
              </a:r>
            </a:p>
          </p:txBody>
        </p:sp>
        <p:sp>
          <p:nvSpPr>
            <p:cNvPr id="54" name="Rectangle 372"/>
            <p:cNvSpPr>
              <a:spLocks noChangeArrowheads="1"/>
            </p:cNvSpPr>
            <p:nvPr/>
          </p:nvSpPr>
          <p:spPr bwMode="auto">
            <a:xfrm>
              <a:off x="3544791" y="5302344"/>
              <a:ext cx="1684654" cy="6855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2   Intendentes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endParaRPr lang="es-MX" sz="900" dirty="0"/>
            </a:p>
          </p:txBody>
        </p:sp>
        <p:sp>
          <p:nvSpPr>
            <p:cNvPr id="55" name="Rectangle 368"/>
            <p:cNvSpPr>
              <a:spLocks noChangeArrowheads="1"/>
            </p:cNvSpPr>
            <p:nvPr/>
          </p:nvSpPr>
          <p:spPr bwMode="auto">
            <a:xfrm>
              <a:off x="6317796" y="2619661"/>
              <a:ext cx="2267009" cy="5777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 la Guardería Especial 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 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56" name="Rectangle 370"/>
            <p:cNvSpPr>
              <a:spLocks noChangeArrowheads="1"/>
            </p:cNvSpPr>
            <p:nvPr/>
          </p:nvSpPr>
          <p:spPr bwMode="auto">
            <a:xfrm>
              <a:off x="6521940" y="3531013"/>
              <a:ext cx="1845914" cy="5777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5  Niñeras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r>
                <a:rPr lang="es-MX" sz="900" b="1" dirty="0">
                  <a:solidFill>
                    <a:srgbClr val="FF0000"/>
                  </a:solidFill>
                  <a:latin typeface="+mj-lt"/>
                </a:rPr>
                <a:t> </a:t>
              </a:r>
            </a:p>
          </p:txBody>
        </p:sp>
        <p:sp>
          <p:nvSpPr>
            <p:cNvPr id="57" name="Rectangle 370"/>
            <p:cNvSpPr>
              <a:spLocks noChangeArrowheads="1"/>
            </p:cNvSpPr>
            <p:nvPr/>
          </p:nvSpPr>
          <p:spPr bwMode="auto">
            <a:xfrm>
              <a:off x="6521940" y="4325394"/>
              <a:ext cx="1835306" cy="4435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Ayudante de Mantenimiento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8" name="Rectangle 370"/>
            <p:cNvSpPr>
              <a:spLocks noChangeArrowheads="1"/>
            </p:cNvSpPr>
            <p:nvPr/>
          </p:nvSpPr>
          <p:spPr bwMode="auto">
            <a:xfrm>
              <a:off x="6521940" y="4950967"/>
              <a:ext cx="1841391" cy="53669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9" name="Rectangle 370"/>
            <p:cNvSpPr>
              <a:spLocks noChangeArrowheads="1"/>
            </p:cNvSpPr>
            <p:nvPr/>
          </p:nvSpPr>
          <p:spPr bwMode="auto">
            <a:xfrm>
              <a:off x="3894588" y="3387023"/>
              <a:ext cx="1334856" cy="41407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b="1" dirty="0">
                  <a:latin typeface="+mj-lt"/>
                </a:rPr>
                <a:t>Psicólogo</a:t>
              </a:r>
            </a:p>
            <a:p>
              <a:pPr algn="ctr"/>
              <a:r>
                <a:rPr lang="es-MX" sz="900" dirty="0"/>
                <a:t> Psicólogo   </a:t>
              </a:r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0" name="Line 375"/>
            <p:cNvSpPr>
              <a:spLocks noChangeShapeType="1"/>
            </p:cNvSpPr>
            <p:nvPr/>
          </p:nvSpPr>
          <p:spPr bwMode="auto">
            <a:xfrm>
              <a:off x="5223091" y="3594061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1" name="Rectangle 370"/>
            <p:cNvSpPr>
              <a:spLocks noChangeArrowheads="1"/>
            </p:cNvSpPr>
            <p:nvPr/>
          </p:nvSpPr>
          <p:spPr bwMode="auto">
            <a:xfrm>
              <a:off x="400243" y="2623113"/>
              <a:ext cx="2010457" cy="50174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Encargado de  Clínica</a:t>
              </a:r>
              <a:r>
                <a:rPr lang="es-MX" sz="900" b="1" dirty="0"/>
                <a:t> de Autismo</a:t>
              </a:r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/>
                <a:t>Encargado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62" name="Rectangle 370"/>
            <p:cNvSpPr>
              <a:spLocks noChangeArrowheads="1"/>
            </p:cNvSpPr>
            <p:nvPr/>
          </p:nvSpPr>
          <p:spPr bwMode="auto">
            <a:xfrm>
              <a:off x="389132" y="3552491"/>
              <a:ext cx="1802338" cy="6949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6  Psicólogos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endParaRPr lang="es-MX" sz="900" dirty="0"/>
            </a:p>
          </p:txBody>
        </p:sp>
        <p:sp>
          <p:nvSpPr>
            <p:cNvPr id="63" name="Line 380"/>
            <p:cNvSpPr>
              <a:spLocks noChangeShapeType="1"/>
            </p:cNvSpPr>
            <p:nvPr/>
          </p:nvSpPr>
          <p:spPr bwMode="auto">
            <a:xfrm flipH="1">
              <a:off x="7752046" y="2363700"/>
              <a:ext cx="0" cy="2492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4" name="Line 380"/>
            <p:cNvSpPr>
              <a:spLocks noChangeShapeType="1"/>
            </p:cNvSpPr>
            <p:nvPr/>
          </p:nvSpPr>
          <p:spPr bwMode="auto">
            <a:xfrm>
              <a:off x="1675812" y="2369182"/>
              <a:ext cx="0" cy="2744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5" name="Line 373"/>
            <p:cNvSpPr>
              <a:spLocks noChangeShapeType="1"/>
            </p:cNvSpPr>
            <p:nvPr/>
          </p:nvSpPr>
          <p:spPr bwMode="auto">
            <a:xfrm flipH="1">
              <a:off x="2375612" y="3122783"/>
              <a:ext cx="0" cy="26777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6" name="Line 375"/>
            <p:cNvSpPr>
              <a:spLocks noChangeShapeType="1"/>
            </p:cNvSpPr>
            <p:nvPr/>
          </p:nvSpPr>
          <p:spPr bwMode="auto">
            <a:xfrm>
              <a:off x="2196444" y="3899953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7" name="Line 375"/>
            <p:cNvSpPr>
              <a:spLocks noChangeShapeType="1"/>
            </p:cNvSpPr>
            <p:nvPr/>
          </p:nvSpPr>
          <p:spPr bwMode="auto">
            <a:xfrm>
              <a:off x="2183919" y="4961185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8" name="Line 375"/>
            <p:cNvSpPr>
              <a:spLocks noChangeShapeType="1"/>
            </p:cNvSpPr>
            <p:nvPr/>
          </p:nvSpPr>
          <p:spPr bwMode="auto">
            <a:xfrm flipV="1">
              <a:off x="5223091" y="5505844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9" name="Line 375"/>
            <p:cNvSpPr>
              <a:spLocks noChangeShapeType="1"/>
            </p:cNvSpPr>
            <p:nvPr/>
          </p:nvSpPr>
          <p:spPr bwMode="auto">
            <a:xfrm>
              <a:off x="5223091" y="4901576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0" name="Line 375"/>
            <p:cNvSpPr>
              <a:spLocks noChangeShapeType="1"/>
            </p:cNvSpPr>
            <p:nvPr/>
          </p:nvSpPr>
          <p:spPr bwMode="auto">
            <a:xfrm flipV="1">
              <a:off x="5204934" y="4301620"/>
              <a:ext cx="1981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1" name="Line 373"/>
            <p:cNvSpPr>
              <a:spLocks noChangeShapeType="1"/>
            </p:cNvSpPr>
            <p:nvPr/>
          </p:nvSpPr>
          <p:spPr bwMode="auto">
            <a:xfrm>
              <a:off x="8558459" y="3195622"/>
              <a:ext cx="0" cy="19374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2" name="Line 375"/>
            <p:cNvSpPr>
              <a:spLocks noChangeShapeType="1"/>
            </p:cNvSpPr>
            <p:nvPr/>
          </p:nvSpPr>
          <p:spPr bwMode="auto">
            <a:xfrm>
              <a:off x="8367853" y="3901514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3" name="Line 375"/>
            <p:cNvSpPr>
              <a:spLocks noChangeShapeType="1"/>
            </p:cNvSpPr>
            <p:nvPr/>
          </p:nvSpPr>
          <p:spPr bwMode="auto">
            <a:xfrm>
              <a:off x="8367853" y="4463339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4" name="Line 375"/>
            <p:cNvSpPr>
              <a:spLocks noChangeShapeType="1"/>
            </p:cNvSpPr>
            <p:nvPr/>
          </p:nvSpPr>
          <p:spPr bwMode="auto">
            <a:xfrm>
              <a:off x="8367853" y="5133047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5" name="Rectangle 213"/>
            <p:cNvSpPr>
              <a:spLocks noChangeArrowheads="1"/>
            </p:cNvSpPr>
            <p:nvPr/>
          </p:nvSpPr>
          <p:spPr bwMode="auto">
            <a:xfrm>
              <a:off x="400243" y="4522388"/>
              <a:ext cx="1783675" cy="6949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Aux Agenda e Ingresos CA</a:t>
              </a:r>
            </a:p>
            <a:p>
              <a:pPr algn="ctr"/>
              <a:r>
                <a:rPr lang="es-MX" sz="900" dirty="0">
                  <a:latin typeface="+mj-lt"/>
                </a:rPr>
                <a:t>Auxiliar    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76" name="Rectangle 370"/>
            <p:cNvSpPr>
              <a:spLocks noChangeArrowheads="1"/>
            </p:cNvSpPr>
            <p:nvPr/>
          </p:nvSpPr>
          <p:spPr bwMode="auto">
            <a:xfrm>
              <a:off x="486983" y="5504890"/>
              <a:ext cx="1696935" cy="55892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Intendente   </a:t>
              </a:r>
            </a:p>
          </p:txBody>
        </p:sp>
        <p:sp>
          <p:nvSpPr>
            <p:cNvPr id="77" name="Line 375"/>
            <p:cNvSpPr>
              <a:spLocks noChangeShapeType="1"/>
            </p:cNvSpPr>
            <p:nvPr/>
          </p:nvSpPr>
          <p:spPr bwMode="auto">
            <a:xfrm flipV="1">
              <a:off x="2175412" y="5788431"/>
              <a:ext cx="2004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1919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Operación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1563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2878520" y="2001716"/>
            <a:ext cx="3254417" cy="1506487"/>
            <a:chOff x="2947856" y="2501508"/>
            <a:chExt cx="3207430" cy="2939214"/>
          </a:xfrm>
        </p:grpSpPr>
        <p:sp>
          <p:nvSpPr>
            <p:cNvPr id="11" name="Line 52"/>
            <p:cNvSpPr>
              <a:spLocks noChangeShapeType="1"/>
            </p:cNvSpPr>
            <p:nvPr/>
          </p:nvSpPr>
          <p:spPr bwMode="auto">
            <a:xfrm>
              <a:off x="2947856" y="5052866"/>
              <a:ext cx="3207430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55"/>
            <p:cNvSpPr>
              <a:spLocks noChangeArrowheads="1"/>
            </p:cNvSpPr>
            <p:nvPr/>
          </p:nvSpPr>
          <p:spPr bwMode="auto">
            <a:xfrm>
              <a:off x="3539529" y="2501508"/>
              <a:ext cx="1947115" cy="108582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s-MX" sz="10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Directora De Operación  </a:t>
              </a:r>
            </a:p>
            <a:p>
              <a:pPr algn="ctr"/>
              <a:r>
                <a:rPr lang="es-MX" sz="10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Director De Operación</a:t>
              </a:r>
            </a:p>
            <a:p>
              <a:pPr algn="ctr"/>
              <a:endPara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s-MX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Line 58"/>
            <p:cNvSpPr>
              <a:spLocks noChangeShapeType="1"/>
            </p:cNvSpPr>
            <p:nvPr/>
          </p:nvSpPr>
          <p:spPr bwMode="auto">
            <a:xfrm flipH="1">
              <a:off x="4515804" y="3591136"/>
              <a:ext cx="2" cy="14480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Line 58"/>
            <p:cNvSpPr>
              <a:spLocks noChangeShapeType="1"/>
            </p:cNvSpPr>
            <p:nvPr/>
          </p:nvSpPr>
          <p:spPr bwMode="auto">
            <a:xfrm flipV="1">
              <a:off x="2947856" y="5039200"/>
              <a:ext cx="0" cy="4015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2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Operación</a:t>
            </a:r>
          </a:p>
        </p:txBody>
      </p:sp>
      <p:sp>
        <p:nvSpPr>
          <p:cNvPr id="73" name="Rectangle 23"/>
          <p:cNvSpPr>
            <a:spLocks noChangeArrowheads="1"/>
          </p:cNvSpPr>
          <p:nvPr/>
        </p:nvSpPr>
        <p:spPr bwMode="auto">
          <a:xfrm>
            <a:off x="1850601" y="3516358"/>
            <a:ext cx="2257120" cy="68096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Coordinador de Comunicación y Eventos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8" name="Rectangle 298"/>
          <p:cNvSpPr>
            <a:spLocks noChangeArrowheads="1"/>
          </p:cNvSpPr>
          <p:nvPr/>
        </p:nvSpPr>
        <p:spPr bwMode="auto">
          <a:xfrm>
            <a:off x="2217748" y="4883318"/>
            <a:ext cx="2251690" cy="43349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 Aux. Comunicación y Eventos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Auxiliar </a:t>
            </a:r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79" name="Rectangle 298"/>
          <p:cNvSpPr>
            <a:spLocks noChangeArrowheads="1"/>
          </p:cNvSpPr>
          <p:nvPr/>
        </p:nvSpPr>
        <p:spPr bwMode="auto">
          <a:xfrm>
            <a:off x="2212308" y="4337594"/>
            <a:ext cx="2257130" cy="42916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Diseñador </a:t>
            </a:r>
            <a:r>
              <a:rPr lang="es-MX" sz="1000" b="1" dirty="0" err="1">
                <a:latin typeface="+mj-lt"/>
                <a:cs typeface="Arial" pitchFamily="34" charset="0"/>
              </a:rPr>
              <a:t>Gráf</a:t>
            </a:r>
            <a:r>
              <a:rPr lang="es-MX" sz="1000" b="1" dirty="0">
                <a:latin typeface="+mj-lt"/>
                <a:cs typeface="Arial" pitchFamily="34" charset="0"/>
              </a:rPr>
              <a:t>. Com.</a:t>
            </a:r>
            <a:r>
              <a:rPr lang="es-MX" sz="1000" dirty="0"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Asistente   </a:t>
            </a:r>
          </a:p>
        </p:txBody>
      </p:sp>
      <p:sp>
        <p:nvSpPr>
          <p:cNvPr id="80" name="Line 297"/>
          <p:cNvSpPr>
            <a:spLocks noChangeShapeType="1"/>
          </p:cNvSpPr>
          <p:nvPr/>
        </p:nvSpPr>
        <p:spPr bwMode="auto">
          <a:xfrm flipH="1">
            <a:off x="2097693" y="4205475"/>
            <a:ext cx="0" cy="94053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  <a:cs typeface="Arial" pitchFamily="34" charset="0"/>
            </a:endParaRPr>
          </a:p>
        </p:txBody>
      </p:sp>
      <p:sp>
        <p:nvSpPr>
          <p:cNvPr id="81" name="Line 52"/>
          <p:cNvSpPr>
            <a:spLocks noChangeShapeType="1"/>
          </p:cNvSpPr>
          <p:nvPr/>
        </p:nvSpPr>
        <p:spPr bwMode="auto">
          <a:xfrm flipV="1">
            <a:off x="2092254" y="4620649"/>
            <a:ext cx="12005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82" name="Line 52"/>
          <p:cNvSpPr>
            <a:spLocks noChangeShapeType="1"/>
          </p:cNvSpPr>
          <p:nvPr/>
        </p:nvSpPr>
        <p:spPr bwMode="auto">
          <a:xfrm flipV="1">
            <a:off x="2097693" y="5146015"/>
            <a:ext cx="12005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5" name="Line 58"/>
          <p:cNvSpPr>
            <a:spLocks noChangeShapeType="1"/>
          </p:cNvSpPr>
          <p:nvPr/>
        </p:nvSpPr>
        <p:spPr bwMode="auto">
          <a:xfrm flipV="1">
            <a:off x="6132937" y="3311930"/>
            <a:ext cx="0" cy="196274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172184" y="3514453"/>
            <a:ext cx="2121215" cy="68096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Coordinadora Jurídico Institucional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Coordinador Jurídico </a:t>
            </a:r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Rectangle 309"/>
          <p:cNvSpPr>
            <a:spLocks noChangeArrowheads="1"/>
          </p:cNvSpPr>
          <p:nvPr/>
        </p:nvSpPr>
        <p:spPr bwMode="auto">
          <a:xfrm>
            <a:off x="5536594" y="4370042"/>
            <a:ext cx="2384661" cy="41593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Encargada Procesos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Encargado </a:t>
            </a:r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21" name="Line 297"/>
          <p:cNvSpPr>
            <a:spLocks noChangeShapeType="1"/>
          </p:cNvSpPr>
          <p:nvPr/>
        </p:nvSpPr>
        <p:spPr bwMode="auto">
          <a:xfrm>
            <a:off x="5376476" y="4206459"/>
            <a:ext cx="3374" cy="96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 flipV="1">
            <a:off x="5379850" y="4461424"/>
            <a:ext cx="15674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24" name="Rectangle 1383"/>
          <p:cNvSpPr>
            <a:spLocks noChangeArrowheads="1"/>
          </p:cNvSpPr>
          <p:nvPr/>
        </p:nvSpPr>
        <p:spPr bwMode="auto">
          <a:xfrm>
            <a:off x="5536595" y="4927476"/>
            <a:ext cx="2384660" cy="4661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cs typeface="Arial" panose="020B0604020202020204" pitchFamily="34" charset="0"/>
              </a:rPr>
              <a:t>   </a:t>
            </a:r>
            <a:r>
              <a:rPr lang="es-MX" sz="1000" b="1" dirty="0">
                <a:cs typeface="Arial" panose="020B0604020202020204" pitchFamily="34" charset="0"/>
              </a:rPr>
              <a:t>Auxiliar Jurídico</a:t>
            </a:r>
          </a:p>
          <a:p>
            <a:pPr algn="ctr"/>
            <a:r>
              <a:rPr lang="es-MX" sz="1000" dirty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26" name="Line 52"/>
          <p:cNvSpPr>
            <a:spLocks noChangeShapeType="1"/>
          </p:cNvSpPr>
          <p:nvPr/>
        </p:nvSpPr>
        <p:spPr bwMode="auto">
          <a:xfrm>
            <a:off x="5379851" y="5171558"/>
            <a:ext cx="156744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877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7933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Centros Bienestar Familiar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3382763" y="793888"/>
            <a:ext cx="2741311" cy="58922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</a:rPr>
              <a:t>Director De Centros De Bienestar Familiar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</a:t>
            </a:r>
            <a:endParaRPr lang="es-MX" sz="1000" dirty="0">
              <a:solidFill>
                <a:srgbClr val="000000"/>
              </a:solidFill>
            </a:endParaRPr>
          </a:p>
        </p:txBody>
      </p:sp>
      <p:sp>
        <p:nvSpPr>
          <p:cNvPr id="26" name="Rectangle 223"/>
          <p:cNvSpPr>
            <a:spLocks noChangeArrowheads="1"/>
          </p:cNvSpPr>
          <p:nvPr/>
        </p:nvSpPr>
        <p:spPr bwMode="auto">
          <a:xfrm>
            <a:off x="1916264" y="1713638"/>
            <a:ext cx="1935706" cy="48278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</a:rPr>
              <a:t>Asistente de Dirección de CBF</a:t>
            </a:r>
          </a:p>
          <a:p>
            <a:pPr algn="ctr"/>
            <a:r>
              <a:rPr lang="es-MX" sz="1000" dirty="0">
                <a:latin typeface="+mj-lt"/>
              </a:rPr>
              <a:t>  Auxiliar Administrativo </a:t>
            </a:r>
          </a:p>
          <a:p>
            <a:pPr algn="ctr"/>
            <a:r>
              <a:rPr lang="es-MX" sz="1000" dirty="0">
                <a:latin typeface="+mj-lt"/>
              </a:rPr>
              <a:t>  </a:t>
            </a:r>
          </a:p>
        </p:txBody>
      </p:sp>
      <p:sp>
        <p:nvSpPr>
          <p:cNvPr id="27" name="Rectangle 212"/>
          <p:cNvSpPr>
            <a:spLocks noChangeArrowheads="1"/>
          </p:cNvSpPr>
          <p:nvPr/>
        </p:nvSpPr>
        <p:spPr bwMode="auto">
          <a:xfrm>
            <a:off x="1916264" y="3145999"/>
            <a:ext cx="1970457" cy="76418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</a:rPr>
              <a:t> </a:t>
            </a:r>
          </a:p>
          <a:p>
            <a:pPr algn="ctr"/>
            <a:endParaRPr lang="es-MX" sz="1000" b="1" dirty="0">
              <a:latin typeface="+mj-lt"/>
            </a:endParaRPr>
          </a:p>
          <a:p>
            <a:pPr algn="ctr"/>
            <a:r>
              <a:rPr lang="es-MX" sz="1000" b="1" dirty="0">
                <a:latin typeface="+mj-lt"/>
              </a:rPr>
              <a:t>3   Choferes</a:t>
            </a:r>
            <a:r>
              <a:rPr lang="es-MX" sz="1000" dirty="0">
                <a:latin typeface="+mj-lt"/>
              </a:rPr>
              <a:t> </a:t>
            </a:r>
          </a:p>
          <a:p>
            <a:pPr algn="ctr"/>
            <a:r>
              <a:rPr lang="es-MX" sz="1000" dirty="0">
                <a:latin typeface="+mj-lt"/>
              </a:rPr>
              <a:t> </a:t>
            </a:r>
          </a:p>
          <a:p>
            <a:pPr algn="ctr"/>
            <a:r>
              <a:rPr lang="es-MX" sz="1000" dirty="0">
                <a:latin typeface="+mj-lt"/>
              </a:rPr>
              <a:t> </a:t>
            </a:r>
          </a:p>
          <a:p>
            <a:pPr algn="ctr"/>
            <a:r>
              <a:rPr lang="es-MX" sz="1000" dirty="0">
                <a:latin typeface="+mj-lt"/>
              </a:rPr>
              <a:t> </a:t>
            </a:r>
          </a:p>
        </p:txBody>
      </p:sp>
      <p:sp>
        <p:nvSpPr>
          <p:cNvPr id="28" name="Text Box 401"/>
          <p:cNvSpPr txBox="1">
            <a:spLocks noChangeArrowheads="1"/>
          </p:cNvSpPr>
          <p:nvPr/>
        </p:nvSpPr>
        <p:spPr bwMode="auto">
          <a:xfrm>
            <a:off x="1916264" y="2468435"/>
            <a:ext cx="1962196" cy="48278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s-MX" sz="1000" dirty="0">
              <a:latin typeface="+mj-lt"/>
            </a:endParaRPr>
          </a:p>
          <a:p>
            <a:pPr algn="ctr" eaLnBrk="1" hangingPunct="1"/>
            <a:endParaRPr lang="es-MX" sz="1000" dirty="0">
              <a:latin typeface="+mj-lt"/>
            </a:endParaRPr>
          </a:p>
          <a:p>
            <a:pPr algn="ctr" eaLnBrk="1" hangingPunct="1"/>
            <a:r>
              <a:rPr lang="es-MX" sz="1000" b="1" dirty="0">
                <a:latin typeface="+mj-lt"/>
              </a:rPr>
              <a:t>Secretaria de Jefes de Zona CBF</a:t>
            </a:r>
          </a:p>
          <a:p>
            <a:pPr algn="ctr" eaLnBrk="1" hangingPunct="1"/>
            <a:r>
              <a:rPr lang="es-MX" sz="1000" dirty="0">
                <a:latin typeface="+mj-lt"/>
              </a:rPr>
              <a:t>Auxiliar Administrativo  </a:t>
            </a:r>
          </a:p>
          <a:p>
            <a:pPr algn="ctr" eaLnBrk="1" hangingPunct="1"/>
            <a:r>
              <a:rPr lang="es-MX" sz="1000" dirty="0">
                <a:latin typeface="+mj-lt"/>
              </a:rPr>
              <a:t> </a:t>
            </a:r>
          </a:p>
          <a:p>
            <a:pPr algn="ctr" eaLnBrk="1" hangingPunct="1"/>
            <a:r>
              <a:rPr lang="es-ES" sz="1000" dirty="0">
                <a:latin typeface="+mj-lt"/>
              </a:rPr>
              <a:t> </a:t>
            </a:r>
            <a:endParaRPr lang="es-MX" sz="1000" dirty="0">
              <a:latin typeface="+mj-lt"/>
            </a:endParaRPr>
          </a:p>
          <a:p>
            <a:pPr algn="ctr" eaLnBrk="1" hangingPunct="1"/>
            <a:endParaRPr lang="es-ES" sz="1000" dirty="0">
              <a:latin typeface="+mj-lt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6401168" y="5225240"/>
            <a:ext cx="1911050" cy="632709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Zona Sur CBF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</a:t>
            </a: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3362372" y="5225238"/>
            <a:ext cx="1935191" cy="632074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Zona Norte CBF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1916264" y="4102763"/>
            <a:ext cx="1970457" cy="328353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Supervisora de Proyectos Especiales</a:t>
            </a:r>
          </a:p>
          <a:p>
            <a:pPr algn="ctr"/>
            <a:r>
              <a:rPr lang="es-MX" sz="1000" dirty="0">
                <a:latin typeface="+mj-lt"/>
              </a:rPr>
              <a:t>  </a:t>
            </a:r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641445" y="5206771"/>
            <a:ext cx="1660531" cy="650541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Talleres 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Productivos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</a:p>
        </p:txBody>
      </p:sp>
      <p:sp>
        <p:nvSpPr>
          <p:cNvPr id="33" name="Rectangle 217">
            <a:extLst>
              <a:ext uri="{FF2B5EF4-FFF2-40B4-BE49-F238E27FC236}">
                <a16:creationId xmlns:a16="http://schemas.microsoft.com/office/drawing/2014/main" id="{95DB3FCE-2241-47A5-94EC-C83229631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195" y="1513208"/>
            <a:ext cx="1689998" cy="81167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dirty="0"/>
          </a:p>
          <a:p>
            <a:pPr algn="ctr"/>
            <a:r>
              <a:rPr lang="es-MX" sz="900" b="1" dirty="0"/>
              <a:t> 3  Maestra (o) de Computación CBF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endParaRPr lang="es-ES" sz="900" dirty="0"/>
          </a:p>
        </p:txBody>
      </p:sp>
      <p:sp>
        <p:nvSpPr>
          <p:cNvPr id="35" name="Rectangle 396">
            <a:extLst>
              <a:ext uri="{FF2B5EF4-FFF2-40B4-BE49-F238E27FC236}">
                <a16:creationId xmlns:a16="http://schemas.microsoft.com/office/drawing/2014/main" id="{A23728DC-9B3A-40BD-8917-AC3791359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3083" y="2419100"/>
            <a:ext cx="1682656" cy="3821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Maestra </a:t>
            </a:r>
            <a:r>
              <a:rPr lang="es-MX" sz="900" b="1" dirty="0" err="1"/>
              <a:t>Bailoterapia</a:t>
            </a:r>
            <a:r>
              <a:rPr lang="es-MX" sz="900" b="1" dirty="0"/>
              <a:t> CBF 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37" name="Rectangle 389">
            <a:extLst>
              <a:ext uri="{FF2B5EF4-FFF2-40B4-BE49-F238E27FC236}">
                <a16:creationId xmlns:a16="http://schemas.microsoft.com/office/drawing/2014/main" id="{E8FE6FF3-1664-4EE8-9C69-B1B70F866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4537" y="3500676"/>
            <a:ext cx="1682656" cy="4229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Promotor de Deportes</a:t>
            </a:r>
          </a:p>
          <a:p>
            <a:pPr algn="ctr"/>
            <a:r>
              <a:rPr lang="es-MX" sz="900" dirty="0">
                <a:latin typeface="+mj-lt"/>
              </a:rPr>
              <a:t>Promotor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25CC8A31-D470-4275-A790-398D194D2204}"/>
              </a:ext>
            </a:extLst>
          </p:cNvPr>
          <p:cNvCxnSpPr>
            <a:cxnSpLocks/>
          </p:cNvCxnSpPr>
          <p:nvPr/>
        </p:nvCxnSpPr>
        <p:spPr>
          <a:xfrm>
            <a:off x="4545950" y="3729241"/>
            <a:ext cx="6585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25A3602E-A9DF-4C42-86A3-3AA645A3084E}"/>
              </a:ext>
            </a:extLst>
          </p:cNvPr>
          <p:cNvCxnSpPr>
            <a:cxnSpLocks/>
          </p:cNvCxnSpPr>
          <p:nvPr/>
        </p:nvCxnSpPr>
        <p:spPr>
          <a:xfrm>
            <a:off x="3886721" y="2601928"/>
            <a:ext cx="132636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AC5BB51-5FAE-4109-9D62-BDF848849E78}"/>
              </a:ext>
            </a:extLst>
          </p:cNvPr>
          <p:cNvCxnSpPr>
            <a:cxnSpLocks/>
          </p:cNvCxnSpPr>
          <p:nvPr/>
        </p:nvCxnSpPr>
        <p:spPr>
          <a:xfrm>
            <a:off x="1468565" y="4960629"/>
            <a:ext cx="5891917" cy="97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2DAC4D1A-7C1B-4B0F-8925-2AA184E25344}"/>
              </a:ext>
            </a:extLst>
          </p:cNvPr>
          <p:cNvCxnSpPr>
            <a:cxnSpLocks/>
          </p:cNvCxnSpPr>
          <p:nvPr/>
        </p:nvCxnSpPr>
        <p:spPr>
          <a:xfrm>
            <a:off x="4545950" y="1391820"/>
            <a:ext cx="0" cy="3569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CD61F26B-D8A5-4923-9813-99CE30C7D5A1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1468565" y="4952669"/>
            <a:ext cx="3146" cy="2541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BE5D5687-8A46-4B78-B94E-C886AF9075BF}"/>
              </a:ext>
            </a:extLst>
          </p:cNvPr>
          <p:cNvCxnSpPr>
            <a:cxnSpLocks/>
          </p:cNvCxnSpPr>
          <p:nvPr/>
        </p:nvCxnSpPr>
        <p:spPr>
          <a:xfrm>
            <a:off x="4326821" y="4961687"/>
            <a:ext cx="3146" cy="2541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0CD093FC-3F2D-482F-927E-DE5D0D2379AE}"/>
              </a:ext>
            </a:extLst>
          </p:cNvPr>
          <p:cNvCxnSpPr>
            <a:cxnSpLocks/>
          </p:cNvCxnSpPr>
          <p:nvPr/>
        </p:nvCxnSpPr>
        <p:spPr>
          <a:xfrm>
            <a:off x="7357336" y="4970395"/>
            <a:ext cx="3146" cy="2541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9">
            <a:extLst>
              <a:ext uri="{FF2B5EF4-FFF2-40B4-BE49-F238E27FC236}">
                <a16:creationId xmlns:a16="http://schemas.microsoft.com/office/drawing/2014/main" id="{4B5D7B95-9966-4D4A-BA20-61DB221D2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194" y="4020437"/>
            <a:ext cx="1970457" cy="6662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 2   Encargado de Educación y </a:t>
            </a:r>
          </a:p>
          <a:p>
            <a:pPr algn="ctr"/>
            <a:r>
              <a:rPr lang="es-MX" sz="900" b="1" dirty="0">
                <a:latin typeface="+mj-lt"/>
              </a:rPr>
              <a:t>Encargado de Deportes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8266B57F-76E8-4D78-9E43-24FC392D5423}"/>
              </a:ext>
            </a:extLst>
          </p:cNvPr>
          <p:cNvCxnSpPr>
            <a:cxnSpLocks/>
          </p:cNvCxnSpPr>
          <p:nvPr/>
        </p:nvCxnSpPr>
        <p:spPr>
          <a:xfrm>
            <a:off x="3862719" y="1994803"/>
            <a:ext cx="13418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FD3F84B8-434E-4B23-84E8-5184B4750761}"/>
              </a:ext>
            </a:extLst>
          </p:cNvPr>
          <p:cNvCxnSpPr>
            <a:cxnSpLocks/>
          </p:cNvCxnSpPr>
          <p:nvPr/>
        </p:nvCxnSpPr>
        <p:spPr>
          <a:xfrm>
            <a:off x="3886721" y="4255262"/>
            <a:ext cx="131047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389">
            <a:extLst>
              <a:ext uri="{FF2B5EF4-FFF2-40B4-BE49-F238E27FC236}">
                <a16:creationId xmlns:a16="http://schemas.microsoft.com/office/drawing/2014/main" id="{D761A9D1-3143-4607-BFB5-C7F016B83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195" y="2954648"/>
            <a:ext cx="1682656" cy="4229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Maestra de Deportes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4F649FF7-10FD-4E04-8B6D-D146AB9811EE}"/>
              </a:ext>
            </a:extLst>
          </p:cNvPr>
          <p:cNvCxnSpPr>
            <a:cxnSpLocks/>
            <a:endCxn id="47" idx="1"/>
          </p:cNvCxnSpPr>
          <p:nvPr/>
        </p:nvCxnSpPr>
        <p:spPr>
          <a:xfrm>
            <a:off x="4533628" y="3163696"/>
            <a:ext cx="663567" cy="24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9FBB3DEC-A3DE-41DA-A51A-684D5F43A105}"/>
              </a:ext>
            </a:extLst>
          </p:cNvPr>
          <p:cNvCxnSpPr>
            <a:cxnSpLocks/>
          </p:cNvCxnSpPr>
          <p:nvPr/>
        </p:nvCxnSpPr>
        <p:spPr>
          <a:xfrm>
            <a:off x="3878460" y="3500676"/>
            <a:ext cx="6585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937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Talleres Productivos y Fomento al Autoempleo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3872183" y="1973479"/>
            <a:ext cx="1696213" cy="67815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solidFill>
                  <a:srgbClr val="000000"/>
                </a:solidFill>
                <a:latin typeface="+mj-lt"/>
              </a:rPr>
              <a:t>Jefe de Talleres Productivos  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  <a:latin typeface="+mj-lt"/>
              </a:rPr>
              <a:t>Jefe 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  <p:sp>
        <p:nvSpPr>
          <p:cNvPr id="23" name="Rectangle 210"/>
          <p:cNvSpPr>
            <a:spLocks noChangeArrowheads="1"/>
          </p:cNvSpPr>
          <p:nvPr/>
        </p:nvSpPr>
        <p:spPr bwMode="auto">
          <a:xfrm>
            <a:off x="2158576" y="3053908"/>
            <a:ext cx="1729110" cy="44357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Encargado Maestras Manualidades</a:t>
            </a:r>
            <a:endParaRPr lang="es-ES" sz="900" b="1" dirty="0">
              <a:latin typeface="+mj-lt"/>
            </a:endParaRPr>
          </a:p>
          <a:p>
            <a:pPr algn="ctr"/>
            <a:r>
              <a:rPr lang="es-MX" sz="900" dirty="0">
                <a:latin typeface="+mj-lt"/>
              </a:rPr>
              <a:t> Encargado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5" name="Rectangle 386"/>
          <p:cNvSpPr>
            <a:spLocks noChangeArrowheads="1"/>
          </p:cNvSpPr>
          <p:nvPr/>
        </p:nvSpPr>
        <p:spPr bwMode="auto">
          <a:xfrm>
            <a:off x="5568395" y="4188578"/>
            <a:ext cx="1965465" cy="7877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5  Instructores de </a:t>
            </a:r>
          </a:p>
          <a:p>
            <a:pPr algn="ctr"/>
            <a:r>
              <a:rPr lang="es-MX" sz="900" b="1" dirty="0">
                <a:latin typeface="+mj-lt"/>
              </a:rPr>
              <a:t>Manualidades,  de Corte </a:t>
            </a:r>
          </a:p>
          <a:p>
            <a:pPr algn="ctr"/>
            <a:r>
              <a:rPr lang="es-MX" sz="900" b="1" dirty="0">
                <a:latin typeface="+mj-lt"/>
              </a:rPr>
              <a:t>y Confección y de Belleza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6" name="Text Box 389"/>
          <p:cNvSpPr txBox="1">
            <a:spLocks noChangeArrowheads="1"/>
          </p:cNvSpPr>
          <p:nvPr/>
        </p:nvSpPr>
        <p:spPr bwMode="auto">
          <a:xfrm>
            <a:off x="2168101" y="4162053"/>
            <a:ext cx="1723794" cy="68103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sz="900" b="1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b="1" dirty="0">
                <a:latin typeface="+mj-lt"/>
              </a:rPr>
              <a:t>2  Auxiliares De Manualidades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Auxiliares 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7" name="Text Box 401"/>
          <p:cNvSpPr txBox="1">
            <a:spLocks noChangeArrowheads="1"/>
          </p:cNvSpPr>
          <p:nvPr/>
        </p:nvSpPr>
        <p:spPr bwMode="auto">
          <a:xfrm>
            <a:off x="2169456" y="4976329"/>
            <a:ext cx="1729109" cy="46850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ES" sz="900" b="1" dirty="0">
                <a:latin typeface="+mj-lt"/>
              </a:rPr>
              <a:t>Promotor Manualidades</a:t>
            </a:r>
          </a:p>
          <a:p>
            <a:pPr algn="ctr" eaLnBrk="1" hangingPunct="1"/>
            <a:r>
              <a:rPr lang="es-ES" sz="900" dirty="0">
                <a:latin typeface="+mj-lt"/>
              </a:rPr>
              <a:t>     </a:t>
            </a:r>
            <a:r>
              <a:rPr lang="es-MX" sz="900" dirty="0">
                <a:latin typeface="+mj-lt"/>
              </a:rPr>
              <a:t>Promotor</a:t>
            </a:r>
            <a:r>
              <a:rPr lang="es-ES" sz="900" dirty="0">
                <a:latin typeface="+mj-lt"/>
              </a:rPr>
              <a:t>  </a:t>
            </a:r>
            <a:r>
              <a:rPr lang="es-MX" sz="900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8" name="Rectangle 488"/>
          <p:cNvSpPr>
            <a:spLocks noChangeArrowheads="1"/>
          </p:cNvSpPr>
          <p:nvPr/>
        </p:nvSpPr>
        <p:spPr bwMode="auto">
          <a:xfrm>
            <a:off x="5546672" y="3028704"/>
            <a:ext cx="1987188" cy="49398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Auxiliar De Chocolatería</a:t>
            </a:r>
          </a:p>
          <a:p>
            <a:pPr algn="ctr"/>
            <a:r>
              <a:rPr lang="es-MX" sz="900" dirty="0">
                <a:latin typeface="+mj-lt"/>
              </a:rPr>
              <a:t>     Auxiliar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</p:txBody>
      </p:sp>
      <p:sp>
        <p:nvSpPr>
          <p:cNvPr id="29" name="Rectangle 213"/>
          <p:cNvSpPr>
            <a:spLocks noChangeArrowheads="1"/>
          </p:cNvSpPr>
          <p:nvPr/>
        </p:nvSpPr>
        <p:spPr bwMode="auto">
          <a:xfrm>
            <a:off x="2163893" y="3647758"/>
            <a:ext cx="1723793" cy="41169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sz="900" b="1" dirty="0">
                <a:latin typeface="+mj-lt"/>
              </a:rPr>
              <a:t>Administradora Tiendita DIF</a:t>
            </a:r>
            <a:endParaRPr lang="es-MX" sz="900" b="1" dirty="0">
              <a:latin typeface="+mj-lt"/>
            </a:endParaRPr>
          </a:p>
          <a:p>
            <a:pPr lvl="0" algn="ctr"/>
            <a:r>
              <a:rPr lang="es-MX" sz="900" dirty="0">
                <a:latin typeface="+mj-lt"/>
              </a:rPr>
              <a:t>      Encargado Sección </a:t>
            </a:r>
          </a:p>
          <a:p>
            <a:pPr lvl="0"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30" name="Rectangle 279"/>
          <p:cNvSpPr>
            <a:spLocks noChangeArrowheads="1"/>
          </p:cNvSpPr>
          <p:nvPr/>
        </p:nvSpPr>
        <p:spPr bwMode="auto">
          <a:xfrm>
            <a:off x="5546672" y="3577100"/>
            <a:ext cx="1987188" cy="54121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Maestra Chocolatería CBF</a:t>
            </a:r>
          </a:p>
          <a:p>
            <a:pPr algn="ctr"/>
            <a:r>
              <a:rPr lang="es-MX" sz="900" dirty="0"/>
              <a:t>Maestra (o) </a:t>
            </a:r>
          </a:p>
        </p:txBody>
      </p:sp>
      <p:cxnSp>
        <p:nvCxnSpPr>
          <p:cNvPr id="3" name="Conector: angular 2"/>
          <p:cNvCxnSpPr>
            <a:stCxn id="20" idx="2"/>
            <a:endCxn id="23" idx="3"/>
          </p:cNvCxnSpPr>
          <p:nvPr/>
        </p:nvCxnSpPr>
        <p:spPr>
          <a:xfrm rot="5400000">
            <a:off x="3991956" y="2547361"/>
            <a:ext cx="624064" cy="832604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: angular 4"/>
          <p:cNvCxnSpPr>
            <a:cxnSpLocks/>
            <a:stCxn id="20" idx="2"/>
            <a:endCxn id="25" idx="1"/>
          </p:cNvCxnSpPr>
          <p:nvPr/>
        </p:nvCxnSpPr>
        <p:spPr>
          <a:xfrm rot="16200000" flipH="1">
            <a:off x="4178931" y="3192989"/>
            <a:ext cx="1930823" cy="848105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/>
          <p:cNvCxnSpPr>
            <a:stCxn id="20" idx="2"/>
            <a:endCxn id="29" idx="3"/>
          </p:cNvCxnSpPr>
          <p:nvPr/>
        </p:nvCxnSpPr>
        <p:spPr>
          <a:xfrm rot="5400000">
            <a:off x="3703001" y="2836316"/>
            <a:ext cx="1201975" cy="832604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32"/>
          <p:cNvCxnSpPr>
            <a:cxnSpLocks/>
            <a:stCxn id="20" idx="2"/>
            <a:endCxn id="28" idx="1"/>
          </p:cNvCxnSpPr>
          <p:nvPr/>
        </p:nvCxnSpPr>
        <p:spPr>
          <a:xfrm rot="16200000" flipH="1">
            <a:off x="4821449" y="2550472"/>
            <a:ext cx="624064" cy="826382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angular 34"/>
          <p:cNvCxnSpPr>
            <a:cxnSpLocks/>
            <a:stCxn id="20" idx="2"/>
            <a:endCxn id="26" idx="3"/>
          </p:cNvCxnSpPr>
          <p:nvPr/>
        </p:nvCxnSpPr>
        <p:spPr>
          <a:xfrm rot="5400000">
            <a:off x="3380624" y="3162903"/>
            <a:ext cx="1850939" cy="828395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angular 36"/>
          <p:cNvCxnSpPr>
            <a:cxnSpLocks/>
            <a:stCxn id="20" idx="2"/>
            <a:endCxn id="30" idx="1"/>
          </p:cNvCxnSpPr>
          <p:nvPr/>
        </p:nvCxnSpPr>
        <p:spPr>
          <a:xfrm rot="16200000" flipH="1">
            <a:off x="4535443" y="2836478"/>
            <a:ext cx="1196076" cy="826382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angular 38"/>
          <p:cNvCxnSpPr>
            <a:stCxn id="20" idx="2"/>
            <a:endCxn id="27" idx="3"/>
          </p:cNvCxnSpPr>
          <p:nvPr/>
        </p:nvCxnSpPr>
        <p:spPr>
          <a:xfrm rot="5400000">
            <a:off x="3029953" y="3520244"/>
            <a:ext cx="2558950" cy="821725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319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Zona Norte</a:t>
            </a:r>
            <a:endParaRPr lang="es-ES" sz="4000" dirty="0">
              <a:solidFill>
                <a:srgbClr val="FF7175"/>
              </a:solidFill>
            </a:endParaRPr>
          </a:p>
        </p:txBody>
      </p:sp>
      <p:sp>
        <p:nvSpPr>
          <p:cNvPr id="58" name="Rectangle 86"/>
          <p:cNvSpPr>
            <a:spLocks noChangeArrowheads="1"/>
          </p:cNvSpPr>
          <p:nvPr/>
        </p:nvSpPr>
        <p:spPr bwMode="auto">
          <a:xfrm>
            <a:off x="3423426" y="1150500"/>
            <a:ext cx="2183021" cy="43656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solidFill>
                  <a:srgbClr val="000000"/>
                </a:solidFill>
              </a:rPr>
              <a:t>Jefe de Zona Norte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</a:rPr>
              <a:t>Jefe 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60" name="Rectangle 533"/>
          <p:cNvSpPr>
            <a:spLocks noChangeArrowheads="1"/>
          </p:cNvSpPr>
          <p:nvPr/>
        </p:nvSpPr>
        <p:spPr bwMode="auto">
          <a:xfrm>
            <a:off x="360637" y="2131340"/>
            <a:ext cx="1666614" cy="36044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1</a:t>
            </a:r>
          </a:p>
          <a:p>
            <a:pPr algn="ctr"/>
            <a:r>
              <a:rPr lang="es-MX" sz="900" dirty="0"/>
              <a:t>  Encargado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67" name="Rectangle 560"/>
          <p:cNvSpPr>
            <a:spLocks noChangeArrowheads="1"/>
          </p:cNvSpPr>
          <p:nvPr/>
        </p:nvSpPr>
        <p:spPr bwMode="auto">
          <a:xfrm>
            <a:off x="7180069" y="3582195"/>
            <a:ext cx="1392232" cy="36283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68" name="Rectangle 580"/>
          <p:cNvSpPr>
            <a:spLocks noChangeArrowheads="1"/>
          </p:cNvSpPr>
          <p:nvPr/>
        </p:nvSpPr>
        <p:spPr bwMode="auto">
          <a:xfrm>
            <a:off x="6895684" y="3136576"/>
            <a:ext cx="1779573" cy="39984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Fomerrey  113</a:t>
            </a:r>
          </a:p>
          <a:p>
            <a:pPr algn="ctr"/>
            <a:r>
              <a:rPr lang="es-MX" sz="900" dirty="0"/>
              <a:t>  Encargado Sección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50" name="Rectangle 483">
            <a:extLst>
              <a:ext uri="{FF2B5EF4-FFF2-40B4-BE49-F238E27FC236}">
                <a16:creationId xmlns:a16="http://schemas.microsoft.com/office/drawing/2014/main" id="{1C1313B0-B169-4204-B9B7-2BA77147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39" y="2537679"/>
            <a:ext cx="1297319" cy="39189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51" name="Rectangle 545">
            <a:extLst>
              <a:ext uri="{FF2B5EF4-FFF2-40B4-BE49-F238E27FC236}">
                <a16:creationId xmlns:a16="http://schemas.microsoft.com/office/drawing/2014/main" id="{756D1D1F-8E7C-4C1E-A5EF-811C09832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47" y="5702349"/>
            <a:ext cx="1470120" cy="3327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52" name="Rectangle 546">
            <a:extLst>
              <a:ext uri="{FF2B5EF4-FFF2-40B4-BE49-F238E27FC236}">
                <a16:creationId xmlns:a16="http://schemas.microsoft.com/office/drawing/2014/main" id="{88B98C01-9676-4323-884E-3D2E16861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6" y="5241315"/>
            <a:ext cx="1661801" cy="40115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Administradora CBF Francisco Villa</a:t>
            </a:r>
          </a:p>
          <a:p>
            <a:pPr algn="ctr"/>
            <a:r>
              <a:rPr lang="es-MX" sz="900" dirty="0"/>
              <a:t>  Encargada Sección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53" name="Rectangle 586">
            <a:extLst>
              <a:ext uri="{FF2B5EF4-FFF2-40B4-BE49-F238E27FC236}">
                <a16:creationId xmlns:a16="http://schemas.microsoft.com/office/drawing/2014/main" id="{BB9A06BC-814F-4317-AD64-7F8F78B9A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3475" y="3134968"/>
            <a:ext cx="1641791" cy="39980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Administradora CBF 11 </a:t>
            </a:r>
          </a:p>
          <a:p>
            <a:pPr algn="ctr"/>
            <a:r>
              <a:rPr lang="es-MX" sz="900" dirty="0"/>
              <a:t>   Auxiliar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54" name="Rectangle 584">
            <a:extLst>
              <a:ext uri="{FF2B5EF4-FFF2-40B4-BE49-F238E27FC236}">
                <a16:creationId xmlns:a16="http://schemas.microsoft.com/office/drawing/2014/main" id="{AA323D35-2A1A-4E14-82BD-50A5AEF7C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4076" y="3582517"/>
            <a:ext cx="1369490" cy="36716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57" name="Rectangle 541">
            <a:extLst>
              <a:ext uri="{FF2B5EF4-FFF2-40B4-BE49-F238E27FC236}">
                <a16:creationId xmlns:a16="http://schemas.microsoft.com/office/drawing/2014/main" id="{C3BCF134-7F70-4D06-95AE-C8F1E7139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40" y="2134184"/>
            <a:ext cx="1671198" cy="3859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6  </a:t>
            </a:r>
          </a:p>
          <a:p>
            <a:pPr algn="ctr"/>
            <a:r>
              <a:rPr lang="es-MX" sz="900" dirty="0"/>
              <a:t>   Encargado  </a:t>
            </a:r>
          </a:p>
          <a:p>
            <a:pPr algn="ctr"/>
            <a:r>
              <a:rPr lang="es-MX" sz="900" dirty="0"/>
              <a:t> </a:t>
            </a:r>
            <a:endParaRPr lang="es-ES" sz="900" dirty="0"/>
          </a:p>
        </p:txBody>
      </p:sp>
      <p:sp>
        <p:nvSpPr>
          <p:cNvPr id="82" name="Rectangle 552">
            <a:extLst>
              <a:ext uri="{FF2B5EF4-FFF2-40B4-BE49-F238E27FC236}">
                <a16:creationId xmlns:a16="http://schemas.microsoft.com/office/drawing/2014/main" id="{AA6F5196-81B8-4EE7-85B2-58503036D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7225" y="2576973"/>
            <a:ext cx="1297319" cy="39113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Intendente </a:t>
            </a:r>
          </a:p>
          <a:p>
            <a:pPr algn="ctr"/>
            <a:r>
              <a:rPr lang="es-MX" sz="900" dirty="0"/>
              <a:t> </a:t>
            </a:r>
            <a:endParaRPr lang="es-ES" sz="900" dirty="0"/>
          </a:p>
        </p:txBody>
      </p:sp>
      <p:sp>
        <p:nvSpPr>
          <p:cNvPr id="93" name="Rectangle 547">
            <a:extLst>
              <a:ext uri="{FF2B5EF4-FFF2-40B4-BE49-F238E27FC236}">
                <a16:creationId xmlns:a16="http://schemas.microsoft.com/office/drawing/2014/main" id="{D48B69AF-295F-48CE-B5DF-35D78C31B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053" y="3118953"/>
            <a:ext cx="1733530" cy="39233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8  </a:t>
            </a:r>
          </a:p>
          <a:p>
            <a:pPr algn="ctr"/>
            <a:r>
              <a:rPr lang="es-MX" sz="900" dirty="0"/>
              <a:t>Encargada Sección </a:t>
            </a:r>
          </a:p>
          <a:p>
            <a:pPr algn="ctr"/>
            <a:r>
              <a:rPr lang="es-MX" sz="900" dirty="0"/>
              <a:t>  </a:t>
            </a:r>
          </a:p>
        </p:txBody>
      </p:sp>
      <p:sp>
        <p:nvSpPr>
          <p:cNvPr id="95" name="Rectangle 552">
            <a:extLst>
              <a:ext uri="{FF2B5EF4-FFF2-40B4-BE49-F238E27FC236}">
                <a16:creationId xmlns:a16="http://schemas.microsoft.com/office/drawing/2014/main" id="{6BFF9260-1AB1-4D7C-BA84-E935E541E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39" y="3559331"/>
            <a:ext cx="1297319" cy="39096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 </a:t>
            </a:r>
          </a:p>
        </p:txBody>
      </p:sp>
      <p:sp>
        <p:nvSpPr>
          <p:cNvPr id="99" name="Rectangle 551">
            <a:extLst>
              <a:ext uri="{FF2B5EF4-FFF2-40B4-BE49-F238E27FC236}">
                <a16:creationId xmlns:a16="http://schemas.microsoft.com/office/drawing/2014/main" id="{9E49EDCF-2B08-4372-B181-5E7776901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62" y="3096431"/>
            <a:ext cx="1691598" cy="36332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9 </a:t>
            </a:r>
          </a:p>
          <a:p>
            <a:pPr algn="ctr"/>
            <a:r>
              <a:rPr lang="es-MX" sz="900" dirty="0"/>
              <a:t>Administrador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00" name="Rectangle 370">
            <a:extLst>
              <a:ext uri="{FF2B5EF4-FFF2-40B4-BE49-F238E27FC236}">
                <a16:creationId xmlns:a16="http://schemas.microsoft.com/office/drawing/2014/main" id="{74483FE1-27E0-4DBD-B624-71576AA04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9638" y="3519698"/>
            <a:ext cx="1383321" cy="35267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Auxiliar General </a:t>
            </a:r>
          </a:p>
          <a:p>
            <a:pPr algn="ctr"/>
            <a:r>
              <a:rPr lang="es-MX" sz="900" dirty="0"/>
              <a:t>  Auxiliar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09" name="Rectangle 387">
            <a:extLst>
              <a:ext uri="{FF2B5EF4-FFF2-40B4-BE49-F238E27FC236}">
                <a16:creationId xmlns:a16="http://schemas.microsoft.com/office/drawing/2014/main" id="{E94EB245-52B9-4D96-9765-136035BC8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9461" y="4120390"/>
            <a:ext cx="1907697" cy="53230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Encargado Centro de </a:t>
            </a:r>
          </a:p>
          <a:p>
            <a:pPr algn="ctr"/>
            <a:r>
              <a:rPr lang="es-MX" sz="900" b="1" dirty="0"/>
              <a:t>Desarrollo Del Talento </a:t>
            </a:r>
          </a:p>
          <a:p>
            <a:pPr algn="ctr"/>
            <a:r>
              <a:rPr lang="es-MX" sz="900" dirty="0"/>
              <a:t>   Encargado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0" name="Rectangle 429">
            <a:extLst>
              <a:ext uri="{FF2B5EF4-FFF2-40B4-BE49-F238E27FC236}">
                <a16:creationId xmlns:a16="http://schemas.microsoft.com/office/drawing/2014/main" id="{9C206DF6-82B0-4F20-AB5D-933070ED3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9935" y="5569544"/>
            <a:ext cx="1674787" cy="36675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Maestro de Carpintería</a:t>
            </a:r>
          </a:p>
          <a:p>
            <a:pPr algn="ctr"/>
            <a:r>
              <a:rPr lang="es-MX" sz="900" dirty="0"/>
              <a:t>Técnico en Mantenimiento </a:t>
            </a:r>
            <a:endParaRPr lang="es-ES" sz="900" dirty="0"/>
          </a:p>
          <a:p>
            <a:pPr algn="ctr"/>
            <a:r>
              <a:rPr lang="es-MX" sz="900" dirty="0"/>
              <a:t> </a:t>
            </a:r>
            <a:endParaRPr lang="es-ES" sz="900" dirty="0"/>
          </a:p>
        </p:txBody>
      </p:sp>
      <p:sp>
        <p:nvSpPr>
          <p:cNvPr id="111" name="Rectangle 433">
            <a:extLst>
              <a:ext uri="{FF2B5EF4-FFF2-40B4-BE49-F238E27FC236}">
                <a16:creationId xmlns:a16="http://schemas.microsoft.com/office/drawing/2014/main" id="{C515A269-0FE3-4937-A6A2-F83CA71D7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9936" y="4709873"/>
            <a:ext cx="1674786" cy="37088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Maestro Pintura CBF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2" name="Rectangle 386">
            <a:extLst>
              <a:ext uri="{FF2B5EF4-FFF2-40B4-BE49-F238E27FC236}">
                <a16:creationId xmlns:a16="http://schemas.microsoft.com/office/drawing/2014/main" id="{451BB266-0811-410B-8FD5-26FC83375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487" y="4672914"/>
            <a:ext cx="1539646" cy="37259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6" name="Rectangle 537">
            <a:extLst>
              <a:ext uri="{FF2B5EF4-FFF2-40B4-BE49-F238E27FC236}">
                <a16:creationId xmlns:a16="http://schemas.microsoft.com/office/drawing/2014/main" id="{97F978BF-8C4F-4D61-8697-4A8BDEABB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4867" y="2548175"/>
            <a:ext cx="1377118" cy="3717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117" name="Rectangle 536">
            <a:extLst>
              <a:ext uri="{FF2B5EF4-FFF2-40B4-BE49-F238E27FC236}">
                <a16:creationId xmlns:a16="http://schemas.microsoft.com/office/drawing/2014/main" id="{4DD38FB1-DCE7-4DDC-8590-4198101C8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5415" y="2131060"/>
            <a:ext cx="1713824" cy="3607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2</a:t>
            </a:r>
          </a:p>
          <a:p>
            <a:pPr algn="ctr"/>
            <a:r>
              <a:rPr lang="es-MX" sz="900" dirty="0"/>
              <a:t>   Encargado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8" name="Line 592">
            <a:extLst>
              <a:ext uri="{FF2B5EF4-FFF2-40B4-BE49-F238E27FC236}">
                <a16:creationId xmlns:a16="http://schemas.microsoft.com/office/drawing/2014/main" id="{3C4B1B72-C4EC-4520-83A3-75B1D909B4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90542" y="2476739"/>
            <a:ext cx="0" cy="854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19" name="Rectangle 535">
            <a:extLst>
              <a:ext uri="{FF2B5EF4-FFF2-40B4-BE49-F238E27FC236}">
                <a16:creationId xmlns:a16="http://schemas.microsoft.com/office/drawing/2014/main" id="{6BAAF577-4B3F-47A3-A90C-DB819EE34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2980" y="2152043"/>
            <a:ext cx="1752277" cy="389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7  </a:t>
            </a:r>
          </a:p>
          <a:p>
            <a:pPr algn="ctr"/>
            <a:r>
              <a:rPr lang="es-MX" sz="900" dirty="0"/>
              <a:t>Encargado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20" name="Rectangle 537">
            <a:extLst>
              <a:ext uri="{FF2B5EF4-FFF2-40B4-BE49-F238E27FC236}">
                <a16:creationId xmlns:a16="http://schemas.microsoft.com/office/drawing/2014/main" id="{F69F31C3-160F-4EE6-9BF9-1829A5A0B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787" y="2592107"/>
            <a:ext cx="1382626" cy="3717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121" name="Line 592">
            <a:extLst>
              <a:ext uri="{FF2B5EF4-FFF2-40B4-BE49-F238E27FC236}">
                <a16:creationId xmlns:a16="http://schemas.microsoft.com/office/drawing/2014/main" id="{3EB0C22B-D4A0-4CA3-86A8-751707CCD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84756" y="2543089"/>
            <a:ext cx="0" cy="817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22" name="Rectangle 543">
            <a:extLst>
              <a:ext uri="{FF2B5EF4-FFF2-40B4-BE49-F238E27FC236}">
                <a16:creationId xmlns:a16="http://schemas.microsoft.com/office/drawing/2014/main" id="{05C86CB5-7A36-42C1-A6AF-A19C63969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313" y="4126015"/>
            <a:ext cx="1806820" cy="4809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</a:t>
            </a:r>
          </a:p>
          <a:p>
            <a:pPr algn="ctr"/>
            <a:r>
              <a:rPr lang="es-MX" sz="900" b="1" dirty="0"/>
              <a:t>Francisco Zarco </a:t>
            </a:r>
          </a:p>
          <a:p>
            <a:pPr algn="ctr"/>
            <a:r>
              <a:rPr lang="es-MX" sz="900" dirty="0"/>
              <a:t>Encargado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24" name="Rectangle 284">
            <a:extLst>
              <a:ext uri="{FF2B5EF4-FFF2-40B4-BE49-F238E27FC236}">
                <a16:creationId xmlns:a16="http://schemas.microsoft.com/office/drawing/2014/main" id="{D79AA196-7A01-43E3-9D76-46F1EBA2D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487" y="5115826"/>
            <a:ext cx="1553294" cy="39472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Vigilante</a:t>
            </a:r>
            <a:r>
              <a:rPr lang="es-MX" sz="900" dirty="0"/>
              <a:t> </a:t>
            </a:r>
          </a:p>
        </p:txBody>
      </p:sp>
      <p:sp>
        <p:nvSpPr>
          <p:cNvPr id="125" name="Line 587">
            <a:extLst>
              <a:ext uri="{FF2B5EF4-FFF2-40B4-BE49-F238E27FC236}">
                <a16:creationId xmlns:a16="http://schemas.microsoft.com/office/drawing/2014/main" id="{658DD8EC-1B0B-4065-9A0D-DFEFE978C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6841" y="4611356"/>
            <a:ext cx="0" cy="7602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27" name="Rectangle 549">
            <a:extLst>
              <a:ext uri="{FF2B5EF4-FFF2-40B4-BE49-F238E27FC236}">
                <a16:creationId xmlns:a16="http://schemas.microsoft.com/office/drawing/2014/main" id="{6BA90D8A-A9DE-4129-A447-5E1BBB038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0629" y="5647343"/>
            <a:ext cx="1815619" cy="53365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V de Infonavit </a:t>
            </a:r>
          </a:p>
          <a:p>
            <a:pPr algn="ctr"/>
            <a:r>
              <a:rPr lang="es-MX" sz="900" dirty="0"/>
              <a:t>Encargado Sección </a:t>
            </a:r>
          </a:p>
          <a:p>
            <a:pPr algn="ctr"/>
            <a:r>
              <a:rPr lang="es-MX" sz="900" dirty="0"/>
              <a:t>  </a:t>
            </a:r>
          </a:p>
          <a:p>
            <a:pPr algn="ctr"/>
            <a:endParaRPr lang="es-ES" sz="900" dirty="0"/>
          </a:p>
        </p:txBody>
      </p:sp>
      <p:sp>
        <p:nvSpPr>
          <p:cNvPr id="128" name="Rectangle 556">
            <a:extLst>
              <a:ext uri="{FF2B5EF4-FFF2-40B4-BE49-F238E27FC236}">
                <a16:creationId xmlns:a16="http://schemas.microsoft.com/office/drawing/2014/main" id="{B222EB5F-DEE3-4241-9F89-193BA629C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981" y="6251455"/>
            <a:ext cx="1278531" cy="38226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29" name="Line 592">
            <a:extLst>
              <a:ext uri="{FF2B5EF4-FFF2-40B4-BE49-F238E27FC236}">
                <a16:creationId xmlns:a16="http://schemas.microsoft.com/office/drawing/2014/main" id="{C3C220B6-BA88-41E9-80ED-ECCE19A23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3622" y="6183700"/>
            <a:ext cx="0" cy="680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30" name="Rectangle 541">
            <a:extLst>
              <a:ext uri="{FF2B5EF4-FFF2-40B4-BE49-F238E27FC236}">
                <a16:creationId xmlns:a16="http://schemas.microsoft.com/office/drawing/2014/main" id="{EEAB0D77-397B-446B-ABF5-D8E3D89A8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9337" y="4135656"/>
            <a:ext cx="1765920" cy="53561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dirty="0"/>
              <a:t>  </a:t>
            </a:r>
          </a:p>
          <a:p>
            <a:pPr algn="ctr"/>
            <a:r>
              <a:rPr lang="es-MX" sz="900" b="1" dirty="0"/>
              <a:t>Administrador CBF </a:t>
            </a:r>
          </a:p>
          <a:p>
            <a:pPr algn="ctr"/>
            <a:r>
              <a:rPr lang="es-MX" sz="900" b="1" dirty="0"/>
              <a:t>Monterrey 400 </a:t>
            </a:r>
          </a:p>
          <a:p>
            <a:pPr algn="ctr"/>
            <a:r>
              <a:rPr lang="es-MX" sz="900" dirty="0"/>
              <a:t>Administrador  </a:t>
            </a:r>
          </a:p>
          <a:p>
            <a:pPr algn="ctr"/>
            <a:r>
              <a:rPr lang="es-MX" sz="900" dirty="0"/>
              <a:t> </a:t>
            </a:r>
          </a:p>
          <a:p>
            <a:pPr algn="ctr"/>
            <a:endParaRPr lang="es-ES" sz="900" dirty="0"/>
          </a:p>
        </p:txBody>
      </p:sp>
      <p:sp>
        <p:nvSpPr>
          <p:cNvPr id="131" name="Rectangle 483">
            <a:extLst>
              <a:ext uri="{FF2B5EF4-FFF2-40B4-BE49-F238E27FC236}">
                <a16:creationId xmlns:a16="http://schemas.microsoft.com/office/drawing/2014/main" id="{7C8DB2CD-3723-4109-96D3-E793FD031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7915" y="4726821"/>
            <a:ext cx="1382626" cy="37333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 </a:t>
            </a:r>
          </a:p>
        </p:txBody>
      </p:sp>
      <p:sp>
        <p:nvSpPr>
          <p:cNvPr id="132" name="Rectangle 284">
            <a:extLst>
              <a:ext uri="{FF2B5EF4-FFF2-40B4-BE49-F238E27FC236}">
                <a16:creationId xmlns:a16="http://schemas.microsoft.com/office/drawing/2014/main" id="{2BAFF730-ECB9-4913-8F91-05D387F60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309" y="5144310"/>
            <a:ext cx="1392232" cy="39236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Auxiliar General</a:t>
            </a:r>
          </a:p>
          <a:p>
            <a:pPr algn="ctr"/>
            <a:r>
              <a:rPr lang="es-MX" sz="900" dirty="0"/>
              <a:t>Vigilante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35" name="Line 581">
            <a:extLst>
              <a:ext uri="{FF2B5EF4-FFF2-40B4-BE49-F238E27FC236}">
                <a16:creationId xmlns:a16="http://schemas.microsoft.com/office/drawing/2014/main" id="{9C364046-A584-47F7-AD5B-B018BB7F27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2013" y="1853956"/>
            <a:ext cx="6538691" cy="116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36" name="Rectangle 539">
            <a:extLst>
              <a:ext uri="{FF2B5EF4-FFF2-40B4-BE49-F238E27FC236}">
                <a16:creationId xmlns:a16="http://schemas.microsoft.com/office/drawing/2014/main" id="{4BC3BF66-2F59-44E6-95B6-8A252A8B7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68" y="4115125"/>
            <a:ext cx="1780967" cy="50069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</a:t>
            </a:r>
          </a:p>
          <a:p>
            <a:pPr algn="ctr"/>
            <a:r>
              <a:rPr lang="es-MX" sz="900" b="1" dirty="0"/>
              <a:t>Fomerrey  114</a:t>
            </a:r>
          </a:p>
          <a:p>
            <a:pPr algn="ctr"/>
            <a:r>
              <a:rPr lang="es-MX" sz="900" dirty="0"/>
              <a:t>Encargada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37" name="Rectangle 537">
            <a:extLst>
              <a:ext uri="{FF2B5EF4-FFF2-40B4-BE49-F238E27FC236}">
                <a16:creationId xmlns:a16="http://schemas.microsoft.com/office/drawing/2014/main" id="{7A36986C-418B-4D6E-9847-ECB892EA7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361" y="4681427"/>
            <a:ext cx="1518890" cy="3717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138" name="Line 592">
            <a:extLst>
              <a:ext uri="{FF2B5EF4-FFF2-40B4-BE49-F238E27FC236}">
                <a16:creationId xmlns:a16="http://schemas.microsoft.com/office/drawing/2014/main" id="{BBC2EA43-5547-4493-BADB-F32698A2E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56859" y="4612959"/>
            <a:ext cx="0" cy="75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55" name="Rectangle 552">
            <a:extLst>
              <a:ext uri="{FF2B5EF4-FFF2-40B4-BE49-F238E27FC236}">
                <a16:creationId xmlns:a16="http://schemas.microsoft.com/office/drawing/2014/main" id="{591646A2-8D98-4E49-8FD2-03733C104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982" y="5137944"/>
            <a:ext cx="1671740" cy="38498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 Intendente</a:t>
            </a:r>
            <a:r>
              <a:rPr lang="es-MX" sz="900" dirty="0"/>
              <a:t> </a:t>
            </a:r>
          </a:p>
        </p:txBody>
      </p: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F5E588D-9663-4816-854F-0E18B09AF5FB}"/>
              </a:ext>
            </a:extLst>
          </p:cNvPr>
          <p:cNvCxnSpPr>
            <a:cxnSpLocks/>
          </p:cNvCxnSpPr>
          <p:nvPr/>
        </p:nvCxnSpPr>
        <p:spPr>
          <a:xfrm>
            <a:off x="4462495" y="1590805"/>
            <a:ext cx="0" cy="2748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DF30B122-4EE3-4DD8-A5B9-A7F463AAC388}"/>
              </a:ext>
            </a:extLst>
          </p:cNvPr>
          <p:cNvCxnSpPr>
            <a:cxnSpLocks/>
          </p:cNvCxnSpPr>
          <p:nvPr/>
        </p:nvCxnSpPr>
        <p:spPr>
          <a:xfrm>
            <a:off x="232013" y="1865635"/>
            <a:ext cx="1" cy="35907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Line 581">
            <a:extLst>
              <a:ext uri="{FF2B5EF4-FFF2-40B4-BE49-F238E27FC236}">
                <a16:creationId xmlns:a16="http://schemas.microsoft.com/office/drawing/2014/main" id="{E512CF52-9053-43F8-9207-ADDA20079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014" y="22813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2" name="Line 592">
            <a:extLst>
              <a:ext uri="{FF2B5EF4-FFF2-40B4-BE49-F238E27FC236}">
                <a16:creationId xmlns:a16="http://schemas.microsoft.com/office/drawing/2014/main" id="{E3DFE704-A0F2-4360-8D7B-D0D2B31A40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759" y="2484540"/>
            <a:ext cx="0" cy="533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3" name="Line 592">
            <a:extLst>
              <a:ext uri="{FF2B5EF4-FFF2-40B4-BE49-F238E27FC236}">
                <a16:creationId xmlns:a16="http://schemas.microsoft.com/office/drawing/2014/main" id="{50C7B7EC-BE86-4ADA-8D61-B8F3F336B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06059" y="3513348"/>
            <a:ext cx="0" cy="533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4" name="Line 592">
            <a:extLst>
              <a:ext uri="{FF2B5EF4-FFF2-40B4-BE49-F238E27FC236}">
                <a16:creationId xmlns:a16="http://schemas.microsoft.com/office/drawing/2014/main" id="{49AFDC2A-2A46-49B1-B81E-2F1F57B88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0542" y="3457933"/>
            <a:ext cx="0" cy="533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5" name="Line 592">
            <a:extLst>
              <a:ext uri="{FF2B5EF4-FFF2-40B4-BE49-F238E27FC236}">
                <a16:creationId xmlns:a16="http://schemas.microsoft.com/office/drawing/2014/main" id="{DF7AEE0C-7C5F-4150-89B3-A6481A499E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3074" y="4653886"/>
            <a:ext cx="0" cy="10949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6" name="Line 592">
            <a:extLst>
              <a:ext uri="{FF2B5EF4-FFF2-40B4-BE49-F238E27FC236}">
                <a16:creationId xmlns:a16="http://schemas.microsoft.com/office/drawing/2014/main" id="{AA729734-F5EE-42C0-A721-0D4D7E1300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74309" y="5636120"/>
            <a:ext cx="0" cy="75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9" name="Line 581">
            <a:extLst>
              <a:ext uri="{FF2B5EF4-FFF2-40B4-BE49-F238E27FC236}">
                <a16:creationId xmlns:a16="http://schemas.microsoft.com/office/drawing/2014/main" id="{EA5CA045-6E59-4F9C-BE0F-272E194BD7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429" y="33100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0" name="Line 581">
            <a:extLst>
              <a:ext uri="{FF2B5EF4-FFF2-40B4-BE49-F238E27FC236}">
                <a16:creationId xmlns:a16="http://schemas.microsoft.com/office/drawing/2014/main" id="{99011347-9F90-450A-B929-BB3C91C2F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014" y="43641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1" name="Line 581">
            <a:extLst>
              <a:ext uri="{FF2B5EF4-FFF2-40B4-BE49-F238E27FC236}">
                <a16:creationId xmlns:a16="http://schemas.microsoft.com/office/drawing/2014/main" id="{D90931C9-5209-4A44-BF7C-16B3DDD38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364" y="54563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2" name="Line 581">
            <a:extLst>
              <a:ext uri="{FF2B5EF4-FFF2-40B4-BE49-F238E27FC236}">
                <a16:creationId xmlns:a16="http://schemas.microsoft.com/office/drawing/2014/main" id="{7EAD81C3-8861-4617-9544-4A3D7D0E94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1311" y="4897096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3" name="Line 581">
            <a:extLst>
              <a:ext uri="{FF2B5EF4-FFF2-40B4-BE49-F238E27FC236}">
                <a16:creationId xmlns:a16="http://schemas.microsoft.com/office/drawing/2014/main" id="{1C8B3727-1F92-42F8-8097-5DEA68641F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2387" y="5316196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4" name="Line 581">
            <a:extLst>
              <a:ext uri="{FF2B5EF4-FFF2-40B4-BE49-F238E27FC236}">
                <a16:creationId xmlns:a16="http://schemas.microsoft.com/office/drawing/2014/main" id="{BE0C7A5D-F44B-4BEC-A92A-ABF06CEC2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4062" y="5746100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55D2D698-C221-4076-878F-61B8A12CCECE}"/>
              </a:ext>
            </a:extLst>
          </p:cNvPr>
          <p:cNvCxnSpPr>
            <a:cxnSpLocks/>
            <a:endCxn id="78" idx="0"/>
          </p:cNvCxnSpPr>
          <p:nvPr/>
        </p:nvCxnSpPr>
        <p:spPr>
          <a:xfrm>
            <a:off x="2361597" y="1865635"/>
            <a:ext cx="1" cy="2498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Line 581">
            <a:extLst>
              <a:ext uri="{FF2B5EF4-FFF2-40B4-BE49-F238E27FC236}">
                <a16:creationId xmlns:a16="http://schemas.microsoft.com/office/drawing/2014/main" id="{356A8F84-BDC8-4A1F-AC9F-56AD6CC1D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1598" y="22813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7" name="Line 581">
            <a:extLst>
              <a:ext uri="{FF2B5EF4-FFF2-40B4-BE49-F238E27FC236}">
                <a16:creationId xmlns:a16="http://schemas.microsoft.com/office/drawing/2014/main" id="{B9EE303C-C030-41E0-8D8C-58B029198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7013" y="33100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8" name="Line 581">
            <a:extLst>
              <a:ext uri="{FF2B5EF4-FFF2-40B4-BE49-F238E27FC236}">
                <a16:creationId xmlns:a16="http://schemas.microsoft.com/office/drawing/2014/main" id="{913E6CF9-EBBB-455A-BF90-4A8330AC89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1598" y="43641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EC36A4E1-8DE8-4EA9-802A-0BAEC1E2392E}"/>
              </a:ext>
            </a:extLst>
          </p:cNvPr>
          <p:cNvCxnSpPr>
            <a:cxnSpLocks/>
          </p:cNvCxnSpPr>
          <p:nvPr/>
        </p:nvCxnSpPr>
        <p:spPr>
          <a:xfrm>
            <a:off x="4533380" y="1853956"/>
            <a:ext cx="14075" cy="40823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Line 581">
            <a:extLst>
              <a:ext uri="{FF2B5EF4-FFF2-40B4-BE49-F238E27FC236}">
                <a16:creationId xmlns:a16="http://schemas.microsoft.com/office/drawing/2014/main" id="{F5E0B10F-A646-4419-B40D-DF7D471E7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3381" y="22697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7" name="Line 581">
            <a:extLst>
              <a:ext uri="{FF2B5EF4-FFF2-40B4-BE49-F238E27FC236}">
                <a16:creationId xmlns:a16="http://schemas.microsoft.com/office/drawing/2014/main" id="{32798735-629C-46CE-A897-36B406F3C9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8796" y="32984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8" name="Line 581">
            <a:extLst>
              <a:ext uri="{FF2B5EF4-FFF2-40B4-BE49-F238E27FC236}">
                <a16:creationId xmlns:a16="http://schemas.microsoft.com/office/drawing/2014/main" id="{C865CB29-9B9C-41DC-BF2D-B5F4D1C32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3381" y="43525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9" name="Line 581">
            <a:extLst>
              <a:ext uri="{FF2B5EF4-FFF2-40B4-BE49-F238E27FC236}">
                <a16:creationId xmlns:a16="http://schemas.microsoft.com/office/drawing/2014/main" id="{8543190E-D4CF-4665-8EA7-34EEB3194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9731" y="5936042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0" name="Line 581">
            <a:extLst>
              <a:ext uri="{FF2B5EF4-FFF2-40B4-BE49-F238E27FC236}">
                <a16:creationId xmlns:a16="http://schemas.microsoft.com/office/drawing/2014/main" id="{D22E6A7A-51A8-402B-848D-492E846226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1949" y="5373060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1" name="Line 581">
            <a:extLst>
              <a:ext uri="{FF2B5EF4-FFF2-40B4-BE49-F238E27FC236}">
                <a16:creationId xmlns:a16="http://schemas.microsoft.com/office/drawing/2014/main" id="{C81C8442-3350-4CD7-B9E9-E4F739B5E1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4221" y="4856716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4FF26EF1-807A-4B0B-A987-6DEA759FC7C3}"/>
              </a:ext>
            </a:extLst>
          </p:cNvPr>
          <p:cNvCxnSpPr>
            <a:cxnSpLocks/>
            <a:endCxn id="98" idx="0"/>
          </p:cNvCxnSpPr>
          <p:nvPr/>
        </p:nvCxnSpPr>
        <p:spPr>
          <a:xfrm>
            <a:off x="6770703" y="1853956"/>
            <a:ext cx="1" cy="2498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Line 581">
            <a:extLst>
              <a:ext uri="{FF2B5EF4-FFF2-40B4-BE49-F238E27FC236}">
                <a16:creationId xmlns:a16="http://schemas.microsoft.com/office/drawing/2014/main" id="{C540AA54-EABC-4940-8162-F8F0904D3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0704" y="22697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7" name="Line 581">
            <a:extLst>
              <a:ext uri="{FF2B5EF4-FFF2-40B4-BE49-F238E27FC236}">
                <a16:creationId xmlns:a16="http://schemas.microsoft.com/office/drawing/2014/main" id="{334472AA-13C3-4083-A913-A5172B19D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6119" y="32984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8" name="Line 581">
            <a:extLst>
              <a:ext uri="{FF2B5EF4-FFF2-40B4-BE49-F238E27FC236}">
                <a16:creationId xmlns:a16="http://schemas.microsoft.com/office/drawing/2014/main" id="{95770761-EC57-41D0-BF93-04C59983C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0704" y="43525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1" name="Line 592">
            <a:extLst>
              <a:ext uri="{FF2B5EF4-FFF2-40B4-BE49-F238E27FC236}">
                <a16:creationId xmlns:a16="http://schemas.microsoft.com/office/drawing/2014/main" id="{1BD728E3-E223-4771-9AFB-5C35D9B179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6758" y="2506517"/>
            <a:ext cx="0" cy="768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2" name="Line 592">
            <a:extLst>
              <a:ext uri="{FF2B5EF4-FFF2-40B4-BE49-F238E27FC236}">
                <a16:creationId xmlns:a16="http://schemas.microsoft.com/office/drawing/2014/main" id="{376735BF-27B4-48AD-9EFD-1AC2AB8C82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39384" y="3513348"/>
            <a:ext cx="0" cy="768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3" name="Line 592">
            <a:extLst>
              <a:ext uri="{FF2B5EF4-FFF2-40B4-BE49-F238E27FC236}">
                <a16:creationId xmlns:a16="http://schemas.microsoft.com/office/drawing/2014/main" id="{2852430B-AD7B-403A-AED8-5BEB1F4B66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1415" y="3525642"/>
            <a:ext cx="0" cy="768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4" name="Line 587">
            <a:extLst>
              <a:ext uri="{FF2B5EF4-FFF2-40B4-BE49-F238E27FC236}">
                <a16:creationId xmlns:a16="http://schemas.microsoft.com/office/drawing/2014/main" id="{DA74CD20-1ABF-4193-96A9-BCAC0809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3711" y="4669930"/>
            <a:ext cx="0" cy="7602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5" name="Line 581">
            <a:extLst>
              <a:ext uri="{FF2B5EF4-FFF2-40B4-BE49-F238E27FC236}">
                <a16:creationId xmlns:a16="http://schemas.microsoft.com/office/drawing/2014/main" id="{66BE0574-0759-456C-B75A-023BC27B3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8819" y="543163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6" name="Line 581">
            <a:extLst>
              <a:ext uri="{FF2B5EF4-FFF2-40B4-BE49-F238E27FC236}">
                <a16:creationId xmlns:a16="http://schemas.microsoft.com/office/drawing/2014/main" id="{365DA905-9918-4A95-9DDE-7CEEF6682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1091" y="4915290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2011512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760194" y="1141333"/>
            <a:ext cx="7353063" cy="5175460"/>
            <a:chOff x="446984" y="1144610"/>
            <a:chExt cx="7186800" cy="5724169"/>
          </a:xfrm>
        </p:grpSpPr>
        <p:sp>
          <p:nvSpPr>
            <p:cNvPr id="5" name="Rectangle 468"/>
            <p:cNvSpPr>
              <a:spLocks noChangeArrowheads="1"/>
            </p:cNvSpPr>
            <p:nvPr/>
          </p:nvSpPr>
          <p:spPr bwMode="auto">
            <a:xfrm>
              <a:off x="2509048" y="2884156"/>
              <a:ext cx="1205979" cy="42828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7" name="Rectangle 470"/>
            <p:cNvSpPr>
              <a:spLocks noChangeArrowheads="1"/>
            </p:cNvSpPr>
            <p:nvPr/>
          </p:nvSpPr>
          <p:spPr bwMode="auto">
            <a:xfrm>
              <a:off x="2390474" y="3486072"/>
              <a:ext cx="1439618" cy="44009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Administradora CBF  Caracol </a:t>
              </a:r>
            </a:p>
            <a:p>
              <a:pPr algn="ctr"/>
              <a:r>
                <a:rPr lang="es-MX" sz="900" dirty="0"/>
                <a:t>Administrador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" name="Rectangle 473"/>
            <p:cNvSpPr>
              <a:spLocks noChangeArrowheads="1"/>
            </p:cNvSpPr>
            <p:nvPr/>
          </p:nvSpPr>
          <p:spPr bwMode="auto">
            <a:xfrm>
              <a:off x="627113" y="2885815"/>
              <a:ext cx="1196900" cy="38846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0" name="Rectangle 474"/>
            <p:cNvSpPr>
              <a:spLocks noChangeArrowheads="1"/>
            </p:cNvSpPr>
            <p:nvPr/>
          </p:nvSpPr>
          <p:spPr bwMode="auto">
            <a:xfrm>
              <a:off x="546017" y="3484010"/>
              <a:ext cx="1363473" cy="43737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14  </a:t>
              </a:r>
            </a:p>
            <a:p>
              <a:pPr algn="ctr"/>
              <a:r>
                <a:rPr lang="es-MX" sz="900" dirty="0"/>
                <a:t>   Auxiliar</a:t>
              </a:r>
            </a:p>
            <a:p>
              <a:pPr algn="ctr"/>
              <a:r>
                <a:rPr lang="es-MX" sz="900" dirty="0"/>
                <a:t> </a:t>
              </a:r>
              <a:endParaRPr lang="es-ES" sz="900" dirty="0"/>
            </a:p>
          </p:txBody>
        </p:sp>
        <p:sp>
          <p:nvSpPr>
            <p:cNvPr id="11" name="Rectangle 475"/>
            <p:cNvSpPr>
              <a:spLocks noChangeArrowheads="1"/>
            </p:cNvSpPr>
            <p:nvPr/>
          </p:nvSpPr>
          <p:spPr bwMode="auto">
            <a:xfrm>
              <a:off x="6121827" y="3484075"/>
              <a:ext cx="1480159" cy="44009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H. Jara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2" name="Rectangle 477"/>
            <p:cNvSpPr>
              <a:spLocks noChangeArrowheads="1"/>
            </p:cNvSpPr>
            <p:nvPr/>
          </p:nvSpPr>
          <p:spPr bwMode="auto">
            <a:xfrm>
              <a:off x="4240369" y="5830437"/>
              <a:ext cx="1575145" cy="56846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</a:t>
              </a:r>
            </a:p>
            <a:p>
              <a:pPr algn="ctr"/>
              <a:r>
                <a:rPr lang="es-MX" sz="900" b="1" dirty="0"/>
                <a:t>Fomerrey  45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3" name="Rectangle 484"/>
            <p:cNvSpPr>
              <a:spLocks noChangeArrowheads="1"/>
            </p:cNvSpPr>
            <p:nvPr/>
          </p:nvSpPr>
          <p:spPr bwMode="auto">
            <a:xfrm>
              <a:off x="6107924" y="2331128"/>
              <a:ext cx="1440160" cy="49550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12</a:t>
              </a:r>
            </a:p>
            <a:p>
              <a:pPr algn="ctr"/>
              <a:r>
                <a:rPr lang="es-MX" sz="900" dirty="0"/>
                <a:t>Encargada de Sección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4" name="Rectangle 488"/>
            <p:cNvSpPr>
              <a:spLocks noChangeArrowheads="1"/>
            </p:cNvSpPr>
            <p:nvPr/>
          </p:nvSpPr>
          <p:spPr bwMode="auto">
            <a:xfrm>
              <a:off x="546017" y="2327567"/>
              <a:ext cx="1363473" cy="49906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3  </a:t>
              </a:r>
            </a:p>
            <a:p>
              <a:pPr algn="ctr"/>
              <a:r>
                <a:rPr lang="es-MX" sz="900" dirty="0"/>
                <a:t>Administrador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5" name="Rectangle 475"/>
            <p:cNvSpPr>
              <a:spLocks noChangeArrowheads="1"/>
            </p:cNvSpPr>
            <p:nvPr/>
          </p:nvSpPr>
          <p:spPr bwMode="auto">
            <a:xfrm>
              <a:off x="4251754" y="4608248"/>
              <a:ext cx="1576005" cy="59100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Administrador CBF</a:t>
              </a:r>
            </a:p>
            <a:p>
              <a:pPr algn="ctr"/>
              <a:r>
                <a:rPr lang="es-MX" sz="900" b="1" dirty="0"/>
                <a:t>Nueva Estanzuela</a:t>
              </a:r>
            </a:p>
            <a:p>
              <a:pPr algn="ctr"/>
              <a:r>
                <a:rPr lang="es-MX" sz="900" dirty="0"/>
                <a:t>Maestra o de Computación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6" name="Rectangle 213"/>
            <p:cNvSpPr>
              <a:spLocks noChangeArrowheads="1"/>
            </p:cNvSpPr>
            <p:nvPr/>
          </p:nvSpPr>
          <p:spPr bwMode="auto">
            <a:xfrm>
              <a:off x="548307" y="5737299"/>
              <a:ext cx="1363473" cy="44664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Canoas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7" name="Rectangle 479"/>
            <p:cNvSpPr>
              <a:spLocks noChangeArrowheads="1"/>
            </p:cNvSpPr>
            <p:nvPr/>
          </p:nvSpPr>
          <p:spPr bwMode="auto">
            <a:xfrm>
              <a:off x="4242690" y="2333896"/>
              <a:ext cx="1364943" cy="48767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10</a:t>
              </a:r>
            </a:p>
            <a:p>
              <a:pPr algn="ctr"/>
              <a:r>
                <a:rPr lang="es-MX" sz="900" dirty="0"/>
                <a:t>Auxiliar Administrativo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8" name="Rectangle 198"/>
            <p:cNvSpPr>
              <a:spLocks noChangeArrowheads="1"/>
            </p:cNvSpPr>
            <p:nvPr/>
          </p:nvSpPr>
          <p:spPr bwMode="auto">
            <a:xfrm>
              <a:off x="3242151" y="1144610"/>
              <a:ext cx="1757756" cy="49193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Jefe de zona sur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Jefe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es-MX" sz="900" dirty="0">
                <a:solidFill>
                  <a:srgbClr val="000000"/>
                </a:solidFill>
              </a:endParaRPr>
            </a:p>
          </p:txBody>
        </p:sp>
        <p:sp>
          <p:nvSpPr>
            <p:cNvPr id="20" name="Line 511"/>
            <p:cNvSpPr>
              <a:spLocks noChangeShapeType="1"/>
            </p:cNvSpPr>
            <p:nvPr/>
          </p:nvSpPr>
          <p:spPr bwMode="auto">
            <a:xfrm>
              <a:off x="4143503" y="1636544"/>
              <a:ext cx="0" cy="4422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28" name="Line 402"/>
            <p:cNvSpPr>
              <a:spLocks noChangeShapeType="1"/>
            </p:cNvSpPr>
            <p:nvPr/>
          </p:nvSpPr>
          <p:spPr bwMode="auto">
            <a:xfrm flipV="1">
              <a:off x="446984" y="2086540"/>
              <a:ext cx="55619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29" name="Rectangle 473"/>
            <p:cNvSpPr>
              <a:spLocks noChangeArrowheads="1"/>
            </p:cNvSpPr>
            <p:nvPr/>
          </p:nvSpPr>
          <p:spPr bwMode="auto">
            <a:xfrm>
              <a:off x="633964" y="6250367"/>
              <a:ext cx="1204439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31" name="Rectangle 473"/>
            <p:cNvSpPr>
              <a:spLocks noChangeArrowheads="1"/>
            </p:cNvSpPr>
            <p:nvPr/>
          </p:nvSpPr>
          <p:spPr bwMode="auto">
            <a:xfrm>
              <a:off x="627113" y="3997798"/>
              <a:ext cx="1196900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32" name="Line 509"/>
            <p:cNvSpPr>
              <a:spLocks noChangeShapeType="1"/>
            </p:cNvSpPr>
            <p:nvPr/>
          </p:nvSpPr>
          <p:spPr bwMode="auto">
            <a:xfrm>
              <a:off x="1242371" y="3913727"/>
              <a:ext cx="0" cy="692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40" name="Rectangle 473"/>
            <p:cNvSpPr>
              <a:spLocks noChangeArrowheads="1"/>
            </p:cNvSpPr>
            <p:nvPr/>
          </p:nvSpPr>
          <p:spPr bwMode="auto">
            <a:xfrm>
              <a:off x="4490469" y="6456504"/>
              <a:ext cx="1112555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46" name="Rectangle 473"/>
            <p:cNvSpPr>
              <a:spLocks noChangeArrowheads="1"/>
            </p:cNvSpPr>
            <p:nvPr/>
          </p:nvSpPr>
          <p:spPr bwMode="auto">
            <a:xfrm>
              <a:off x="4527198" y="5261948"/>
              <a:ext cx="1112555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1" name="Rectangle 473"/>
            <p:cNvSpPr>
              <a:spLocks noChangeArrowheads="1"/>
            </p:cNvSpPr>
            <p:nvPr/>
          </p:nvSpPr>
          <p:spPr bwMode="auto">
            <a:xfrm>
              <a:off x="4326455" y="2879843"/>
              <a:ext cx="1205979" cy="40885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Auxiliar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3" name="Rectangle 468"/>
            <p:cNvSpPr>
              <a:spLocks noChangeArrowheads="1"/>
            </p:cNvSpPr>
            <p:nvPr/>
          </p:nvSpPr>
          <p:spPr bwMode="auto">
            <a:xfrm>
              <a:off x="6302846" y="4031739"/>
              <a:ext cx="1330938" cy="4089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4" name="Rectangle 279"/>
            <p:cNvSpPr>
              <a:spLocks noChangeArrowheads="1"/>
            </p:cNvSpPr>
            <p:nvPr/>
          </p:nvSpPr>
          <p:spPr bwMode="auto">
            <a:xfrm>
              <a:off x="6315485" y="4654487"/>
              <a:ext cx="1318299" cy="4152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Vigilante y Auxiliar General</a:t>
              </a:r>
            </a:p>
            <a:p>
              <a:pPr algn="ctr"/>
              <a:r>
                <a:rPr lang="es-MX" sz="900" dirty="0"/>
                <a:t>Vigilante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8" name="Rectangle 279"/>
            <p:cNvSpPr>
              <a:spLocks noChangeArrowheads="1"/>
            </p:cNvSpPr>
            <p:nvPr/>
          </p:nvSpPr>
          <p:spPr bwMode="auto">
            <a:xfrm>
              <a:off x="6315486" y="5162899"/>
              <a:ext cx="1318298" cy="4152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Ayudante </a:t>
              </a:r>
              <a:r>
                <a:rPr lang="es-MX" sz="900" b="1" dirty="0" err="1"/>
                <a:t>Mtto</a:t>
              </a:r>
              <a:r>
                <a:rPr lang="es-MX" sz="900" b="1" dirty="0"/>
                <a:t>. CBF</a:t>
              </a:r>
            </a:p>
            <a:p>
              <a:pPr algn="ctr"/>
              <a:r>
                <a:rPr lang="es-MX" sz="900" dirty="0"/>
                <a:t>Ayudante</a:t>
              </a:r>
            </a:p>
            <a:p>
              <a:pPr algn="ctr"/>
              <a:r>
                <a:rPr lang="es-MX" sz="900" dirty="0"/>
                <a:t>  </a:t>
              </a:r>
            </a:p>
          </p:txBody>
        </p:sp>
        <p:sp>
          <p:nvSpPr>
            <p:cNvPr id="60" name="Rectangle 473"/>
            <p:cNvSpPr>
              <a:spLocks noChangeArrowheads="1"/>
            </p:cNvSpPr>
            <p:nvPr/>
          </p:nvSpPr>
          <p:spPr bwMode="auto">
            <a:xfrm>
              <a:off x="6234873" y="2904065"/>
              <a:ext cx="1206553" cy="38846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62" name="Rectangle 473"/>
            <p:cNvSpPr>
              <a:spLocks noChangeArrowheads="1"/>
            </p:cNvSpPr>
            <p:nvPr/>
          </p:nvSpPr>
          <p:spPr bwMode="auto">
            <a:xfrm>
              <a:off x="2478135" y="3992978"/>
              <a:ext cx="1291952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b="1" dirty="0"/>
                <a:t>Intendente</a:t>
              </a:r>
              <a:endParaRPr lang="es-MX" sz="900" dirty="0"/>
            </a:p>
            <a:p>
              <a:pPr algn="ctr"/>
              <a:endParaRPr lang="es-MX" sz="900" dirty="0"/>
            </a:p>
          </p:txBody>
        </p:sp>
      </p:grpSp>
      <p:sp>
        <p:nvSpPr>
          <p:cNvPr id="61" name="Rectangle 553">
            <a:extLst>
              <a:ext uri="{FF2B5EF4-FFF2-40B4-BE49-F238E27FC236}">
                <a16:creationId xmlns:a16="http://schemas.microsoft.com/office/drawing/2014/main" id="{C76873F6-8D5E-43D3-927D-0026D99D9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863" y="3256540"/>
            <a:ext cx="1374368" cy="38846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A.I.V.</a:t>
            </a:r>
          </a:p>
          <a:p>
            <a:pPr algn="ctr"/>
            <a:r>
              <a:rPr lang="es-MX" sz="900" dirty="0"/>
              <a:t>Administrador  </a:t>
            </a:r>
          </a:p>
          <a:p>
            <a:pPr algn="ctr"/>
            <a:r>
              <a:rPr lang="es-MX" sz="900" dirty="0"/>
              <a:t>  </a:t>
            </a:r>
          </a:p>
        </p:txBody>
      </p:sp>
      <p:sp>
        <p:nvSpPr>
          <p:cNvPr id="66" name="Rectangle 560">
            <a:extLst>
              <a:ext uri="{FF2B5EF4-FFF2-40B4-BE49-F238E27FC236}">
                <a16:creationId xmlns:a16="http://schemas.microsoft.com/office/drawing/2014/main" id="{51ABEC9F-41C1-48B6-B967-B351892F0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825" y="3698938"/>
            <a:ext cx="1223575" cy="37227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  </a:t>
            </a:r>
          </a:p>
        </p:txBody>
      </p:sp>
      <p:sp>
        <p:nvSpPr>
          <p:cNvPr id="68" name="Rectangle 538">
            <a:extLst>
              <a:ext uri="{FF2B5EF4-FFF2-40B4-BE49-F238E27FC236}">
                <a16:creationId xmlns:a16="http://schemas.microsoft.com/office/drawing/2014/main" id="{1ED7E6F2-E9D3-46BC-81BD-65DA8F11B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2761" y="4285478"/>
            <a:ext cx="1478808" cy="40220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</a:t>
            </a:r>
            <a:r>
              <a:rPr lang="es-MX" sz="900" b="1" dirty="0" err="1"/>
              <a:t>Ind</a:t>
            </a:r>
            <a:r>
              <a:rPr lang="es-MX" sz="900" b="1" dirty="0"/>
              <a:t> </a:t>
            </a:r>
            <a:r>
              <a:rPr lang="es-MX" sz="900" b="1" dirty="0" err="1"/>
              <a:t>Nar</a:t>
            </a:r>
            <a:r>
              <a:rPr lang="es-MX" sz="900" b="1" dirty="0"/>
              <a:t>.</a:t>
            </a:r>
          </a:p>
          <a:p>
            <a:pPr algn="ctr"/>
            <a:r>
              <a:rPr lang="es-MX" sz="900" dirty="0"/>
              <a:t>Administrador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69" name="Rectangle 556">
            <a:extLst>
              <a:ext uri="{FF2B5EF4-FFF2-40B4-BE49-F238E27FC236}">
                <a16:creationId xmlns:a16="http://schemas.microsoft.com/office/drawing/2014/main" id="{A1B180E0-B914-48CB-8796-E58FB1408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335" y="4748093"/>
            <a:ext cx="1321841" cy="38226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76" name="Rectangle 482">
            <a:extLst>
              <a:ext uri="{FF2B5EF4-FFF2-40B4-BE49-F238E27FC236}">
                <a16:creationId xmlns:a16="http://schemas.microsoft.com/office/drawing/2014/main" id="{A3510AFA-259D-4EC5-8A0C-E6C2A4266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2760" y="5316715"/>
            <a:ext cx="1478809" cy="38337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Administradora Centro </a:t>
            </a:r>
          </a:p>
          <a:p>
            <a:pPr algn="ctr"/>
            <a:r>
              <a:rPr lang="es-MX" sz="900" b="1" dirty="0"/>
              <a:t>DIF Fco I. Madero</a:t>
            </a:r>
          </a:p>
          <a:p>
            <a:pPr algn="ctr"/>
            <a:r>
              <a:rPr lang="es-MX" sz="900" dirty="0"/>
              <a:t>Administrador</a:t>
            </a:r>
            <a:endParaRPr lang="es-MX" sz="900" dirty="0">
              <a:solidFill>
                <a:srgbClr val="FF0000"/>
              </a:solidFill>
            </a:endParaRPr>
          </a:p>
        </p:txBody>
      </p:sp>
      <p:sp>
        <p:nvSpPr>
          <p:cNvPr id="77" name="Rectangle 537">
            <a:extLst>
              <a:ext uri="{FF2B5EF4-FFF2-40B4-BE49-F238E27FC236}">
                <a16:creationId xmlns:a16="http://schemas.microsoft.com/office/drawing/2014/main" id="{7A126F12-A329-4ABE-A856-50D637AF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519" y="5760324"/>
            <a:ext cx="1332183" cy="52777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 </a:t>
            </a:r>
          </a:p>
          <a:p>
            <a:pPr algn="ctr"/>
            <a:r>
              <a:rPr lang="es-MX" sz="900" b="1" dirty="0"/>
              <a:t>2  Intendentes</a:t>
            </a:r>
          </a:p>
          <a:p>
            <a:pPr algn="ctr"/>
            <a:r>
              <a:rPr lang="es-MX" sz="900" dirty="0"/>
              <a:t>  </a:t>
            </a:r>
          </a:p>
          <a:p>
            <a:pPr algn="ctr"/>
            <a:r>
              <a:rPr lang="es-MX" sz="900" dirty="0"/>
              <a:t> .</a:t>
            </a:r>
          </a:p>
        </p:txBody>
      </p:sp>
      <p:sp>
        <p:nvSpPr>
          <p:cNvPr id="70" name="Rectangle 485">
            <a:extLst>
              <a:ext uri="{FF2B5EF4-FFF2-40B4-BE49-F238E27FC236}">
                <a16:creationId xmlns:a16="http://schemas.microsoft.com/office/drawing/2014/main" id="{D198F79F-3944-49D2-A9D1-363FD2EA5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812" y="4258332"/>
            <a:ext cx="1388722" cy="41029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Pío X </a:t>
            </a:r>
          </a:p>
          <a:p>
            <a:pPr algn="ctr"/>
            <a:r>
              <a:rPr lang="es-MX" sz="900" dirty="0"/>
              <a:t>Administrador 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73" name="Rectangle 556">
            <a:extLst>
              <a:ext uri="{FF2B5EF4-FFF2-40B4-BE49-F238E27FC236}">
                <a16:creationId xmlns:a16="http://schemas.microsoft.com/office/drawing/2014/main" id="{537385CA-EFF6-4A8D-BDCC-8222FF2F8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777" y="4733950"/>
            <a:ext cx="1232303" cy="38226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84" name="Line 509">
            <a:extLst>
              <a:ext uri="{FF2B5EF4-FFF2-40B4-BE49-F238E27FC236}">
                <a16:creationId xmlns:a16="http://schemas.microsoft.com/office/drawing/2014/main" id="{BD9AC321-22AC-461B-B581-689C9976D9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6070" y="265754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5" name="Line 509">
            <a:extLst>
              <a:ext uri="{FF2B5EF4-FFF2-40B4-BE49-F238E27FC236}">
                <a16:creationId xmlns:a16="http://schemas.microsoft.com/office/drawing/2014/main" id="{6098496D-6CDB-41A5-88B8-4A53A07A2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1345" y="2660166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6" name="Line 509">
            <a:extLst>
              <a:ext uri="{FF2B5EF4-FFF2-40B4-BE49-F238E27FC236}">
                <a16:creationId xmlns:a16="http://schemas.microsoft.com/office/drawing/2014/main" id="{9BD3E24E-EC60-4FD8-A1A3-55F8FBEBB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7600" y="365962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7" name="Line 509">
            <a:extLst>
              <a:ext uri="{FF2B5EF4-FFF2-40B4-BE49-F238E27FC236}">
                <a16:creationId xmlns:a16="http://schemas.microsoft.com/office/drawing/2014/main" id="{944EFE9D-2E02-476D-85C2-2BAA40CDC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8596" y="4674227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83582539-91C6-42F6-845A-A30367F26D41}"/>
              </a:ext>
            </a:extLst>
          </p:cNvPr>
          <p:cNvSpPr/>
          <p:nvPr/>
        </p:nvSpPr>
        <p:spPr>
          <a:xfrm>
            <a:off x="2742761" y="2210893"/>
            <a:ext cx="1392673" cy="4466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Line 509">
            <a:extLst>
              <a:ext uri="{FF2B5EF4-FFF2-40B4-BE49-F238E27FC236}">
                <a16:creationId xmlns:a16="http://schemas.microsoft.com/office/drawing/2014/main" id="{57582AD8-D85D-4D7A-93D0-5D9D904C9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8158" y="5703447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3" name="Line 509">
            <a:extLst>
              <a:ext uri="{FF2B5EF4-FFF2-40B4-BE49-F238E27FC236}">
                <a16:creationId xmlns:a16="http://schemas.microsoft.com/office/drawing/2014/main" id="{E8F67A77-F9A8-482D-BB38-D4092474F8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2214" y="468884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5" name="Line 509">
            <a:extLst>
              <a:ext uri="{FF2B5EF4-FFF2-40B4-BE49-F238E27FC236}">
                <a16:creationId xmlns:a16="http://schemas.microsoft.com/office/drawing/2014/main" id="{1368F2DD-CBAE-4F71-9711-EFCC50A2C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4636" y="5703447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97D88896-0290-4B3D-A3E4-4A5546A221B2}"/>
              </a:ext>
            </a:extLst>
          </p:cNvPr>
          <p:cNvCxnSpPr>
            <a:cxnSpLocks/>
          </p:cNvCxnSpPr>
          <p:nvPr/>
        </p:nvCxnSpPr>
        <p:spPr>
          <a:xfrm>
            <a:off x="758105" y="1992972"/>
            <a:ext cx="1" cy="3538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Line 581">
            <a:extLst>
              <a:ext uri="{FF2B5EF4-FFF2-40B4-BE49-F238E27FC236}">
                <a16:creationId xmlns:a16="http://schemas.microsoft.com/office/drawing/2014/main" id="{2F4F0260-D687-4E27-AA31-C15EE20D6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106" y="2481809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5" name="Line 581">
            <a:extLst>
              <a:ext uri="{FF2B5EF4-FFF2-40B4-BE49-F238E27FC236}">
                <a16:creationId xmlns:a16="http://schemas.microsoft.com/office/drawing/2014/main" id="{5BCA5CEC-7D0A-41A4-AF8F-0412DC708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194" y="346092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6" name="Line 581">
            <a:extLst>
              <a:ext uri="{FF2B5EF4-FFF2-40B4-BE49-F238E27FC236}">
                <a16:creationId xmlns:a16="http://schemas.microsoft.com/office/drawing/2014/main" id="{47B6D4FA-270F-44E1-A956-120A05B509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194" y="4488057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7" name="Line 581">
            <a:extLst>
              <a:ext uri="{FF2B5EF4-FFF2-40B4-BE49-F238E27FC236}">
                <a16:creationId xmlns:a16="http://schemas.microsoft.com/office/drawing/2014/main" id="{E51EE86C-E65D-4042-8256-7DAD6C671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194" y="552771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7FE90F26-2B32-4B75-8609-CCE85975210B}"/>
              </a:ext>
            </a:extLst>
          </p:cNvPr>
          <p:cNvCxnSpPr>
            <a:cxnSpLocks/>
          </p:cNvCxnSpPr>
          <p:nvPr/>
        </p:nvCxnSpPr>
        <p:spPr>
          <a:xfrm>
            <a:off x="2637373" y="2002319"/>
            <a:ext cx="1" cy="3538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Line 581">
            <a:extLst>
              <a:ext uri="{FF2B5EF4-FFF2-40B4-BE49-F238E27FC236}">
                <a16:creationId xmlns:a16="http://schemas.microsoft.com/office/drawing/2014/main" id="{52C2D548-EC7D-4D62-B882-7D062C6CB2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7374" y="249115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0" name="Line 581">
            <a:extLst>
              <a:ext uri="{FF2B5EF4-FFF2-40B4-BE49-F238E27FC236}">
                <a16:creationId xmlns:a16="http://schemas.microsoft.com/office/drawing/2014/main" id="{C7CD9CDB-1B31-4D9D-B681-9D3286B51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9462" y="3470272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1" name="Line 581">
            <a:extLst>
              <a:ext uri="{FF2B5EF4-FFF2-40B4-BE49-F238E27FC236}">
                <a16:creationId xmlns:a16="http://schemas.microsoft.com/office/drawing/2014/main" id="{8861744E-BA34-4C39-94D1-B8AE1D2A4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9462" y="4497404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2" name="Line 581">
            <a:extLst>
              <a:ext uri="{FF2B5EF4-FFF2-40B4-BE49-F238E27FC236}">
                <a16:creationId xmlns:a16="http://schemas.microsoft.com/office/drawing/2014/main" id="{C939DAD7-8E24-4BB0-A4FC-62C8D3AB51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9462" y="5537062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58BA6894-0A9A-47CC-8170-E00ACF306E33}"/>
              </a:ext>
            </a:extLst>
          </p:cNvPr>
          <p:cNvCxnSpPr>
            <a:cxnSpLocks/>
          </p:cNvCxnSpPr>
          <p:nvPr/>
        </p:nvCxnSpPr>
        <p:spPr>
          <a:xfrm>
            <a:off x="4541224" y="1992972"/>
            <a:ext cx="1" cy="3538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Line 581">
            <a:extLst>
              <a:ext uri="{FF2B5EF4-FFF2-40B4-BE49-F238E27FC236}">
                <a16:creationId xmlns:a16="http://schemas.microsoft.com/office/drawing/2014/main" id="{00F8FB67-950B-4074-9137-D4059F491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1225" y="2481809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5" name="Line 581">
            <a:extLst>
              <a:ext uri="{FF2B5EF4-FFF2-40B4-BE49-F238E27FC236}">
                <a16:creationId xmlns:a16="http://schemas.microsoft.com/office/drawing/2014/main" id="{F84CD5A1-7E2C-4431-9102-A903011F5E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3313" y="346092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6" name="Line 581">
            <a:extLst>
              <a:ext uri="{FF2B5EF4-FFF2-40B4-BE49-F238E27FC236}">
                <a16:creationId xmlns:a16="http://schemas.microsoft.com/office/drawing/2014/main" id="{FDCA9971-0F7A-448A-AF2D-15CA693D2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3313" y="4488057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7" name="Line 581">
            <a:extLst>
              <a:ext uri="{FF2B5EF4-FFF2-40B4-BE49-F238E27FC236}">
                <a16:creationId xmlns:a16="http://schemas.microsoft.com/office/drawing/2014/main" id="{988B4FB6-2F55-4DE4-B1CD-957D4765C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3313" y="552771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A7CCA724-1F5A-4ECA-9769-A48C80054258}"/>
              </a:ext>
            </a:extLst>
          </p:cNvPr>
          <p:cNvCxnSpPr>
            <a:cxnSpLocks/>
            <a:endCxn id="110" idx="0"/>
          </p:cNvCxnSpPr>
          <p:nvPr/>
        </p:nvCxnSpPr>
        <p:spPr>
          <a:xfrm>
            <a:off x="6448729" y="2002319"/>
            <a:ext cx="2089" cy="14679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Line 581">
            <a:extLst>
              <a:ext uri="{FF2B5EF4-FFF2-40B4-BE49-F238E27FC236}">
                <a16:creationId xmlns:a16="http://schemas.microsoft.com/office/drawing/2014/main" id="{CAB3F8E6-64C7-4357-826D-035C9E750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730" y="249115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10" name="Line 581">
            <a:extLst>
              <a:ext uri="{FF2B5EF4-FFF2-40B4-BE49-F238E27FC236}">
                <a16:creationId xmlns:a16="http://schemas.microsoft.com/office/drawing/2014/main" id="{BABA22EC-483D-490C-AB45-7ED76D220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0818" y="3470272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11" name="Line 581">
            <a:extLst>
              <a:ext uri="{FF2B5EF4-FFF2-40B4-BE49-F238E27FC236}">
                <a16:creationId xmlns:a16="http://schemas.microsoft.com/office/drawing/2014/main" id="{C095AB55-90C0-49DE-A317-726C366D4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6286" y="439719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7" name="CuadroTexto 4">
            <a:extLst>
              <a:ext uri="{FF2B5EF4-FFF2-40B4-BE49-F238E27FC236}">
                <a16:creationId xmlns:a16="http://schemas.microsoft.com/office/drawing/2014/main" id="{D178615F-F53D-409F-A876-95E965A02783}"/>
              </a:ext>
            </a:extLst>
          </p:cNvPr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Zona Sur</a:t>
            </a:r>
            <a:endParaRPr lang="es-ES" sz="4000" dirty="0">
              <a:solidFill>
                <a:srgbClr val="FF717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C45E782-1A55-4127-A60E-4D5DBD05E409}"/>
              </a:ext>
            </a:extLst>
          </p:cNvPr>
          <p:cNvSpPr/>
          <p:nvPr/>
        </p:nvSpPr>
        <p:spPr>
          <a:xfrm>
            <a:off x="2756110" y="2190955"/>
            <a:ext cx="1380368" cy="541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50"/>
              </a:lnSpc>
            </a:pPr>
            <a:endParaRPr lang="es-MX" sz="900" b="1" dirty="0"/>
          </a:p>
          <a:p>
            <a:pPr algn="ctr">
              <a:lnSpc>
                <a:spcPts val="650"/>
              </a:lnSpc>
            </a:pPr>
            <a:r>
              <a:rPr lang="es-MX" sz="900" b="1" dirty="0"/>
              <a:t>Administradora CBF  5  </a:t>
            </a:r>
          </a:p>
          <a:p>
            <a:pPr algn="ctr">
              <a:lnSpc>
                <a:spcPts val="650"/>
              </a:lnSpc>
            </a:pPr>
            <a:r>
              <a:rPr lang="es-MX" sz="900" dirty="0"/>
              <a:t> Encargada Sección </a:t>
            </a:r>
          </a:p>
          <a:p>
            <a:pPr algn="ctr">
              <a:lnSpc>
                <a:spcPts val="650"/>
              </a:lnSpc>
            </a:pPr>
            <a:endParaRPr lang="es-MX" sz="900" dirty="0"/>
          </a:p>
          <a:p>
            <a:pPr algn="ctr">
              <a:lnSpc>
                <a:spcPts val="650"/>
              </a:lnSpc>
            </a:pPr>
            <a:r>
              <a:rPr lang="es-MX" sz="900" dirty="0"/>
              <a:t> </a:t>
            </a:r>
          </a:p>
        </p:txBody>
      </p:sp>
      <p:sp>
        <p:nvSpPr>
          <p:cNvPr id="71" name="Line 509">
            <a:extLst>
              <a:ext uri="{FF2B5EF4-FFF2-40B4-BE49-F238E27FC236}">
                <a16:creationId xmlns:a16="http://schemas.microsoft.com/office/drawing/2014/main" id="{56710FFC-533F-4672-955D-926C03660B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2439" y="2660166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2" name="Line 509">
            <a:extLst>
              <a:ext uri="{FF2B5EF4-FFF2-40B4-BE49-F238E27FC236}">
                <a16:creationId xmlns:a16="http://schemas.microsoft.com/office/drawing/2014/main" id="{8503CCFD-7818-492C-8549-903B2741EEF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8812" y="2660166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5" name="Line 509">
            <a:extLst>
              <a:ext uri="{FF2B5EF4-FFF2-40B4-BE49-F238E27FC236}">
                <a16:creationId xmlns:a16="http://schemas.microsoft.com/office/drawing/2014/main" id="{0334BE90-E596-4660-BA8D-922BDEEDE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451" y="364875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9" name="Line 509">
            <a:extLst>
              <a:ext uri="{FF2B5EF4-FFF2-40B4-BE49-F238E27FC236}">
                <a16:creationId xmlns:a16="http://schemas.microsoft.com/office/drawing/2014/main" id="{8BFBA58A-7993-4CF8-85C0-122357D0F9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8729" y="4774435"/>
            <a:ext cx="0" cy="920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0" name="Line 509">
            <a:extLst>
              <a:ext uri="{FF2B5EF4-FFF2-40B4-BE49-F238E27FC236}">
                <a16:creationId xmlns:a16="http://schemas.microsoft.com/office/drawing/2014/main" id="{A6A84E45-82B8-4275-8D1C-FC988BC5A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451" y="5891957"/>
            <a:ext cx="0" cy="920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1" name="Line 581">
            <a:extLst>
              <a:ext uri="{FF2B5EF4-FFF2-40B4-BE49-F238E27FC236}">
                <a16:creationId xmlns:a16="http://schemas.microsoft.com/office/drawing/2014/main" id="{48E8F1E6-A79C-4ABF-9A4E-720AC5A6E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5848" y="4912850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2" name="Line 581">
            <a:extLst>
              <a:ext uri="{FF2B5EF4-FFF2-40B4-BE49-F238E27FC236}">
                <a16:creationId xmlns:a16="http://schemas.microsoft.com/office/drawing/2014/main" id="{2D3E44E0-61DB-4240-9B11-3C32C6C9D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3322" y="386066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F47057EA-22B6-47B6-BBC7-CBB0E5FC4C07}"/>
              </a:ext>
            </a:extLst>
          </p:cNvPr>
          <p:cNvCxnSpPr>
            <a:cxnSpLocks/>
          </p:cNvCxnSpPr>
          <p:nvPr/>
        </p:nvCxnSpPr>
        <p:spPr>
          <a:xfrm>
            <a:off x="6664691" y="3662052"/>
            <a:ext cx="0" cy="12507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537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560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Estructura General</a:t>
            </a:r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 flipH="1">
            <a:off x="4559474" y="1791224"/>
            <a:ext cx="0" cy="1801305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4245678" y="3822905"/>
            <a:ext cx="1306146" cy="48339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Centros De 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Bienestar Familiar </a:t>
            </a:r>
            <a:endParaRPr lang="es-MX" sz="1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4"/>
          <p:cNvSpPr>
            <a:spLocks noChangeArrowheads="1"/>
          </p:cNvSpPr>
          <p:nvPr/>
        </p:nvSpPr>
        <p:spPr bwMode="auto">
          <a:xfrm>
            <a:off x="3655103" y="1275879"/>
            <a:ext cx="1830901" cy="54234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 Director General  </a:t>
            </a:r>
          </a:p>
        </p:txBody>
      </p:sp>
      <p:sp>
        <p:nvSpPr>
          <p:cNvPr id="75" name="Rectangle 16"/>
          <p:cNvSpPr>
            <a:spLocks noChangeArrowheads="1"/>
          </p:cNvSpPr>
          <p:nvPr/>
        </p:nvSpPr>
        <p:spPr bwMode="auto">
          <a:xfrm>
            <a:off x="4945441" y="2233011"/>
            <a:ext cx="1539763" cy="443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Directora De Operación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de Operación </a:t>
            </a:r>
          </a:p>
        </p:txBody>
      </p:sp>
      <p:sp>
        <p:nvSpPr>
          <p:cNvPr id="76" name="Rectangle 23"/>
          <p:cNvSpPr>
            <a:spLocks noChangeArrowheads="1"/>
          </p:cNvSpPr>
          <p:nvPr/>
        </p:nvSpPr>
        <p:spPr bwMode="auto">
          <a:xfrm>
            <a:off x="1445100" y="4127415"/>
            <a:ext cx="1731322" cy="47023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Coordinadora Administrativa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 Administrativo </a:t>
            </a:r>
            <a:endParaRPr lang="es-MX" sz="1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3"/>
          <p:cNvSpPr>
            <a:spLocks noChangeArrowheads="1"/>
          </p:cNvSpPr>
          <p:nvPr/>
        </p:nvSpPr>
        <p:spPr bwMode="auto">
          <a:xfrm>
            <a:off x="1445100" y="4732058"/>
            <a:ext cx="1731321" cy="4927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Coordinadora Asistencia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y Adulto Mayor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 </a:t>
            </a:r>
          </a:p>
          <a:p>
            <a:pPr algn="ctr"/>
            <a:endParaRPr lang="es-MX" sz="1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3"/>
          <p:cNvSpPr>
            <a:spLocks noChangeArrowheads="1"/>
          </p:cNvSpPr>
          <p:nvPr/>
        </p:nvSpPr>
        <p:spPr bwMode="auto">
          <a:xfrm>
            <a:off x="1434626" y="5369639"/>
            <a:ext cx="1745314" cy="47023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Coordinadora Voluntariado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 </a:t>
            </a:r>
          </a:p>
          <a:p>
            <a:pPr algn="ctr"/>
            <a:endParaRPr lang="es-MX" sz="1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8"/>
          <p:cNvSpPr>
            <a:spLocks noChangeArrowheads="1"/>
          </p:cNvSpPr>
          <p:nvPr/>
        </p:nvSpPr>
        <p:spPr bwMode="auto">
          <a:xfrm>
            <a:off x="1443518" y="5970547"/>
            <a:ext cx="1736422" cy="48529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 Atención a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Personas con Discapacidad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</a:t>
            </a:r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MX" sz="1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MX" sz="1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 Box 13"/>
          <p:cNvSpPr txBox="1">
            <a:spLocks noChangeArrowheads="1"/>
          </p:cNvSpPr>
          <p:nvPr/>
        </p:nvSpPr>
        <p:spPr bwMode="auto">
          <a:xfrm>
            <a:off x="6366150" y="3817166"/>
            <a:ext cx="1311858" cy="47459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</a:t>
            </a:r>
          </a:p>
          <a:p>
            <a:pPr algn="ctr"/>
            <a:r>
              <a:rPr lang="es-MX" sz="1000" b="1" dirty="0">
                <a:latin typeface="Calibri" panose="020F0502020204030204" pitchFamily="34" charset="0"/>
                <a:cs typeface="Calibri" panose="020F0502020204030204" pitchFamily="34" charset="0"/>
              </a:rPr>
              <a:t>De Infancia y Familia</a:t>
            </a:r>
            <a:r>
              <a:rPr lang="es-MX" sz="1000" dirty="0">
                <a:latin typeface="+mj-lt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84" name="Rectangle 9"/>
          <p:cNvSpPr>
            <a:spLocks noChangeArrowheads="1"/>
          </p:cNvSpPr>
          <p:nvPr/>
        </p:nvSpPr>
        <p:spPr bwMode="auto">
          <a:xfrm>
            <a:off x="6524378" y="4528152"/>
            <a:ext cx="1037967" cy="483394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Defensora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Municipal </a:t>
            </a:r>
          </a:p>
        </p:txBody>
      </p:sp>
      <p:sp>
        <p:nvSpPr>
          <p:cNvPr id="87" name="Line 52"/>
          <p:cNvSpPr>
            <a:spLocks noChangeShapeType="1"/>
          </p:cNvSpPr>
          <p:nvPr/>
        </p:nvSpPr>
        <p:spPr bwMode="auto">
          <a:xfrm flipV="1">
            <a:off x="3374088" y="3582302"/>
            <a:ext cx="3678771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Line 51"/>
          <p:cNvSpPr>
            <a:spLocks noChangeShapeType="1"/>
          </p:cNvSpPr>
          <p:nvPr/>
        </p:nvSpPr>
        <p:spPr bwMode="auto">
          <a:xfrm>
            <a:off x="7052859" y="3586815"/>
            <a:ext cx="0" cy="236089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Line 51"/>
          <p:cNvSpPr>
            <a:spLocks noChangeShapeType="1"/>
          </p:cNvSpPr>
          <p:nvPr/>
        </p:nvSpPr>
        <p:spPr bwMode="auto">
          <a:xfrm>
            <a:off x="3370570" y="3592529"/>
            <a:ext cx="0" cy="2578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Line 52"/>
          <p:cNvSpPr>
            <a:spLocks noChangeShapeType="1"/>
          </p:cNvSpPr>
          <p:nvPr/>
        </p:nvSpPr>
        <p:spPr bwMode="auto">
          <a:xfrm flipV="1">
            <a:off x="3176421" y="4951328"/>
            <a:ext cx="19414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Line 51"/>
          <p:cNvSpPr>
            <a:spLocks noChangeShapeType="1"/>
          </p:cNvSpPr>
          <p:nvPr/>
        </p:nvSpPr>
        <p:spPr bwMode="auto">
          <a:xfrm flipH="1">
            <a:off x="4898750" y="3582302"/>
            <a:ext cx="0" cy="241044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Line 52"/>
          <p:cNvSpPr>
            <a:spLocks noChangeShapeType="1"/>
          </p:cNvSpPr>
          <p:nvPr/>
        </p:nvSpPr>
        <p:spPr bwMode="auto">
          <a:xfrm>
            <a:off x="4565118" y="2449744"/>
            <a:ext cx="380323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Line 51"/>
          <p:cNvSpPr>
            <a:spLocks noChangeShapeType="1"/>
          </p:cNvSpPr>
          <p:nvPr/>
        </p:nvSpPr>
        <p:spPr bwMode="auto">
          <a:xfrm flipH="1">
            <a:off x="7052858" y="4280315"/>
            <a:ext cx="0" cy="247837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5148197" y="2828865"/>
            <a:ext cx="1180374" cy="43693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Coordinadora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Jurídico Institucional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 Jurídico </a:t>
            </a:r>
          </a:p>
        </p:txBody>
      </p:sp>
      <p:sp>
        <p:nvSpPr>
          <p:cNvPr id="71" name="Line 52"/>
          <p:cNvSpPr>
            <a:spLocks noChangeShapeType="1"/>
          </p:cNvSpPr>
          <p:nvPr/>
        </p:nvSpPr>
        <p:spPr bwMode="auto">
          <a:xfrm flipV="1">
            <a:off x="3176421" y="4335652"/>
            <a:ext cx="19414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Line 52"/>
          <p:cNvSpPr>
            <a:spLocks noChangeShapeType="1"/>
          </p:cNvSpPr>
          <p:nvPr/>
        </p:nvSpPr>
        <p:spPr bwMode="auto">
          <a:xfrm flipV="1">
            <a:off x="3176421" y="5548228"/>
            <a:ext cx="19414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Line 52"/>
          <p:cNvSpPr>
            <a:spLocks noChangeShapeType="1"/>
          </p:cNvSpPr>
          <p:nvPr/>
        </p:nvSpPr>
        <p:spPr bwMode="auto">
          <a:xfrm flipV="1">
            <a:off x="3176421" y="6170528"/>
            <a:ext cx="19414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3">
            <a:extLst>
              <a:ext uri="{FF2B5EF4-FFF2-40B4-BE49-F238E27FC236}">
                <a16:creationId xmlns:a16="http://schemas.microsoft.com/office/drawing/2014/main" id="{CBED9064-A886-480A-B6FA-68CDA3884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100" y="3574171"/>
            <a:ext cx="1736422" cy="43693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13500000" algn="ctr" rotWithShape="0">
                    <a:srgbClr val="00339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Coordinadora de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Oficina de Presidencia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Coordinador </a:t>
            </a:r>
          </a:p>
        </p:txBody>
      </p:sp>
      <p:sp>
        <p:nvSpPr>
          <p:cNvPr id="27" name="Line 52">
            <a:extLst>
              <a:ext uri="{FF2B5EF4-FFF2-40B4-BE49-F238E27FC236}">
                <a16:creationId xmlns:a16="http://schemas.microsoft.com/office/drawing/2014/main" id="{F04E9DAE-6980-4C2A-83E0-EF50866BDC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78004" y="3763115"/>
            <a:ext cx="19414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Line 51">
            <a:extLst>
              <a:ext uri="{FF2B5EF4-FFF2-40B4-BE49-F238E27FC236}">
                <a16:creationId xmlns:a16="http://schemas.microsoft.com/office/drawing/2014/main" id="{EEBC48BC-55DB-47AC-95C7-A20005906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556" y="2676633"/>
            <a:ext cx="0" cy="152232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077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/>
          <p:cNvGrpSpPr/>
          <p:nvPr/>
        </p:nvGrpSpPr>
        <p:grpSpPr>
          <a:xfrm>
            <a:off x="212704" y="968955"/>
            <a:ext cx="8718592" cy="5121182"/>
            <a:chOff x="251857" y="1589263"/>
            <a:chExt cx="8718592" cy="5121182"/>
          </a:xfrm>
        </p:grpSpPr>
        <p:sp>
          <p:nvSpPr>
            <p:cNvPr id="45" name="Line 91"/>
            <p:cNvSpPr>
              <a:spLocks noChangeShapeType="1"/>
            </p:cNvSpPr>
            <p:nvPr/>
          </p:nvSpPr>
          <p:spPr bwMode="auto">
            <a:xfrm flipV="1">
              <a:off x="760500" y="3250898"/>
              <a:ext cx="64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46" name="Rectangle 97"/>
            <p:cNvSpPr>
              <a:spLocks noChangeArrowheads="1"/>
            </p:cNvSpPr>
            <p:nvPr/>
          </p:nvSpPr>
          <p:spPr bwMode="auto">
            <a:xfrm>
              <a:off x="3758161" y="1589263"/>
              <a:ext cx="1705984" cy="54066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Director de Infancia y Familia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47" name="Line 99"/>
            <p:cNvSpPr>
              <a:spLocks noChangeShapeType="1"/>
            </p:cNvSpPr>
            <p:nvPr/>
          </p:nvSpPr>
          <p:spPr bwMode="auto">
            <a:xfrm flipH="1" flipV="1">
              <a:off x="4602100" y="2129921"/>
              <a:ext cx="0" cy="11300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48" name="Rectangle 295"/>
            <p:cNvSpPr>
              <a:spLocks noChangeArrowheads="1"/>
            </p:cNvSpPr>
            <p:nvPr/>
          </p:nvSpPr>
          <p:spPr bwMode="auto">
            <a:xfrm>
              <a:off x="2561715" y="2317821"/>
              <a:ext cx="1592106" cy="51711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Asistente </a:t>
              </a:r>
              <a:r>
                <a:rPr lang="es-MX" sz="900" b="1" dirty="0" err="1">
                  <a:latin typeface="+mj-lt"/>
                </a:rPr>
                <a:t>Dir</a:t>
              </a:r>
              <a:r>
                <a:rPr lang="es-MX" sz="900" b="1" dirty="0">
                  <a:latin typeface="+mj-lt"/>
                </a:rPr>
                <a:t> </a:t>
              </a:r>
              <a:r>
                <a:rPr lang="es-MX" sz="900" b="1" dirty="0" err="1">
                  <a:latin typeface="+mj-lt"/>
                </a:rPr>
                <a:t>Inf</a:t>
              </a:r>
              <a:r>
                <a:rPr lang="es-MX" sz="900" b="1" dirty="0">
                  <a:latin typeface="+mj-lt"/>
                </a:rPr>
                <a:t> y </a:t>
              </a:r>
              <a:r>
                <a:rPr lang="es-MX" sz="900" b="1" dirty="0" err="1">
                  <a:latin typeface="+mj-lt"/>
                </a:rPr>
                <a:t>Fam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Secretaria (o)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9" name="Rectangle 303"/>
            <p:cNvSpPr>
              <a:spLocks noChangeArrowheads="1"/>
            </p:cNvSpPr>
            <p:nvPr/>
          </p:nvSpPr>
          <p:spPr bwMode="auto">
            <a:xfrm>
              <a:off x="5027984" y="2467220"/>
              <a:ext cx="1607911" cy="3677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dirty="0">
                <a:latin typeface="+mj-lt"/>
              </a:endParaRPr>
            </a:p>
            <a:p>
              <a:pPr algn="ctr"/>
              <a:endParaRPr lang="es-ES" sz="900" dirty="0">
                <a:latin typeface="+mj-lt"/>
              </a:endParaRP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Chofer Infancia y Familia</a:t>
              </a:r>
            </a:p>
            <a:p>
              <a:pPr algn="ctr"/>
              <a:r>
                <a:rPr lang="es-ES" sz="900" dirty="0">
                  <a:latin typeface="+mj-lt"/>
                </a:rPr>
                <a:t>Chofer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  <a:endParaRPr lang="es-ES" sz="900" b="1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0" name="Rectangle 322"/>
            <p:cNvSpPr>
              <a:spLocks noChangeArrowheads="1"/>
            </p:cNvSpPr>
            <p:nvPr/>
          </p:nvSpPr>
          <p:spPr bwMode="auto">
            <a:xfrm>
              <a:off x="6309324" y="3487415"/>
              <a:ext cx="1942560" cy="84090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</a:t>
              </a:r>
            </a:p>
            <a:p>
              <a:pPr algn="ctr"/>
              <a:r>
                <a:rPr lang="es-MX" sz="900" b="1" dirty="0">
                  <a:latin typeface="+mj-lt"/>
                </a:rPr>
                <a:t>Programa PAPTI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r>
                <a:rPr lang="es-MX" sz="900" dirty="0"/>
                <a:t>Honorarios Asimilables a Sueldo</a:t>
              </a:r>
              <a:br>
                <a:rPr lang="es-MX" sz="900" dirty="0"/>
              </a:br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  <a:p>
              <a:pPr algn="ctr"/>
              <a:endParaRPr lang="es-MX" sz="900" b="1" dirty="0">
                <a:latin typeface="+mj-lt"/>
              </a:endParaRPr>
            </a:p>
          </p:txBody>
        </p:sp>
        <p:sp>
          <p:nvSpPr>
            <p:cNvPr id="51" name="Rectangle 323"/>
            <p:cNvSpPr>
              <a:spLocks noChangeArrowheads="1"/>
            </p:cNvSpPr>
            <p:nvPr/>
          </p:nvSpPr>
          <p:spPr bwMode="auto">
            <a:xfrm>
              <a:off x="5198983" y="5782070"/>
              <a:ext cx="1626595" cy="45345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Maestro Computación PAPTI</a:t>
              </a:r>
            </a:p>
            <a:p>
              <a:pPr algn="ctr"/>
              <a:r>
                <a:rPr lang="es-MX" sz="900" dirty="0"/>
                <a:t>Maestra (o)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52" name="Rectangle 324"/>
            <p:cNvSpPr>
              <a:spLocks noChangeArrowheads="1"/>
            </p:cNvSpPr>
            <p:nvPr/>
          </p:nvSpPr>
          <p:spPr bwMode="auto">
            <a:xfrm>
              <a:off x="5186594" y="6328087"/>
              <a:ext cx="1667016" cy="38235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Promotor INEA PAPTI</a:t>
              </a:r>
            </a:p>
            <a:p>
              <a:pPr algn="ctr"/>
              <a:r>
                <a:rPr lang="es-MX" sz="900" dirty="0">
                  <a:latin typeface="+mj-lt"/>
                </a:rPr>
                <a:t>Promotor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   </a:t>
              </a:r>
            </a:p>
          </p:txBody>
        </p:sp>
        <p:sp>
          <p:nvSpPr>
            <p:cNvPr id="53" name="Rectangle 326"/>
            <p:cNvSpPr>
              <a:spLocks noChangeArrowheads="1"/>
            </p:cNvSpPr>
            <p:nvPr/>
          </p:nvSpPr>
          <p:spPr bwMode="auto">
            <a:xfrm>
              <a:off x="5213484" y="4457676"/>
              <a:ext cx="1611113" cy="54817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Asistente Casa Club PAPTI</a:t>
              </a:r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Auxiliar Administrativo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54" name="Rectangle 329"/>
            <p:cNvSpPr>
              <a:spLocks noChangeArrowheads="1"/>
            </p:cNvSpPr>
            <p:nvPr/>
          </p:nvSpPr>
          <p:spPr bwMode="auto">
            <a:xfrm>
              <a:off x="7551105" y="4645498"/>
              <a:ext cx="1419344" cy="36035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Vigilante</a:t>
              </a: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551105" y="5142275"/>
              <a:ext cx="1401559" cy="37461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Auxiliar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56" name="Line 336"/>
            <p:cNvSpPr>
              <a:spLocks noChangeShapeType="1"/>
            </p:cNvSpPr>
            <p:nvPr/>
          </p:nvSpPr>
          <p:spPr bwMode="auto">
            <a:xfrm>
              <a:off x="6832209" y="4800690"/>
              <a:ext cx="72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7" name="Line 336"/>
            <p:cNvSpPr>
              <a:spLocks noChangeShapeType="1"/>
            </p:cNvSpPr>
            <p:nvPr/>
          </p:nvSpPr>
          <p:spPr bwMode="auto">
            <a:xfrm>
              <a:off x="6853610" y="6433520"/>
              <a:ext cx="6985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8" name="Line 336"/>
            <p:cNvSpPr>
              <a:spLocks noChangeShapeType="1"/>
            </p:cNvSpPr>
            <p:nvPr/>
          </p:nvSpPr>
          <p:spPr bwMode="auto">
            <a:xfrm>
              <a:off x="6832209" y="5922486"/>
              <a:ext cx="72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9" name="Line 336"/>
            <p:cNvSpPr>
              <a:spLocks noChangeShapeType="1"/>
            </p:cNvSpPr>
            <p:nvPr/>
          </p:nvSpPr>
          <p:spPr bwMode="auto">
            <a:xfrm>
              <a:off x="6832209" y="5371502"/>
              <a:ext cx="72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0" name="Line 394"/>
            <p:cNvSpPr>
              <a:spLocks noChangeShapeType="1"/>
            </p:cNvSpPr>
            <p:nvPr/>
          </p:nvSpPr>
          <p:spPr bwMode="auto">
            <a:xfrm>
              <a:off x="7192209" y="4328323"/>
              <a:ext cx="0" cy="21056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1" name="Line 337"/>
            <p:cNvSpPr>
              <a:spLocks noChangeShapeType="1"/>
            </p:cNvSpPr>
            <p:nvPr/>
          </p:nvSpPr>
          <p:spPr bwMode="auto">
            <a:xfrm flipV="1">
              <a:off x="4153820" y="2663887"/>
              <a:ext cx="8741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62" name="Rectangle 398"/>
            <p:cNvSpPr>
              <a:spLocks noChangeArrowheads="1"/>
            </p:cNvSpPr>
            <p:nvPr/>
          </p:nvSpPr>
          <p:spPr bwMode="auto">
            <a:xfrm>
              <a:off x="7551105" y="5649508"/>
              <a:ext cx="1419344" cy="4381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Encargado Sala de </a:t>
              </a:r>
            </a:p>
            <a:p>
              <a:pPr algn="ctr"/>
              <a:r>
                <a:rPr lang="es-MX" sz="900" b="1" dirty="0">
                  <a:latin typeface="+mj-lt"/>
                </a:rPr>
                <a:t>Recreo Infantil</a:t>
              </a:r>
            </a:p>
            <a:p>
              <a:pPr algn="ctr"/>
              <a:r>
                <a:rPr lang="es-MX" sz="900" dirty="0">
                  <a:latin typeface="+mj-lt"/>
                </a:rPr>
                <a:t>Encargado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   </a:t>
              </a:r>
            </a:p>
          </p:txBody>
        </p:sp>
        <p:sp>
          <p:nvSpPr>
            <p:cNvPr id="63" name="Rectangle 372"/>
            <p:cNvSpPr>
              <a:spLocks noChangeArrowheads="1"/>
            </p:cNvSpPr>
            <p:nvPr/>
          </p:nvSpPr>
          <p:spPr bwMode="auto">
            <a:xfrm>
              <a:off x="7551105" y="6235528"/>
              <a:ext cx="1404455" cy="3957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65" name="Line 394"/>
            <p:cNvSpPr>
              <a:spLocks noChangeShapeType="1"/>
            </p:cNvSpPr>
            <p:nvPr/>
          </p:nvSpPr>
          <p:spPr bwMode="auto">
            <a:xfrm>
              <a:off x="3074764" y="3259952"/>
              <a:ext cx="0" cy="216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68" name="Line 394"/>
            <p:cNvSpPr>
              <a:spLocks noChangeShapeType="1"/>
            </p:cNvSpPr>
            <p:nvPr/>
          </p:nvSpPr>
          <p:spPr bwMode="auto">
            <a:xfrm>
              <a:off x="7192209" y="3259951"/>
              <a:ext cx="0" cy="216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9" name="Rectangle 23"/>
            <p:cNvSpPr>
              <a:spLocks noChangeArrowheads="1"/>
            </p:cNvSpPr>
            <p:nvPr/>
          </p:nvSpPr>
          <p:spPr bwMode="auto">
            <a:xfrm>
              <a:off x="251857" y="3487414"/>
              <a:ext cx="1478312" cy="84090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Jefe de Servicios 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Familiares</a:t>
              </a:r>
            </a:p>
            <a:p>
              <a:pPr algn="ctr"/>
              <a:r>
                <a:rPr lang="es-MX" sz="900" dirty="0">
                  <a:solidFill>
                    <a:srgbClr val="FF0000"/>
                  </a:solidFill>
                  <a:latin typeface="+mj-lt"/>
                </a:rPr>
                <a:t> </a:t>
              </a:r>
              <a:endParaRPr lang="es-MX" sz="800" dirty="0"/>
            </a:p>
            <a:p>
              <a:pPr algn="ctr"/>
              <a:endParaRPr lang="es-MX" sz="800" dirty="0">
                <a:latin typeface="+mj-lt"/>
              </a:endParaRPr>
            </a:p>
          </p:txBody>
        </p:sp>
        <p:sp>
          <p:nvSpPr>
            <p:cNvPr id="70" name="Line 394"/>
            <p:cNvSpPr>
              <a:spLocks noChangeShapeType="1"/>
            </p:cNvSpPr>
            <p:nvPr/>
          </p:nvSpPr>
          <p:spPr bwMode="auto">
            <a:xfrm>
              <a:off x="769689" y="3259952"/>
              <a:ext cx="0" cy="216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</p:grpSp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800" dirty="0">
              <a:solidFill>
                <a:srgbClr val="FF7175"/>
              </a:solidFill>
            </a:endParaRPr>
          </a:p>
        </p:txBody>
      </p:sp>
      <p:sp>
        <p:nvSpPr>
          <p:cNvPr id="74" name="Rectangle 389"/>
          <p:cNvSpPr>
            <a:spLocks noChangeArrowheads="1"/>
          </p:cNvSpPr>
          <p:nvPr/>
        </p:nvSpPr>
        <p:spPr bwMode="auto">
          <a:xfrm>
            <a:off x="486088" y="4331584"/>
            <a:ext cx="1204928" cy="58337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Promotor Servicios</a:t>
            </a:r>
          </a:p>
          <a:p>
            <a:pPr algn="ctr"/>
            <a:r>
              <a:rPr lang="es-MX" sz="900" b="1" dirty="0">
                <a:latin typeface="+mj-lt"/>
              </a:rPr>
              <a:t>Familiares</a:t>
            </a:r>
          </a:p>
          <a:p>
            <a:pPr algn="ctr"/>
            <a:r>
              <a:rPr lang="es-MX" sz="900" dirty="0">
                <a:latin typeface="+mj-lt"/>
              </a:rPr>
              <a:t>Promotor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75" name="Line 394"/>
          <p:cNvSpPr>
            <a:spLocks noChangeShapeType="1"/>
          </p:cNvSpPr>
          <p:nvPr/>
        </p:nvSpPr>
        <p:spPr bwMode="auto">
          <a:xfrm>
            <a:off x="342894" y="3719476"/>
            <a:ext cx="0" cy="9149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76" name="Rectangle 326"/>
          <p:cNvSpPr>
            <a:spLocks noChangeArrowheads="1"/>
          </p:cNvSpPr>
          <p:nvPr/>
        </p:nvSpPr>
        <p:spPr bwMode="auto">
          <a:xfrm>
            <a:off x="5159830" y="4542761"/>
            <a:ext cx="1611114" cy="57270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 General </a:t>
            </a:r>
          </a:p>
          <a:p>
            <a:pPr algn="ctr"/>
            <a:r>
              <a:rPr lang="es-MX" sz="900" b="1" dirty="0">
                <a:latin typeface="+mj-lt"/>
              </a:rPr>
              <a:t>Casa Club PAPTI </a:t>
            </a:r>
          </a:p>
          <a:p>
            <a:pPr algn="ctr"/>
            <a:r>
              <a:rPr lang="es-MX" sz="900" dirty="0"/>
              <a:t>Auxiliar Administrativo</a:t>
            </a:r>
            <a:endParaRPr lang="es-ES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36" name="Rectangle 309"/>
          <p:cNvSpPr>
            <a:spLocks noChangeArrowheads="1"/>
          </p:cNvSpPr>
          <p:nvPr/>
        </p:nvSpPr>
        <p:spPr bwMode="auto">
          <a:xfrm>
            <a:off x="2133041" y="2867106"/>
            <a:ext cx="1827686" cy="42984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Jefe de Estancias Infantiles</a:t>
            </a:r>
          </a:p>
          <a:p>
            <a:pPr algn="ctr"/>
            <a:r>
              <a:rPr lang="es-MX" sz="900" dirty="0"/>
              <a:t>Jefe </a:t>
            </a:r>
          </a:p>
        </p:txBody>
      </p:sp>
      <p:sp>
        <p:nvSpPr>
          <p:cNvPr id="37" name="Rectangle 575">
            <a:extLst>
              <a:ext uri="{FF2B5EF4-FFF2-40B4-BE49-F238E27FC236}">
                <a16:creationId xmlns:a16="http://schemas.microsoft.com/office/drawing/2014/main" id="{3C4C3F95-5561-4577-B767-E51454C73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87" y="3845531"/>
            <a:ext cx="1204928" cy="38970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dirty="0">
                <a:latin typeface="+mj-lt"/>
              </a:rPr>
              <a:t>  </a:t>
            </a:r>
            <a:r>
              <a:rPr lang="es-ES" sz="900" b="1" dirty="0">
                <a:latin typeface="+mj-lt"/>
              </a:rPr>
              <a:t>Psicólogo</a:t>
            </a:r>
            <a:endParaRPr lang="es-ES" sz="900" dirty="0"/>
          </a:p>
          <a:p>
            <a:pPr algn="ctr"/>
            <a:r>
              <a:rPr lang="es-ES" sz="900" dirty="0">
                <a:latin typeface="+mj-lt"/>
              </a:rPr>
              <a:t> </a:t>
            </a:r>
            <a:endParaRPr lang="es-MX" sz="900" dirty="0">
              <a:latin typeface="+mj-lt"/>
            </a:endParaRPr>
          </a:p>
        </p:txBody>
      </p:sp>
      <p:sp>
        <p:nvSpPr>
          <p:cNvPr id="38" name="Line 336">
            <a:extLst>
              <a:ext uri="{FF2B5EF4-FFF2-40B4-BE49-F238E27FC236}">
                <a16:creationId xmlns:a16="http://schemas.microsoft.com/office/drawing/2014/main" id="{A4194320-689F-4DC5-AD88-65F5DA6DA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295" y="4031107"/>
            <a:ext cx="1497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9" name="Line 336">
            <a:extLst>
              <a:ext uri="{FF2B5EF4-FFF2-40B4-BE49-F238E27FC236}">
                <a16:creationId xmlns:a16="http://schemas.microsoft.com/office/drawing/2014/main" id="{7EF207B8-7092-4E98-AE08-24D388E0E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383" y="4634443"/>
            <a:ext cx="1497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40" name="Rectangle 295">
            <a:extLst>
              <a:ext uri="{FF2B5EF4-FFF2-40B4-BE49-F238E27FC236}">
                <a16:creationId xmlns:a16="http://schemas.microsoft.com/office/drawing/2014/main" id="{FA10E56B-A2FD-466F-92F0-F09DD02BB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561" y="2862295"/>
            <a:ext cx="1781775" cy="43465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Supervisor Infancia y Familia</a:t>
            </a:r>
          </a:p>
          <a:p>
            <a:pPr algn="ctr"/>
            <a:r>
              <a:rPr lang="es-MX" sz="900" dirty="0">
                <a:solidFill>
                  <a:srgbClr val="FF0000"/>
                </a:solidFill>
                <a:latin typeface="+mj-lt"/>
              </a:rPr>
              <a:t> </a:t>
            </a:r>
          </a:p>
        </p:txBody>
      </p:sp>
      <p:sp>
        <p:nvSpPr>
          <p:cNvPr id="41" name="Line 394">
            <a:extLst>
              <a:ext uri="{FF2B5EF4-FFF2-40B4-BE49-F238E27FC236}">
                <a16:creationId xmlns:a16="http://schemas.microsoft.com/office/drawing/2014/main" id="{67E837E1-393F-48CC-BEC2-0B0C5740E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7441" y="2630590"/>
            <a:ext cx="0" cy="21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1687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upo 70"/>
          <p:cNvGrpSpPr/>
          <p:nvPr/>
        </p:nvGrpSpPr>
        <p:grpSpPr>
          <a:xfrm>
            <a:off x="501041" y="886737"/>
            <a:ext cx="8154444" cy="5546421"/>
            <a:chOff x="163773" y="1380840"/>
            <a:chExt cx="8813271" cy="5363700"/>
          </a:xfrm>
        </p:grpSpPr>
        <p:sp>
          <p:nvSpPr>
            <p:cNvPr id="72" name="Rectangle 396"/>
            <p:cNvSpPr>
              <a:spLocks noChangeArrowheads="1"/>
            </p:cNvSpPr>
            <p:nvPr/>
          </p:nvSpPr>
          <p:spPr bwMode="auto">
            <a:xfrm>
              <a:off x="4785954" y="4783491"/>
              <a:ext cx="1626281" cy="68406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4   Niñeras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3" name="Rectangle 399"/>
            <p:cNvSpPr>
              <a:spLocks noChangeArrowheads="1"/>
            </p:cNvSpPr>
            <p:nvPr/>
          </p:nvSpPr>
          <p:spPr bwMode="auto">
            <a:xfrm>
              <a:off x="2409275" y="4225456"/>
              <a:ext cx="1572077" cy="65446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 3  Niñera</a:t>
              </a:r>
              <a:r>
                <a:rPr lang="es-MX" sz="900" b="1" dirty="0">
                  <a:latin typeface="+mj-lt"/>
                </a:rPr>
                <a:t> E.I.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74" name="Rectangle 401"/>
            <p:cNvSpPr>
              <a:spLocks noChangeArrowheads="1"/>
            </p:cNvSpPr>
            <p:nvPr/>
          </p:nvSpPr>
          <p:spPr bwMode="auto">
            <a:xfrm>
              <a:off x="2171945" y="3577791"/>
              <a:ext cx="1830192" cy="5565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Administradora Estancia </a:t>
              </a:r>
              <a:r>
                <a:rPr lang="es-MX" sz="900" b="1" dirty="0">
                  <a:latin typeface="+mj-lt"/>
                </a:rPr>
                <a:t>Infantil </a:t>
              </a:r>
            </a:p>
            <a:p>
              <a:pPr algn="ctr"/>
              <a:r>
                <a:rPr lang="es-ES" sz="900" b="1" dirty="0">
                  <a:latin typeface="+mj-lt"/>
                </a:rPr>
                <a:t>Rosario Garza Sada</a:t>
              </a:r>
            </a:p>
            <a:p>
              <a:pPr algn="ctr"/>
              <a:r>
                <a:rPr lang="es-ES" sz="900" dirty="0">
                  <a:latin typeface="+mj-lt"/>
                </a:rPr>
                <a:t>Educadora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5" name="Rectangle 402"/>
            <p:cNvSpPr>
              <a:spLocks noChangeArrowheads="1"/>
            </p:cNvSpPr>
            <p:nvPr/>
          </p:nvSpPr>
          <p:spPr bwMode="auto">
            <a:xfrm>
              <a:off x="4785954" y="4224598"/>
              <a:ext cx="1624695" cy="48342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r>
                <a:rPr lang="es-ES" sz="900" b="1" dirty="0">
                  <a:latin typeface="+mj-lt"/>
                </a:rPr>
                <a:t>2  Educadoras</a:t>
              </a:r>
            </a:p>
            <a:p>
              <a:pPr algn="ctr"/>
              <a:r>
                <a:rPr lang="es-ES" sz="900" dirty="0">
                  <a:latin typeface="+mj-lt"/>
                </a:rPr>
                <a:t> 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6" name="Rectangle 404"/>
            <p:cNvSpPr>
              <a:spLocks noChangeArrowheads="1"/>
            </p:cNvSpPr>
            <p:nvPr/>
          </p:nvSpPr>
          <p:spPr bwMode="auto">
            <a:xfrm>
              <a:off x="4613750" y="3577791"/>
              <a:ext cx="1804517" cy="53921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Administrador Estancia Infantil</a:t>
              </a:r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r>
                <a:rPr lang="es-ES" sz="900" b="1" dirty="0">
                  <a:latin typeface="+mj-lt"/>
                </a:rPr>
                <a:t>Fomerrey 45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7" name="Line 416"/>
            <p:cNvSpPr>
              <a:spLocks noChangeShapeType="1"/>
            </p:cNvSpPr>
            <p:nvPr/>
          </p:nvSpPr>
          <p:spPr bwMode="auto">
            <a:xfrm>
              <a:off x="5505965" y="3369243"/>
              <a:ext cx="0" cy="209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8" name="Line 418"/>
            <p:cNvSpPr>
              <a:spLocks noChangeShapeType="1"/>
            </p:cNvSpPr>
            <p:nvPr/>
          </p:nvSpPr>
          <p:spPr bwMode="auto">
            <a:xfrm flipH="1">
              <a:off x="4138514" y="3795487"/>
              <a:ext cx="0" cy="280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9" name="Line 419"/>
            <p:cNvSpPr>
              <a:spLocks noChangeShapeType="1"/>
            </p:cNvSpPr>
            <p:nvPr/>
          </p:nvSpPr>
          <p:spPr bwMode="auto">
            <a:xfrm>
              <a:off x="3978458" y="5119933"/>
              <a:ext cx="1600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0" name="Line 420"/>
            <p:cNvSpPr>
              <a:spLocks noChangeShapeType="1"/>
            </p:cNvSpPr>
            <p:nvPr/>
          </p:nvSpPr>
          <p:spPr bwMode="auto">
            <a:xfrm>
              <a:off x="3990290" y="4479214"/>
              <a:ext cx="1386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1" name="Line 421"/>
            <p:cNvSpPr>
              <a:spLocks noChangeShapeType="1"/>
            </p:cNvSpPr>
            <p:nvPr/>
          </p:nvSpPr>
          <p:spPr bwMode="auto">
            <a:xfrm>
              <a:off x="3999816" y="3801871"/>
              <a:ext cx="1386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2" name="Line 422"/>
            <p:cNvSpPr>
              <a:spLocks noChangeShapeType="1"/>
            </p:cNvSpPr>
            <p:nvPr/>
          </p:nvSpPr>
          <p:spPr bwMode="auto">
            <a:xfrm>
              <a:off x="7914008" y="3367463"/>
              <a:ext cx="0" cy="2104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3" name="Line 423"/>
            <p:cNvSpPr>
              <a:spLocks noChangeShapeType="1"/>
            </p:cNvSpPr>
            <p:nvPr/>
          </p:nvSpPr>
          <p:spPr bwMode="auto">
            <a:xfrm>
              <a:off x="6412234" y="4394233"/>
              <a:ext cx="140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4" name="Line 424"/>
            <p:cNvSpPr>
              <a:spLocks noChangeShapeType="1"/>
            </p:cNvSpPr>
            <p:nvPr/>
          </p:nvSpPr>
          <p:spPr bwMode="auto">
            <a:xfrm>
              <a:off x="6410647" y="5073929"/>
              <a:ext cx="1376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5" name="Rectangle 425"/>
            <p:cNvSpPr>
              <a:spLocks noChangeArrowheads="1"/>
            </p:cNvSpPr>
            <p:nvPr/>
          </p:nvSpPr>
          <p:spPr bwMode="auto">
            <a:xfrm>
              <a:off x="2418814" y="5422301"/>
              <a:ext cx="1559353" cy="38229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Educadora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86" name="Line 610"/>
            <p:cNvSpPr>
              <a:spLocks noChangeShapeType="1"/>
            </p:cNvSpPr>
            <p:nvPr/>
          </p:nvSpPr>
          <p:spPr bwMode="auto">
            <a:xfrm>
              <a:off x="3046566" y="3386359"/>
              <a:ext cx="0" cy="2042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7" name="Line 418"/>
            <p:cNvSpPr>
              <a:spLocks noChangeShapeType="1"/>
            </p:cNvSpPr>
            <p:nvPr/>
          </p:nvSpPr>
          <p:spPr bwMode="auto">
            <a:xfrm>
              <a:off x="6533590" y="3878573"/>
              <a:ext cx="15614" cy="24223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8" name="Line 423"/>
            <p:cNvSpPr>
              <a:spLocks noChangeShapeType="1"/>
            </p:cNvSpPr>
            <p:nvPr/>
          </p:nvSpPr>
          <p:spPr bwMode="auto">
            <a:xfrm flipV="1">
              <a:off x="6408552" y="3887051"/>
              <a:ext cx="134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9" name="Line 42"/>
            <p:cNvSpPr>
              <a:spLocks noChangeShapeType="1"/>
            </p:cNvSpPr>
            <p:nvPr/>
          </p:nvSpPr>
          <p:spPr bwMode="auto">
            <a:xfrm>
              <a:off x="4206727" y="2126348"/>
              <a:ext cx="7305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0" name="Rectangle 604"/>
            <p:cNvSpPr>
              <a:spLocks noChangeArrowheads="1"/>
            </p:cNvSpPr>
            <p:nvPr/>
          </p:nvSpPr>
          <p:spPr bwMode="auto">
            <a:xfrm>
              <a:off x="2409275" y="4953619"/>
              <a:ext cx="1564361" cy="40769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 Enfermera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91" name="Line 608"/>
            <p:cNvSpPr>
              <a:spLocks noChangeShapeType="1"/>
            </p:cNvSpPr>
            <p:nvPr/>
          </p:nvSpPr>
          <p:spPr bwMode="auto">
            <a:xfrm>
              <a:off x="4204149" y="2554790"/>
              <a:ext cx="72324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2" name="Rectangle 246"/>
            <p:cNvSpPr>
              <a:spLocks noChangeArrowheads="1"/>
            </p:cNvSpPr>
            <p:nvPr/>
          </p:nvSpPr>
          <p:spPr bwMode="auto">
            <a:xfrm>
              <a:off x="4927394" y="1951845"/>
              <a:ext cx="1481158" cy="36695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  <a:cs typeface="Arial" pitchFamily="34" charset="0"/>
              </a:endParaRPr>
            </a:p>
            <a:p>
              <a:pPr algn="ctr"/>
              <a:r>
                <a:rPr lang="es-MX" sz="900" b="1" dirty="0">
                  <a:latin typeface="+mj-lt"/>
                  <a:cs typeface="Arial" pitchFamily="34" charset="0"/>
                </a:rPr>
                <a:t>Asistente de jefatura de E.I.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Auxiliar Administrativo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  </a:t>
              </a:r>
            </a:p>
          </p:txBody>
        </p:sp>
        <p:sp>
          <p:nvSpPr>
            <p:cNvPr id="93" name="Rectangle 19"/>
            <p:cNvSpPr>
              <a:spLocks noChangeArrowheads="1"/>
            </p:cNvSpPr>
            <p:nvPr/>
          </p:nvSpPr>
          <p:spPr bwMode="auto">
            <a:xfrm>
              <a:off x="3687097" y="1380840"/>
              <a:ext cx="1755058" cy="4438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Jefe de Estancias  Infantiles</a:t>
              </a:r>
            </a:p>
            <a:p>
              <a:pPr algn="ctr"/>
              <a:r>
                <a:rPr lang="es-MX" sz="900" dirty="0">
                  <a:latin typeface="+mj-lt"/>
                </a:rPr>
                <a:t>Jefe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94" name="Rectangle 607"/>
            <p:cNvSpPr>
              <a:spLocks noChangeArrowheads="1"/>
            </p:cNvSpPr>
            <p:nvPr/>
          </p:nvSpPr>
          <p:spPr bwMode="auto">
            <a:xfrm>
              <a:off x="4940710" y="2897117"/>
              <a:ext cx="1499338" cy="36873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Psicólogo Estancias Infantiles</a:t>
              </a:r>
            </a:p>
            <a:p>
              <a:pPr algn="ctr"/>
              <a:r>
                <a:rPr lang="es-MX" sz="900" dirty="0">
                  <a:latin typeface="+mj-lt"/>
                </a:rPr>
                <a:t>Psicólogo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95" name="Rectangle 405"/>
            <p:cNvSpPr>
              <a:spLocks noChangeArrowheads="1"/>
            </p:cNvSpPr>
            <p:nvPr/>
          </p:nvSpPr>
          <p:spPr bwMode="auto">
            <a:xfrm>
              <a:off x="4785954" y="5578426"/>
              <a:ext cx="1640567" cy="40345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96" name="Line 424"/>
            <p:cNvSpPr>
              <a:spLocks noChangeShapeType="1"/>
            </p:cNvSpPr>
            <p:nvPr/>
          </p:nvSpPr>
          <p:spPr bwMode="auto">
            <a:xfrm>
              <a:off x="6418586" y="5769429"/>
              <a:ext cx="1296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7" name="Rectangle 340"/>
            <p:cNvSpPr>
              <a:spLocks noChangeArrowheads="1"/>
            </p:cNvSpPr>
            <p:nvPr/>
          </p:nvSpPr>
          <p:spPr bwMode="auto">
            <a:xfrm>
              <a:off x="2418967" y="5872711"/>
              <a:ext cx="1564360" cy="42481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Vigilante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98" name="Line 419"/>
            <p:cNvSpPr>
              <a:spLocks noChangeShapeType="1"/>
            </p:cNvSpPr>
            <p:nvPr/>
          </p:nvSpPr>
          <p:spPr bwMode="auto">
            <a:xfrm>
              <a:off x="3987863" y="6102337"/>
              <a:ext cx="1506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9" name="Line 419"/>
            <p:cNvSpPr>
              <a:spLocks noChangeShapeType="1"/>
            </p:cNvSpPr>
            <p:nvPr/>
          </p:nvSpPr>
          <p:spPr bwMode="auto">
            <a:xfrm>
              <a:off x="3987862" y="5607642"/>
              <a:ext cx="1506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0" name="Rectangle 398"/>
            <p:cNvSpPr>
              <a:spLocks noChangeArrowheads="1"/>
            </p:cNvSpPr>
            <p:nvPr/>
          </p:nvSpPr>
          <p:spPr bwMode="auto">
            <a:xfrm>
              <a:off x="163773" y="3579697"/>
              <a:ext cx="1730341" cy="5448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Administradora E.I.  Idalia </a:t>
              </a:r>
            </a:p>
            <a:p>
              <a:pPr algn="ctr"/>
              <a:r>
                <a:rPr lang="es-MX" sz="900" b="1" dirty="0">
                  <a:latin typeface="+mj-lt"/>
                </a:rPr>
                <a:t>Cantú de </a:t>
              </a:r>
              <a:r>
                <a:rPr lang="es-MX" sz="900" b="1" dirty="0" err="1">
                  <a:latin typeface="+mj-lt"/>
                </a:rPr>
                <a:t>Livas</a:t>
              </a:r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Administrador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01" name="Rectangle 432"/>
            <p:cNvSpPr>
              <a:spLocks noChangeArrowheads="1"/>
            </p:cNvSpPr>
            <p:nvPr/>
          </p:nvSpPr>
          <p:spPr bwMode="auto">
            <a:xfrm>
              <a:off x="2418966" y="6375599"/>
              <a:ext cx="1564359" cy="36894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Encargado Sección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02" name="Line 419"/>
            <p:cNvSpPr>
              <a:spLocks noChangeShapeType="1"/>
            </p:cNvSpPr>
            <p:nvPr/>
          </p:nvSpPr>
          <p:spPr bwMode="auto">
            <a:xfrm>
              <a:off x="3987863" y="6602287"/>
              <a:ext cx="1506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3" name="Rectangle 209"/>
            <p:cNvSpPr>
              <a:spLocks noChangeArrowheads="1"/>
            </p:cNvSpPr>
            <p:nvPr/>
          </p:nvSpPr>
          <p:spPr bwMode="auto">
            <a:xfrm>
              <a:off x="6996457" y="3552739"/>
              <a:ext cx="1835103" cy="5565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Administrador de Estancia Infantil </a:t>
              </a:r>
            </a:p>
            <a:p>
              <a:pPr algn="ctr"/>
              <a:r>
                <a:rPr lang="es-ES" sz="900" b="1" dirty="0">
                  <a:latin typeface="+mj-lt"/>
                </a:rPr>
                <a:t>Pío X</a:t>
              </a:r>
            </a:p>
            <a:p>
              <a:pPr algn="ctr"/>
              <a:r>
                <a:rPr lang="es-ES" sz="900" dirty="0">
                  <a:latin typeface="+mj-lt"/>
                </a:rPr>
                <a:t>Encargada</a:t>
              </a:r>
            </a:p>
            <a:p>
              <a:pPr algn="ctr"/>
              <a:r>
                <a:rPr lang="es-ES" sz="900" dirty="0">
                  <a:latin typeface="+mj-lt"/>
                </a:rPr>
                <a:t>  </a:t>
              </a:r>
            </a:p>
          </p:txBody>
        </p:sp>
        <p:sp>
          <p:nvSpPr>
            <p:cNvPr id="104" name="Line 424"/>
            <p:cNvSpPr>
              <a:spLocks noChangeShapeType="1"/>
            </p:cNvSpPr>
            <p:nvPr/>
          </p:nvSpPr>
          <p:spPr bwMode="auto">
            <a:xfrm>
              <a:off x="8794792" y="4369085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5" name="Line 610"/>
            <p:cNvSpPr>
              <a:spLocks noChangeShapeType="1"/>
            </p:cNvSpPr>
            <p:nvPr/>
          </p:nvSpPr>
          <p:spPr bwMode="auto">
            <a:xfrm>
              <a:off x="1014392" y="3375469"/>
              <a:ext cx="0" cy="2042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6" name="Line 418"/>
            <p:cNvSpPr>
              <a:spLocks noChangeShapeType="1"/>
            </p:cNvSpPr>
            <p:nvPr/>
          </p:nvSpPr>
          <p:spPr bwMode="auto">
            <a:xfrm flipH="1">
              <a:off x="1716016" y="4111864"/>
              <a:ext cx="0" cy="3710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7" name="Rectangle 253"/>
            <p:cNvSpPr>
              <a:spLocks noChangeArrowheads="1"/>
            </p:cNvSpPr>
            <p:nvPr/>
          </p:nvSpPr>
          <p:spPr bwMode="auto">
            <a:xfrm>
              <a:off x="2723589" y="1951844"/>
              <a:ext cx="1478910" cy="36695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  <a:cs typeface="Arial" pitchFamily="34" charset="0"/>
                </a:rPr>
                <a:t>Chofer de Estancias Infantiles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108" name="Rectangle 406"/>
            <p:cNvSpPr>
              <a:spLocks noChangeArrowheads="1"/>
            </p:cNvSpPr>
            <p:nvPr/>
          </p:nvSpPr>
          <p:spPr bwMode="auto">
            <a:xfrm>
              <a:off x="7199362" y="5359784"/>
              <a:ext cx="1593841" cy="45974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2  </a:t>
              </a:r>
              <a:r>
                <a:rPr lang="es-MX" sz="900" b="1" dirty="0">
                  <a:latin typeface="+mj-lt"/>
                </a:rPr>
                <a:t>Enfermeras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/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109" name="Line 424"/>
            <p:cNvSpPr>
              <a:spLocks noChangeShapeType="1"/>
            </p:cNvSpPr>
            <p:nvPr/>
          </p:nvSpPr>
          <p:spPr bwMode="auto">
            <a:xfrm>
              <a:off x="8793202" y="5505400"/>
              <a:ext cx="1806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0" name="Rectangle 396"/>
            <p:cNvSpPr>
              <a:spLocks noChangeArrowheads="1"/>
            </p:cNvSpPr>
            <p:nvPr/>
          </p:nvSpPr>
          <p:spPr bwMode="auto">
            <a:xfrm>
              <a:off x="329893" y="4245208"/>
              <a:ext cx="1221220" cy="5678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 2  Niñera E.I.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11" name="Rectangle 396"/>
            <p:cNvSpPr>
              <a:spLocks noChangeArrowheads="1"/>
            </p:cNvSpPr>
            <p:nvPr/>
          </p:nvSpPr>
          <p:spPr bwMode="auto">
            <a:xfrm>
              <a:off x="4777519" y="6099811"/>
              <a:ext cx="1649001" cy="39686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Enfermera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2" name="Line 424"/>
            <p:cNvSpPr>
              <a:spLocks noChangeShapeType="1"/>
            </p:cNvSpPr>
            <p:nvPr/>
          </p:nvSpPr>
          <p:spPr bwMode="auto">
            <a:xfrm>
              <a:off x="6418585" y="6300933"/>
              <a:ext cx="140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3" name="Rectangle 566"/>
            <p:cNvSpPr>
              <a:spLocks noChangeArrowheads="1"/>
            </p:cNvSpPr>
            <p:nvPr/>
          </p:nvSpPr>
          <p:spPr bwMode="auto">
            <a:xfrm>
              <a:off x="2723589" y="2384390"/>
              <a:ext cx="1478910" cy="4068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0" anchor="ctr"/>
            <a:lstStyle/>
            <a:p>
              <a:pPr marL="85725" algn="ctr"/>
              <a:endParaRPr lang="es-MX" sz="900" b="1" dirty="0">
                <a:latin typeface="+mj-lt"/>
              </a:endParaRPr>
            </a:p>
            <a:p>
              <a:pPr marL="85725" algn="ctr"/>
              <a:r>
                <a:rPr lang="es-MX" sz="900" b="1" dirty="0">
                  <a:latin typeface="+mj-lt"/>
                </a:rPr>
                <a:t>Trabajador(a) Social de E.I.</a:t>
              </a:r>
            </a:p>
            <a:p>
              <a:pPr marL="85725" algn="ctr"/>
              <a:r>
                <a:rPr lang="es-MX" sz="900" dirty="0">
                  <a:latin typeface="+mj-lt"/>
                </a:rPr>
                <a:t> Trabajador(a) Social</a:t>
              </a:r>
            </a:p>
            <a:p>
              <a:pPr marL="85725"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4" name="Line 423"/>
            <p:cNvSpPr>
              <a:spLocks noChangeShapeType="1"/>
            </p:cNvSpPr>
            <p:nvPr/>
          </p:nvSpPr>
          <p:spPr bwMode="auto">
            <a:xfrm>
              <a:off x="1551114" y="4482947"/>
              <a:ext cx="1648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5" name="Rectangle 402"/>
            <p:cNvSpPr>
              <a:spLocks noChangeArrowheads="1"/>
            </p:cNvSpPr>
            <p:nvPr/>
          </p:nvSpPr>
          <p:spPr bwMode="auto">
            <a:xfrm>
              <a:off x="7199836" y="4181255"/>
              <a:ext cx="1597549" cy="37566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  </a:t>
              </a:r>
            </a:p>
            <a:p>
              <a:pPr algn="ctr"/>
              <a:r>
                <a:rPr lang="es-ES" sz="900" b="1" dirty="0">
                  <a:latin typeface="+mj-lt"/>
                </a:rPr>
                <a:t>2  Educadoras</a:t>
              </a:r>
            </a:p>
            <a:p>
              <a:pPr algn="ctr"/>
              <a:r>
                <a:rPr lang="es-ES" sz="900" dirty="0">
                  <a:latin typeface="+mj-lt"/>
                </a:rPr>
                <a:t>   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116" name="Rectangle 396"/>
            <p:cNvSpPr>
              <a:spLocks noChangeArrowheads="1"/>
            </p:cNvSpPr>
            <p:nvPr/>
          </p:nvSpPr>
          <p:spPr bwMode="auto">
            <a:xfrm>
              <a:off x="7199541" y="4631216"/>
              <a:ext cx="1595250" cy="4887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3   Niñeras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117" name="Line 424"/>
            <p:cNvSpPr>
              <a:spLocks noChangeShapeType="1"/>
            </p:cNvSpPr>
            <p:nvPr/>
          </p:nvSpPr>
          <p:spPr bwMode="auto">
            <a:xfrm>
              <a:off x="8793203" y="4796690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8" name="Line 418"/>
            <p:cNvSpPr>
              <a:spLocks noChangeShapeType="1"/>
            </p:cNvSpPr>
            <p:nvPr/>
          </p:nvSpPr>
          <p:spPr bwMode="auto">
            <a:xfrm>
              <a:off x="8976576" y="3792128"/>
              <a:ext cx="468" cy="22748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9" name="Line 423"/>
            <p:cNvSpPr>
              <a:spLocks noChangeShapeType="1"/>
            </p:cNvSpPr>
            <p:nvPr/>
          </p:nvSpPr>
          <p:spPr bwMode="auto">
            <a:xfrm flipV="1">
              <a:off x="8832662" y="3806004"/>
              <a:ext cx="134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20" name="Line 337"/>
            <p:cNvSpPr>
              <a:spLocks noChangeShapeType="1"/>
            </p:cNvSpPr>
            <p:nvPr/>
          </p:nvSpPr>
          <p:spPr bwMode="auto">
            <a:xfrm>
              <a:off x="1003581" y="3373337"/>
              <a:ext cx="691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21" name="Line 416"/>
            <p:cNvSpPr>
              <a:spLocks noChangeShapeType="1"/>
            </p:cNvSpPr>
            <p:nvPr/>
          </p:nvSpPr>
          <p:spPr bwMode="auto">
            <a:xfrm>
              <a:off x="4572000" y="1836692"/>
              <a:ext cx="0" cy="1538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122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  <p:sp>
        <p:nvSpPr>
          <p:cNvPr id="123" name="Rectangle 196"/>
          <p:cNvSpPr>
            <a:spLocks noChangeArrowheads="1"/>
          </p:cNvSpPr>
          <p:nvPr/>
        </p:nvSpPr>
        <p:spPr bwMode="auto">
          <a:xfrm>
            <a:off x="7010692" y="5605002"/>
            <a:ext cx="1481886" cy="41479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sz="900" b="1" dirty="0">
                <a:latin typeface="+mj-lt"/>
              </a:rPr>
              <a:t>Auxiliar Educadora</a:t>
            </a:r>
          </a:p>
          <a:p>
            <a:pPr algn="ctr"/>
            <a:r>
              <a:rPr lang="es-ES" sz="900" dirty="0">
                <a:latin typeface="+mj-lt"/>
              </a:rPr>
              <a:t>Auxiliar</a:t>
            </a:r>
          </a:p>
          <a:p>
            <a:pPr algn="ctr"/>
            <a:r>
              <a:rPr lang="es-ES" sz="900" dirty="0">
                <a:latin typeface="+mj-lt"/>
              </a:rPr>
              <a:t>  </a:t>
            </a:r>
          </a:p>
        </p:txBody>
      </p:sp>
      <p:sp>
        <p:nvSpPr>
          <p:cNvPr id="124" name="Line 424"/>
          <p:cNvSpPr>
            <a:spLocks noChangeShapeType="1"/>
          </p:cNvSpPr>
          <p:nvPr/>
        </p:nvSpPr>
        <p:spPr bwMode="auto">
          <a:xfrm>
            <a:off x="8495767" y="5755631"/>
            <a:ext cx="18065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25" name="Rectangle 303"/>
          <p:cNvSpPr>
            <a:spLocks noChangeArrowheads="1"/>
          </p:cNvSpPr>
          <p:nvPr/>
        </p:nvSpPr>
        <p:spPr bwMode="auto">
          <a:xfrm>
            <a:off x="2723589" y="2492511"/>
            <a:ext cx="1478910" cy="34345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ES" sz="900" dirty="0">
              <a:latin typeface="+mj-lt"/>
            </a:endParaRPr>
          </a:p>
          <a:p>
            <a:pPr algn="ctr"/>
            <a:endParaRPr lang="es-ES" sz="900" dirty="0">
              <a:latin typeface="+mj-lt"/>
            </a:endParaRPr>
          </a:p>
          <a:p>
            <a:pPr algn="ctr"/>
            <a:r>
              <a:rPr lang="es-ES" sz="900" b="1" dirty="0">
                <a:latin typeface="+mj-lt"/>
              </a:rPr>
              <a:t>Analista</a:t>
            </a:r>
          </a:p>
          <a:p>
            <a:pPr algn="ctr"/>
            <a:r>
              <a:rPr lang="es-ES" sz="900" dirty="0">
                <a:latin typeface="+mj-lt"/>
              </a:rPr>
              <a:t> </a:t>
            </a:r>
          </a:p>
          <a:p>
            <a:pPr algn="ctr"/>
            <a:endParaRPr lang="es-MX" sz="900" dirty="0">
              <a:latin typeface="+mj-lt"/>
            </a:endParaRPr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126" name="Line 608"/>
          <p:cNvSpPr>
            <a:spLocks noChangeShapeType="1"/>
          </p:cNvSpPr>
          <p:nvPr/>
        </p:nvSpPr>
        <p:spPr bwMode="auto">
          <a:xfrm flipV="1">
            <a:off x="4202499" y="2722239"/>
            <a:ext cx="73821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27" name="Rectangle 246"/>
          <p:cNvSpPr>
            <a:spLocks noChangeArrowheads="1"/>
          </p:cNvSpPr>
          <p:nvPr/>
        </p:nvSpPr>
        <p:spPr bwMode="auto">
          <a:xfrm>
            <a:off x="4927394" y="1942497"/>
            <a:ext cx="1481158" cy="4068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  <a:cs typeface="Arial" pitchFamily="34" charset="0"/>
            </a:endParaRPr>
          </a:p>
          <a:p>
            <a:pPr algn="ctr"/>
            <a:r>
              <a:rPr lang="es-MX" sz="900" b="1" dirty="0">
                <a:latin typeface="+mj-lt"/>
                <a:cs typeface="Arial" pitchFamily="34" charset="0"/>
              </a:rPr>
              <a:t>Supervisora de Espacios Si</a:t>
            </a:r>
          </a:p>
          <a:p>
            <a:pPr algn="ctr"/>
            <a:r>
              <a:rPr lang="es-MX" sz="900" dirty="0">
                <a:latin typeface="+mj-lt"/>
                <a:cs typeface="Arial" pitchFamily="34" charset="0"/>
              </a:rPr>
              <a:t>Auxiliar Administrativo</a:t>
            </a:r>
          </a:p>
          <a:p>
            <a:pPr algn="ctr"/>
            <a:r>
              <a:rPr lang="es-MX" sz="900" dirty="0">
                <a:latin typeface="+mj-lt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30451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upo 59"/>
          <p:cNvGrpSpPr/>
          <p:nvPr/>
        </p:nvGrpSpPr>
        <p:grpSpPr>
          <a:xfrm>
            <a:off x="386009" y="1314258"/>
            <a:ext cx="8398691" cy="4375922"/>
            <a:chOff x="386009" y="2008677"/>
            <a:chExt cx="8398691" cy="4375922"/>
          </a:xfrm>
        </p:grpSpPr>
        <p:sp>
          <p:nvSpPr>
            <p:cNvPr id="61" name="Rectangle 195"/>
            <p:cNvSpPr>
              <a:spLocks noChangeArrowheads="1"/>
            </p:cNvSpPr>
            <p:nvPr/>
          </p:nvSpPr>
          <p:spPr bwMode="auto">
            <a:xfrm>
              <a:off x="5291516" y="4471616"/>
              <a:ext cx="1448226" cy="62886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/>
                <a:t> </a:t>
              </a:r>
            </a:p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4   Niñeras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  </a:t>
              </a:r>
            </a:p>
            <a:p>
              <a:pPr algn="ctr"/>
              <a:r>
                <a:rPr lang="es-ES" sz="900" dirty="0"/>
                <a:t> </a:t>
              </a:r>
            </a:p>
          </p:txBody>
        </p:sp>
        <p:sp>
          <p:nvSpPr>
            <p:cNvPr id="62" name="Rectangle 196"/>
            <p:cNvSpPr>
              <a:spLocks noChangeArrowheads="1"/>
            </p:cNvSpPr>
            <p:nvPr/>
          </p:nvSpPr>
          <p:spPr bwMode="auto">
            <a:xfrm>
              <a:off x="5291516" y="5223646"/>
              <a:ext cx="1448226" cy="37043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63" name="Rectangle 197"/>
            <p:cNvSpPr>
              <a:spLocks noChangeArrowheads="1"/>
            </p:cNvSpPr>
            <p:nvPr/>
          </p:nvSpPr>
          <p:spPr bwMode="auto">
            <a:xfrm>
              <a:off x="5004048" y="3264792"/>
              <a:ext cx="1992986" cy="56038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Administrador de Estancia Infantil </a:t>
              </a:r>
            </a:p>
            <a:p>
              <a:pPr algn="ctr"/>
              <a:r>
                <a:rPr lang="es-ES" sz="900" b="1" dirty="0"/>
                <a:t>Fomerrey  </a:t>
              </a:r>
              <a:r>
                <a:rPr lang="es-MX" sz="900" b="1" dirty="0"/>
                <a:t>114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ES" sz="900" dirty="0"/>
                <a:t>    </a:t>
              </a:r>
            </a:p>
          </p:txBody>
        </p:sp>
        <p:sp>
          <p:nvSpPr>
            <p:cNvPr id="64" name="Rectangle 199"/>
            <p:cNvSpPr>
              <a:spLocks noChangeArrowheads="1"/>
            </p:cNvSpPr>
            <p:nvPr/>
          </p:nvSpPr>
          <p:spPr bwMode="auto">
            <a:xfrm>
              <a:off x="588793" y="5071642"/>
              <a:ext cx="1426264" cy="3573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 </a:t>
              </a:r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Ayudante Mantenimiento E.I.</a:t>
              </a:r>
            </a:p>
            <a:p>
              <a:pPr algn="ctr"/>
              <a:r>
                <a:rPr lang="es-MX" sz="900" dirty="0"/>
                <a:t>Ayudante Mantenimiento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65" name="Rectangle 200"/>
            <p:cNvSpPr>
              <a:spLocks noChangeArrowheads="1"/>
            </p:cNvSpPr>
            <p:nvPr/>
          </p:nvSpPr>
          <p:spPr bwMode="auto">
            <a:xfrm>
              <a:off x="588793" y="3933056"/>
              <a:ext cx="1426264" cy="42296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r>
                <a:rPr lang="es-MX" sz="900" b="1" dirty="0"/>
                <a:t>Educadora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  <a:endParaRPr lang="es-ES" sz="900" dirty="0"/>
            </a:p>
          </p:txBody>
        </p:sp>
        <p:sp>
          <p:nvSpPr>
            <p:cNvPr id="66" name="Rectangle 209"/>
            <p:cNvSpPr>
              <a:spLocks noChangeArrowheads="1"/>
            </p:cNvSpPr>
            <p:nvPr/>
          </p:nvSpPr>
          <p:spPr bwMode="auto">
            <a:xfrm>
              <a:off x="386009" y="3264792"/>
              <a:ext cx="1858791" cy="5699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Administrador Estancia Infantil </a:t>
              </a:r>
            </a:p>
            <a:p>
              <a:pPr algn="ctr"/>
              <a:r>
                <a:rPr lang="es-ES" sz="900" b="1" dirty="0"/>
                <a:t>Laura Barragán</a:t>
              </a:r>
            </a:p>
            <a:p>
              <a:pPr algn="ctr"/>
              <a:r>
                <a:rPr lang="es-ES" sz="900" dirty="0"/>
                <a:t>Administrador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    </a:t>
              </a:r>
            </a:p>
          </p:txBody>
        </p:sp>
        <p:sp>
          <p:nvSpPr>
            <p:cNvPr id="67" name="Line 210"/>
            <p:cNvSpPr>
              <a:spLocks noChangeShapeType="1"/>
            </p:cNvSpPr>
            <p:nvPr/>
          </p:nvSpPr>
          <p:spPr bwMode="auto">
            <a:xfrm>
              <a:off x="1303412" y="3068961"/>
              <a:ext cx="679697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68" name="Line 211"/>
            <p:cNvSpPr>
              <a:spLocks noChangeShapeType="1"/>
            </p:cNvSpPr>
            <p:nvPr/>
          </p:nvSpPr>
          <p:spPr bwMode="auto">
            <a:xfrm flipH="1">
              <a:off x="6000541" y="3068960"/>
              <a:ext cx="0" cy="195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69" name="Rectangle 196"/>
            <p:cNvSpPr>
              <a:spLocks noChangeArrowheads="1"/>
            </p:cNvSpPr>
            <p:nvPr/>
          </p:nvSpPr>
          <p:spPr bwMode="auto">
            <a:xfrm>
              <a:off x="5280428" y="4005758"/>
              <a:ext cx="1459314" cy="38836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Educadora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70" name="Line 424"/>
            <p:cNvSpPr>
              <a:spLocks noChangeShapeType="1"/>
            </p:cNvSpPr>
            <p:nvPr/>
          </p:nvSpPr>
          <p:spPr bwMode="auto">
            <a:xfrm>
              <a:off x="6734028" y="4197845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71" name="Rectangle 196"/>
            <p:cNvSpPr>
              <a:spLocks noChangeArrowheads="1"/>
            </p:cNvSpPr>
            <p:nvPr/>
          </p:nvSpPr>
          <p:spPr bwMode="auto">
            <a:xfrm>
              <a:off x="588793" y="4471616"/>
              <a:ext cx="1426264" cy="54996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3   Niñeras </a:t>
              </a:r>
            </a:p>
            <a:p>
              <a:pPr algn="ctr"/>
              <a:r>
                <a:rPr lang="es-MX" sz="900" dirty="0"/>
                <a:t> Auxiliar Administrativo</a:t>
              </a:r>
            </a:p>
            <a:p>
              <a:pPr algn="ctr"/>
              <a:r>
                <a:rPr lang="es-MX" sz="900" dirty="0"/>
                <a:t> </a:t>
              </a:r>
              <a:endParaRPr lang="es-MX" sz="900" b="1" dirty="0"/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72" name="Line 211"/>
            <p:cNvSpPr>
              <a:spLocks noChangeShapeType="1"/>
            </p:cNvSpPr>
            <p:nvPr/>
          </p:nvSpPr>
          <p:spPr bwMode="auto">
            <a:xfrm flipH="1">
              <a:off x="1303412" y="3075310"/>
              <a:ext cx="0" cy="195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73" name="Rectangle 406"/>
            <p:cNvSpPr>
              <a:spLocks noChangeArrowheads="1"/>
            </p:cNvSpPr>
            <p:nvPr/>
          </p:nvSpPr>
          <p:spPr bwMode="auto">
            <a:xfrm>
              <a:off x="2715797" y="4568645"/>
              <a:ext cx="1823931" cy="5318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 Club de Desarrollo </a:t>
              </a:r>
            </a:p>
            <a:p>
              <a:pPr algn="ctr"/>
              <a:r>
                <a:rPr lang="es-MX" sz="900" b="1" dirty="0"/>
                <a:t>Infantil Laura Barragán</a:t>
              </a:r>
            </a:p>
            <a:p>
              <a:pPr algn="ctr"/>
              <a:r>
                <a:rPr lang="es-MX" sz="900" dirty="0"/>
                <a:t>Niñera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 </a:t>
              </a:r>
              <a:r>
                <a:rPr lang="es-ES" sz="900" dirty="0"/>
                <a:t> </a:t>
              </a:r>
            </a:p>
          </p:txBody>
        </p:sp>
        <p:sp>
          <p:nvSpPr>
            <p:cNvPr id="74" name="Rectangle 406"/>
            <p:cNvSpPr>
              <a:spLocks noChangeArrowheads="1"/>
            </p:cNvSpPr>
            <p:nvPr/>
          </p:nvSpPr>
          <p:spPr bwMode="auto">
            <a:xfrm>
              <a:off x="588793" y="5510898"/>
              <a:ext cx="1426264" cy="36436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Auxiliar De Niñera</a:t>
              </a:r>
            </a:p>
            <a:p>
              <a:pPr algn="ctr"/>
              <a:r>
                <a:rPr lang="es-ES" sz="900" dirty="0"/>
                <a:t> Auxiliar</a:t>
              </a:r>
            </a:p>
            <a:p>
              <a:pPr algn="ctr"/>
              <a:r>
                <a:rPr lang="es-ES" sz="900" dirty="0"/>
                <a:t>  </a:t>
              </a:r>
              <a:endParaRPr lang="es-MX" sz="900" b="1" dirty="0"/>
            </a:p>
            <a:p>
              <a:pPr algn="ctr"/>
              <a:r>
                <a:rPr lang="es-MX" sz="900" dirty="0"/>
                <a:t>   </a:t>
              </a:r>
              <a:endParaRPr lang="es-ES" sz="900" dirty="0"/>
            </a:p>
          </p:txBody>
        </p:sp>
        <p:sp>
          <p:nvSpPr>
            <p:cNvPr id="75" name="Rectangle 195"/>
            <p:cNvSpPr>
              <a:spLocks noChangeArrowheads="1"/>
            </p:cNvSpPr>
            <p:nvPr/>
          </p:nvSpPr>
          <p:spPr bwMode="auto">
            <a:xfrm>
              <a:off x="2993002" y="4026256"/>
              <a:ext cx="1267980" cy="41115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Niñera</a:t>
              </a:r>
            </a:p>
            <a:p>
              <a:pPr algn="ctr"/>
              <a:r>
                <a:rPr lang="es-MX" sz="900" dirty="0"/>
                <a:t>Auxiliar Administrativo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76" name="Rectangle 431"/>
            <p:cNvSpPr>
              <a:spLocks noChangeArrowheads="1"/>
            </p:cNvSpPr>
            <p:nvPr/>
          </p:nvSpPr>
          <p:spPr bwMode="auto">
            <a:xfrm>
              <a:off x="7347400" y="3269146"/>
              <a:ext cx="1437300" cy="5560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 </a:t>
              </a:r>
              <a:r>
                <a:rPr lang="es-MX" sz="900" b="1" dirty="0"/>
                <a:t>Administrador de Estancia </a:t>
              </a:r>
            </a:p>
            <a:p>
              <a:pPr algn="ctr"/>
              <a:r>
                <a:rPr lang="es-MX" sz="900" b="1" dirty="0"/>
                <a:t>Infantil </a:t>
              </a:r>
              <a:r>
                <a:rPr lang="es-MX" sz="900" b="1" dirty="0" err="1"/>
                <a:t>Provileón</a:t>
              </a:r>
              <a:endParaRPr lang="es-MX" sz="900" b="1" dirty="0"/>
            </a:p>
            <a:p>
              <a:pPr algn="ctr"/>
              <a:r>
                <a:rPr lang="es-MX" sz="900" dirty="0"/>
                <a:t>Auxiliar  </a:t>
              </a:r>
            </a:p>
            <a:p>
              <a:pPr algn="ctr"/>
              <a:endParaRPr lang="es-ES" sz="900" dirty="0"/>
            </a:p>
          </p:txBody>
        </p:sp>
        <p:sp>
          <p:nvSpPr>
            <p:cNvPr id="77" name="Rectangle 195"/>
            <p:cNvSpPr>
              <a:spLocks noChangeArrowheads="1"/>
            </p:cNvSpPr>
            <p:nvPr/>
          </p:nvSpPr>
          <p:spPr bwMode="auto">
            <a:xfrm>
              <a:off x="7174174" y="4031359"/>
              <a:ext cx="1382196" cy="42544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/>
                <a:t> </a:t>
              </a:r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2   Niñeras</a:t>
              </a:r>
            </a:p>
            <a:p>
              <a:pPr algn="ctr"/>
              <a:r>
                <a:rPr lang="es-MX" sz="900" dirty="0"/>
                <a:t> </a:t>
              </a:r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</a:t>
              </a:r>
            </a:p>
          </p:txBody>
        </p:sp>
        <p:sp>
          <p:nvSpPr>
            <p:cNvPr id="78" name="Line 424"/>
            <p:cNvSpPr>
              <a:spLocks noChangeShapeType="1"/>
            </p:cNvSpPr>
            <p:nvPr/>
          </p:nvSpPr>
          <p:spPr bwMode="auto">
            <a:xfrm>
              <a:off x="6734028" y="4808885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79" name="Rectangle 325"/>
            <p:cNvSpPr>
              <a:spLocks noChangeArrowheads="1"/>
            </p:cNvSpPr>
            <p:nvPr/>
          </p:nvSpPr>
          <p:spPr bwMode="auto">
            <a:xfrm>
              <a:off x="7174173" y="4599432"/>
              <a:ext cx="1377011" cy="42576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2   Intendentes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80" name="Line 420"/>
            <p:cNvSpPr>
              <a:spLocks noChangeShapeType="1"/>
            </p:cNvSpPr>
            <p:nvPr/>
          </p:nvSpPr>
          <p:spPr bwMode="auto">
            <a:xfrm>
              <a:off x="2006328" y="4149081"/>
              <a:ext cx="1353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1" name="Line 211"/>
            <p:cNvSpPr>
              <a:spLocks noChangeShapeType="1"/>
            </p:cNvSpPr>
            <p:nvPr/>
          </p:nvSpPr>
          <p:spPr bwMode="auto">
            <a:xfrm flipH="1">
              <a:off x="8100391" y="3067690"/>
              <a:ext cx="0" cy="195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2" name="Rectangle 607"/>
            <p:cNvSpPr>
              <a:spLocks noChangeArrowheads="1"/>
            </p:cNvSpPr>
            <p:nvPr/>
          </p:nvSpPr>
          <p:spPr bwMode="auto">
            <a:xfrm>
              <a:off x="2715798" y="3266785"/>
              <a:ext cx="1805176" cy="5679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 Club de Desarrollo </a:t>
              </a:r>
            </a:p>
            <a:p>
              <a:pPr algn="ctr"/>
              <a:r>
                <a:rPr lang="es-MX" sz="900" b="1" dirty="0"/>
                <a:t>Infantil Fomerrey  114</a:t>
              </a:r>
            </a:p>
            <a:p>
              <a:pPr algn="ctr"/>
              <a:r>
                <a:rPr lang="es-MX" sz="900" dirty="0"/>
                <a:t>Niñera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83" name="Line 420"/>
            <p:cNvSpPr>
              <a:spLocks noChangeShapeType="1"/>
            </p:cNvSpPr>
            <p:nvPr/>
          </p:nvSpPr>
          <p:spPr bwMode="auto">
            <a:xfrm>
              <a:off x="2021803" y="4800695"/>
              <a:ext cx="1285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4" name="Line 420"/>
            <p:cNvSpPr>
              <a:spLocks noChangeShapeType="1"/>
            </p:cNvSpPr>
            <p:nvPr/>
          </p:nvSpPr>
          <p:spPr bwMode="auto">
            <a:xfrm flipV="1">
              <a:off x="2006326" y="5220227"/>
              <a:ext cx="1353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5" name="Line 420"/>
            <p:cNvSpPr>
              <a:spLocks noChangeShapeType="1"/>
            </p:cNvSpPr>
            <p:nvPr/>
          </p:nvSpPr>
          <p:spPr bwMode="auto">
            <a:xfrm flipV="1">
              <a:off x="2021802" y="5699394"/>
              <a:ext cx="1285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6" name="Line 420"/>
            <p:cNvSpPr>
              <a:spLocks noChangeShapeType="1"/>
            </p:cNvSpPr>
            <p:nvPr/>
          </p:nvSpPr>
          <p:spPr bwMode="auto">
            <a:xfrm flipV="1">
              <a:off x="2006328" y="6143708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7" name="Line 420"/>
            <p:cNvSpPr>
              <a:spLocks noChangeShapeType="1"/>
            </p:cNvSpPr>
            <p:nvPr/>
          </p:nvSpPr>
          <p:spPr bwMode="auto">
            <a:xfrm>
              <a:off x="4535426" y="482014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8" name="Line 420"/>
            <p:cNvSpPr>
              <a:spLocks noChangeShapeType="1"/>
            </p:cNvSpPr>
            <p:nvPr/>
          </p:nvSpPr>
          <p:spPr bwMode="auto">
            <a:xfrm flipV="1">
              <a:off x="4248947" y="5486831"/>
              <a:ext cx="2005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9" name="Rectangle 406"/>
            <p:cNvSpPr>
              <a:spLocks noChangeArrowheads="1"/>
            </p:cNvSpPr>
            <p:nvPr/>
          </p:nvSpPr>
          <p:spPr bwMode="auto">
            <a:xfrm>
              <a:off x="5313477" y="5819031"/>
              <a:ext cx="1426264" cy="47608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Enfermera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0" name="Line 211"/>
            <p:cNvSpPr>
              <a:spLocks noChangeShapeType="1"/>
            </p:cNvSpPr>
            <p:nvPr/>
          </p:nvSpPr>
          <p:spPr bwMode="auto">
            <a:xfrm flipH="1">
              <a:off x="6875114" y="3834704"/>
              <a:ext cx="0" cy="216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91" name="Line 424"/>
            <p:cNvSpPr>
              <a:spLocks noChangeShapeType="1"/>
            </p:cNvSpPr>
            <p:nvPr/>
          </p:nvSpPr>
          <p:spPr bwMode="auto">
            <a:xfrm flipV="1">
              <a:off x="6734028" y="598914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92" name="Line 424"/>
            <p:cNvSpPr>
              <a:spLocks noChangeShapeType="1"/>
            </p:cNvSpPr>
            <p:nvPr/>
          </p:nvSpPr>
          <p:spPr bwMode="auto">
            <a:xfrm flipV="1">
              <a:off x="6734028" y="5408861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93" name="Line 211"/>
            <p:cNvSpPr>
              <a:spLocks noChangeShapeType="1"/>
            </p:cNvSpPr>
            <p:nvPr/>
          </p:nvSpPr>
          <p:spPr bwMode="auto">
            <a:xfrm>
              <a:off x="4443986" y="5100218"/>
              <a:ext cx="5524" cy="3866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cxnSp>
          <p:nvCxnSpPr>
            <p:cNvPr id="94" name="136 Conector recto"/>
            <p:cNvCxnSpPr>
              <a:cxnSpLocks/>
              <a:endCxn id="86" idx="1"/>
            </p:cNvCxnSpPr>
            <p:nvPr/>
          </p:nvCxnSpPr>
          <p:spPr>
            <a:xfrm>
              <a:off x="2141669" y="3825842"/>
              <a:ext cx="8659" cy="23178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Rectangle 406"/>
            <p:cNvSpPr>
              <a:spLocks noChangeArrowheads="1"/>
            </p:cNvSpPr>
            <p:nvPr/>
          </p:nvSpPr>
          <p:spPr bwMode="auto">
            <a:xfrm>
              <a:off x="588793" y="5918811"/>
              <a:ext cx="1426264" cy="46578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Enfermera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6" name="Rectangle 325"/>
            <p:cNvSpPr>
              <a:spLocks noChangeArrowheads="1"/>
            </p:cNvSpPr>
            <p:nvPr/>
          </p:nvSpPr>
          <p:spPr bwMode="auto">
            <a:xfrm>
              <a:off x="7174174" y="5213019"/>
              <a:ext cx="1381033" cy="3921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Enfermera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7" name="Rectangle 406"/>
            <p:cNvSpPr>
              <a:spLocks noChangeArrowheads="1"/>
            </p:cNvSpPr>
            <p:nvPr/>
          </p:nvSpPr>
          <p:spPr bwMode="auto">
            <a:xfrm>
              <a:off x="2941048" y="5293453"/>
              <a:ext cx="1307899" cy="41815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auto">
            <a:xfrm>
              <a:off x="3682653" y="2008677"/>
              <a:ext cx="1791222" cy="52234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Jefe de Estancias  Infantiles</a:t>
              </a:r>
            </a:p>
            <a:p>
              <a:pPr algn="ctr"/>
              <a:r>
                <a:rPr lang="es-MX" sz="900" dirty="0"/>
                <a:t>Jefe</a:t>
              </a:r>
            </a:p>
            <a:p>
              <a:pPr algn="ctr"/>
              <a:r>
                <a:rPr lang="es-MX" sz="900" dirty="0"/>
                <a:t>María Luisa Guzmán García  </a:t>
              </a:r>
              <a:endParaRPr lang="es-ES" sz="900" dirty="0"/>
            </a:p>
          </p:txBody>
        </p:sp>
        <p:sp>
          <p:nvSpPr>
            <p:cNvPr id="99" name="Line 416"/>
            <p:cNvSpPr>
              <a:spLocks noChangeShapeType="1"/>
            </p:cNvSpPr>
            <p:nvPr/>
          </p:nvSpPr>
          <p:spPr bwMode="auto">
            <a:xfrm>
              <a:off x="4572000" y="2530425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0" name="Line 424"/>
            <p:cNvSpPr>
              <a:spLocks noChangeShapeType="1"/>
            </p:cNvSpPr>
            <p:nvPr/>
          </p:nvSpPr>
          <p:spPr bwMode="auto">
            <a:xfrm>
              <a:off x="8555208" y="419385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1" name="Line 424"/>
            <p:cNvSpPr>
              <a:spLocks noChangeShapeType="1"/>
            </p:cNvSpPr>
            <p:nvPr/>
          </p:nvSpPr>
          <p:spPr bwMode="auto">
            <a:xfrm>
              <a:off x="8555208" y="480489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2" name="Line 211"/>
            <p:cNvSpPr>
              <a:spLocks noChangeShapeType="1"/>
            </p:cNvSpPr>
            <p:nvPr/>
          </p:nvSpPr>
          <p:spPr bwMode="auto">
            <a:xfrm flipH="1">
              <a:off x="8696294" y="3830713"/>
              <a:ext cx="0" cy="15741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3" name="Line 424"/>
            <p:cNvSpPr>
              <a:spLocks noChangeShapeType="1"/>
            </p:cNvSpPr>
            <p:nvPr/>
          </p:nvSpPr>
          <p:spPr bwMode="auto">
            <a:xfrm flipV="1">
              <a:off x="8555208" y="5404870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4" name="Line 211"/>
            <p:cNvSpPr>
              <a:spLocks noChangeShapeType="1"/>
            </p:cNvSpPr>
            <p:nvPr/>
          </p:nvSpPr>
          <p:spPr bwMode="auto">
            <a:xfrm flipH="1">
              <a:off x="4673734" y="3067689"/>
              <a:ext cx="0" cy="1764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5" name="Line 424"/>
            <p:cNvSpPr>
              <a:spLocks noChangeShapeType="1"/>
            </p:cNvSpPr>
            <p:nvPr/>
          </p:nvSpPr>
          <p:spPr bwMode="auto">
            <a:xfrm>
              <a:off x="4520973" y="3549748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6" name="Line 420"/>
            <p:cNvSpPr>
              <a:spLocks noChangeShapeType="1"/>
            </p:cNvSpPr>
            <p:nvPr/>
          </p:nvSpPr>
          <p:spPr bwMode="auto">
            <a:xfrm flipV="1">
              <a:off x="4248947" y="4223341"/>
              <a:ext cx="2005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7" name="Line 211"/>
            <p:cNvSpPr>
              <a:spLocks noChangeShapeType="1"/>
            </p:cNvSpPr>
            <p:nvPr/>
          </p:nvSpPr>
          <p:spPr bwMode="auto">
            <a:xfrm>
              <a:off x="4443986" y="3836728"/>
              <a:ext cx="0" cy="3951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</p:grpSp>
      <p:sp>
        <p:nvSpPr>
          <p:cNvPr id="108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16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9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3900" dirty="0">
              <a:solidFill>
                <a:srgbClr val="FF7175"/>
              </a:solidFill>
            </a:endParaRPr>
          </a:p>
        </p:txBody>
      </p:sp>
      <p:grpSp>
        <p:nvGrpSpPr>
          <p:cNvPr id="51" name="Grupo 50"/>
          <p:cNvGrpSpPr/>
          <p:nvPr/>
        </p:nvGrpSpPr>
        <p:grpSpPr>
          <a:xfrm>
            <a:off x="170819" y="985056"/>
            <a:ext cx="8322932" cy="5741997"/>
            <a:chOff x="283554" y="1741324"/>
            <a:chExt cx="8322932" cy="5741997"/>
          </a:xfrm>
        </p:grpSpPr>
        <p:sp>
          <p:nvSpPr>
            <p:cNvPr id="52" name="Rectangle 97"/>
            <p:cNvSpPr>
              <a:spLocks noChangeArrowheads="1"/>
            </p:cNvSpPr>
            <p:nvPr/>
          </p:nvSpPr>
          <p:spPr bwMode="auto">
            <a:xfrm>
              <a:off x="3719008" y="1741324"/>
              <a:ext cx="1705984" cy="43204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Defensora Municipal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3" name="Line 99"/>
            <p:cNvSpPr>
              <a:spLocks noChangeShapeType="1"/>
            </p:cNvSpPr>
            <p:nvPr/>
          </p:nvSpPr>
          <p:spPr bwMode="auto">
            <a:xfrm flipV="1">
              <a:off x="4571999" y="2185403"/>
              <a:ext cx="1" cy="6129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4" name="Rectangle 414"/>
            <p:cNvSpPr>
              <a:spLocks noChangeArrowheads="1"/>
            </p:cNvSpPr>
            <p:nvPr/>
          </p:nvSpPr>
          <p:spPr bwMode="auto">
            <a:xfrm>
              <a:off x="3817397" y="2798332"/>
              <a:ext cx="1509206" cy="41518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Responsable Área Defensoría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5" name="Rectangle 443"/>
            <p:cNvSpPr>
              <a:spLocks noChangeArrowheads="1"/>
            </p:cNvSpPr>
            <p:nvPr/>
          </p:nvSpPr>
          <p:spPr bwMode="auto">
            <a:xfrm>
              <a:off x="5034592" y="6559008"/>
              <a:ext cx="1602922" cy="5507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</a:t>
              </a:r>
              <a:r>
                <a:rPr lang="es-MX" sz="900" b="1" dirty="0" err="1">
                  <a:latin typeface="+mj-lt"/>
                </a:rPr>
                <a:t>Progr</a:t>
              </a:r>
              <a:r>
                <a:rPr lang="es-MX" sz="900" b="1" dirty="0">
                  <a:latin typeface="+mj-lt"/>
                </a:rPr>
                <a:t> Fort Familiar</a:t>
              </a:r>
            </a:p>
            <a:p>
              <a:pPr algn="ctr"/>
              <a:r>
                <a:rPr lang="es-MX" sz="900" dirty="0">
                  <a:latin typeface="+mj-lt"/>
                </a:rPr>
                <a:t>Encargado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56" name="Rectangle 449"/>
            <p:cNvSpPr>
              <a:spLocks noChangeArrowheads="1"/>
            </p:cNvSpPr>
            <p:nvPr/>
          </p:nvSpPr>
          <p:spPr bwMode="auto">
            <a:xfrm>
              <a:off x="2551572" y="4011104"/>
              <a:ext cx="1486427" cy="58552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Encargado Defensoría Norte </a:t>
              </a:r>
            </a:p>
            <a:p>
              <a:pPr algn="ctr"/>
              <a:r>
                <a:rPr lang="es-MX" sz="900" dirty="0">
                  <a:latin typeface="+mj-lt"/>
                </a:rPr>
                <a:t>Valle Verde</a:t>
              </a:r>
            </a:p>
            <a:p>
              <a:pPr algn="ctr"/>
              <a:r>
                <a:rPr lang="es-MX" sz="900" dirty="0"/>
                <a:t>Abogado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7" name="Rectangle 443"/>
            <p:cNvSpPr>
              <a:spLocks noChangeArrowheads="1"/>
            </p:cNvSpPr>
            <p:nvPr/>
          </p:nvSpPr>
          <p:spPr bwMode="auto">
            <a:xfrm>
              <a:off x="575345" y="5923381"/>
              <a:ext cx="1505140" cy="39091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lvl="0" algn="ctr"/>
              <a:r>
                <a:rPr lang="es-MX" sz="900" b="1" dirty="0">
                  <a:latin typeface="+mj-lt"/>
                </a:rPr>
                <a:t>Encargada </a:t>
              </a:r>
              <a:r>
                <a:rPr lang="es-MX" sz="900" b="1" dirty="0" err="1"/>
                <a:t>Progr</a:t>
              </a:r>
              <a:r>
                <a:rPr lang="es-MX" sz="900" b="1" dirty="0"/>
                <a:t> Fort </a:t>
              </a:r>
              <a:r>
                <a:rPr lang="es-MX" sz="900" b="1" dirty="0" err="1"/>
                <a:t>Fam</a:t>
              </a:r>
              <a:endParaRPr lang="es-MX" sz="900" b="1" dirty="0"/>
            </a:p>
            <a:p>
              <a:pPr algn="ctr"/>
              <a:r>
                <a:rPr lang="es-MX" sz="900" dirty="0"/>
                <a:t>Encargado </a:t>
              </a:r>
            </a:p>
            <a:p>
              <a:pPr lvl="0"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58" name="Rectangle 443"/>
            <p:cNvSpPr>
              <a:spLocks noChangeArrowheads="1"/>
            </p:cNvSpPr>
            <p:nvPr/>
          </p:nvSpPr>
          <p:spPr bwMode="auto">
            <a:xfrm>
              <a:off x="7339262" y="4792088"/>
              <a:ext cx="1267224" cy="39614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Psicología</a:t>
              </a:r>
            </a:p>
            <a:p>
              <a:pPr algn="ctr"/>
              <a:r>
                <a:rPr lang="es-MX" sz="900" dirty="0"/>
                <a:t>Encargado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9" name="Rectangle 328"/>
            <p:cNvSpPr>
              <a:spLocks noChangeArrowheads="1"/>
            </p:cNvSpPr>
            <p:nvPr/>
          </p:nvSpPr>
          <p:spPr bwMode="auto">
            <a:xfrm>
              <a:off x="5024371" y="5326533"/>
              <a:ext cx="1614674" cy="55535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2  Trabajador(a) Social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0" name="Text Box 568"/>
            <p:cNvSpPr txBox="1">
              <a:spLocks noChangeArrowheads="1"/>
            </p:cNvSpPr>
            <p:nvPr/>
          </p:nvSpPr>
          <p:spPr bwMode="auto">
            <a:xfrm>
              <a:off x="283554" y="4015556"/>
              <a:ext cx="1807477" cy="58107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Encargado Defensoría Poniente </a:t>
              </a:r>
            </a:p>
            <a:p>
              <a:pPr algn="ctr"/>
              <a:r>
                <a:rPr lang="es-MX" sz="900" dirty="0">
                  <a:latin typeface="+mj-lt"/>
                </a:rPr>
                <a:t>CBF  No. 1</a:t>
              </a:r>
            </a:p>
            <a:p>
              <a:pPr algn="ctr"/>
              <a:r>
                <a:rPr lang="es-MX" sz="900" dirty="0">
                  <a:latin typeface="+mj-lt"/>
                </a:rPr>
                <a:t>Abogado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1" name="Rectangle 572"/>
            <p:cNvSpPr>
              <a:spLocks noChangeArrowheads="1"/>
            </p:cNvSpPr>
            <p:nvPr/>
          </p:nvSpPr>
          <p:spPr bwMode="auto">
            <a:xfrm>
              <a:off x="7339262" y="5401634"/>
              <a:ext cx="1267221" cy="42787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2  Trabajador(a) Social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2" name="Text Box 573"/>
            <p:cNvSpPr txBox="1">
              <a:spLocks noChangeArrowheads="1"/>
            </p:cNvSpPr>
            <p:nvPr/>
          </p:nvSpPr>
          <p:spPr bwMode="auto">
            <a:xfrm>
              <a:off x="4868920" y="4015556"/>
              <a:ext cx="1710584" cy="5834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s-MX" sz="900" b="1" dirty="0">
                  <a:latin typeface="+mj-lt"/>
                </a:rPr>
                <a:t>Encargado de Defensoría Centro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Casa Club PAPTI   Abogada 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     </a:t>
              </a:r>
              <a:endParaRPr lang="es-MX" sz="9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63" name="Rectangle 575"/>
            <p:cNvSpPr>
              <a:spLocks noChangeArrowheads="1"/>
            </p:cNvSpPr>
            <p:nvPr/>
          </p:nvSpPr>
          <p:spPr bwMode="auto">
            <a:xfrm>
              <a:off x="2988117" y="4673601"/>
              <a:ext cx="1583884" cy="38512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 2  P</a:t>
              </a:r>
              <a:r>
                <a:rPr lang="es-ES" sz="900" b="1" dirty="0">
                  <a:latin typeface="+mj-lt"/>
                </a:rPr>
                <a:t>sicólogos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64" name="Rectangle 566"/>
            <p:cNvSpPr>
              <a:spLocks noChangeArrowheads="1"/>
            </p:cNvSpPr>
            <p:nvPr/>
          </p:nvSpPr>
          <p:spPr bwMode="auto">
            <a:xfrm>
              <a:off x="589387" y="5264183"/>
              <a:ext cx="1491097" cy="52894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0" anchor="ctr"/>
            <a:lstStyle/>
            <a:p>
              <a:pPr algn="ctr"/>
              <a:r>
                <a:rPr lang="es-MX" sz="900" b="1" dirty="0"/>
                <a:t>2   Trabajador(a) Social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5" name="Text Box 57"/>
            <p:cNvSpPr txBox="1">
              <a:spLocks noChangeArrowheads="1"/>
            </p:cNvSpPr>
            <p:nvPr/>
          </p:nvSpPr>
          <p:spPr bwMode="auto">
            <a:xfrm>
              <a:off x="2991514" y="5949343"/>
              <a:ext cx="1597332" cy="40901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s-MX" sz="900" b="1" dirty="0">
                  <a:latin typeface="+mj-lt"/>
                </a:rPr>
                <a:t> Encargada </a:t>
              </a:r>
              <a:r>
                <a:rPr lang="es-MX" sz="900" b="1" dirty="0" err="1">
                  <a:latin typeface="+mj-lt"/>
                </a:rPr>
                <a:t>Progr</a:t>
              </a:r>
              <a:r>
                <a:rPr lang="es-MX" sz="900" b="1" dirty="0">
                  <a:latin typeface="+mj-lt"/>
                </a:rPr>
                <a:t> Fort Familiar</a:t>
              </a:r>
              <a:endParaRPr lang="es-MX" sz="900" dirty="0">
                <a:latin typeface="+mj-lt"/>
              </a:endParaRPr>
            </a:p>
            <a:p>
              <a:pPr algn="ctr" eaLnBrk="1" hangingPunct="1"/>
              <a:r>
                <a:rPr lang="es-MX" sz="900" dirty="0">
                  <a:latin typeface="+mj-lt"/>
                </a:rPr>
                <a:t> Encargado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6" name="Rectangle 287"/>
            <p:cNvSpPr>
              <a:spLocks noChangeArrowheads="1"/>
            </p:cNvSpPr>
            <p:nvPr/>
          </p:nvSpPr>
          <p:spPr bwMode="auto">
            <a:xfrm>
              <a:off x="3009046" y="7046011"/>
              <a:ext cx="1585237" cy="4373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Chofer Defensoría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7" name="Rectangle 575"/>
            <p:cNvSpPr>
              <a:spLocks noChangeArrowheads="1"/>
            </p:cNvSpPr>
            <p:nvPr/>
          </p:nvSpPr>
          <p:spPr bwMode="auto">
            <a:xfrm>
              <a:off x="5024371" y="6043731"/>
              <a:ext cx="1609083" cy="39147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b="1" dirty="0"/>
                <a:t>Encargada </a:t>
              </a:r>
              <a:r>
                <a:rPr lang="es-MX" sz="900" b="1" dirty="0" err="1"/>
                <a:t>Progr</a:t>
              </a:r>
              <a:r>
                <a:rPr lang="es-MX" sz="900" b="1" dirty="0"/>
                <a:t> Fort Familiar</a:t>
              </a:r>
            </a:p>
            <a:p>
              <a:pPr algn="ctr"/>
              <a:r>
                <a:rPr lang="es-ES" sz="900" dirty="0">
                  <a:latin typeface="+mj-lt"/>
                </a:rPr>
                <a:t>Encargado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68" name="Line 394"/>
            <p:cNvSpPr>
              <a:spLocks noChangeShapeType="1"/>
            </p:cNvSpPr>
            <p:nvPr/>
          </p:nvSpPr>
          <p:spPr bwMode="auto">
            <a:xfrm>
              <a:off x="2874385" y="4598980"/>
              <a:ext cx="28028" cy="26471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0" name="Line 336"/>
            <p:cNvSpPr>
              <a:spLocks noChangeShapeType="1"/>
            </p:cNvSpPr>
            <p:nvPr/>
          </p:nvSpPr>
          <p:spPr bwMode="auto">
            <a:xfrm>
              <a:off x="2885968" y="5005637"/>
              <a:ext cx="110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2" name="Line 336"/>
            <p:cNvSpPr>
              <a:spLocks noChangeShapeType="1"/>
            </p:cNvSpPr>
            <p:nvPr/>
          </p:nvSpPr>
          <p:spPr bwMode="auto">
            <a:xfrm>
              <a:off x="2900002" y="6657667"/>
              <a:ext cx="1090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3" name="Line 394"/>
            <p:cNvSpPr>
              <a:spLocks noChangeShapeType="1"/>
            </p:cNvSpPr>
            <p:nvPr/>
          </p:nvSpPr>
          <p:spPr bwMode="auto">
            <a:xfrm flipH="1">
              <a:off x="421410" y="4589483"/>
              <a:ext cx="11226" cy="15680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5" name="Line 336"/>
            <p:cNvSpPr>
              <a:spLocks noChangeShapeType="1"/>
            </p:cNvSpPr>
            <p:nvPr/>
          </p:nvSpPr>
          <p:spPr bwMode="auto">
            <a:xfrm>
              <a:off x="426666" y="5550086"/>
              <a:ext cx="1627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6" name="Line 336"/>
            <p:cNvSpPr>
              <a:spLocks noChangeShapeType="1"/>
            </p:cNvSpPr>
            <p:nvPr/>
          </p:nvSpPr>
          <p:spPr bwMode="auto">
            <a:xfrm flipV="1">
              <a:off x="426667" y="4954918"/>
              <a:ext cx="162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9" name="Line 336"/>
            <p:cNvSpPr>
              <a:spLocks noChangeShapeType="1"/>
            </p:cNvSpPr>
            <p:nvPr/>
          </p:nvSpPr>
          <p:spPr bwMode="auto">
            <a:xfrm>
              <a:off x="4571999" y="3535786"/>
              <a:ext cx="3850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2" name="Line 336"/>
            <p:cNvSpPr>
              <a:spLocks noChangeShapeType="1"/>
            </p:cNvSpPr>
            <p:nvPr/>
          </p:nvSpPr>
          <p:spPr bwMode="auto">
            <a:xfrm>
              <a:off x="7183810" y="5648630"/>
              <a:ext cx="1554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3" name="Line 336"/>
            <p:cNvSpPr>
              <a:spLocks noChangeShapeType="1"/>
            </p:cNvSpPr>
            <p:nvPr/>
          </p:nvSpPr>
          <p:spPr bwMode="auto">
            <a:xfrm>
              <a:off x="7195036" y="5005487"/>
              <a:ext cx="1442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4" name="Line 394"/>
            <p:cNvSpPr>
              <a:spLocks noChangeShapeType="1"/>
            </p:cNvSpPr>
            <p:nvPr/>
          </p:nvSpPr>
          <p:spPr bwMode="auto">
            <a:xfrm flipH="1">
              <a:off x="7195036" y="4598980"/>
              <a:ext cx="0" cy="10496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5" name="Line 337"/>
            <p:cNvSpPr>
              <a:spLocks noChangeShapeType="1"/>
            </p:cNvSpPr>
            <p:nvPr/>
          </p:nvSpPr>
          <p:spPr bwMode="auto">
            <a:xfrm>
              <a:off x="1167063" y="3870796"/>
              <a:ext cx="6725653" cy="137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6" name="Text Box 57"/>
            <p:cNvSpPr txBox="1">
              <a:spLocks noChangeArrowheads="1"/>
            </p:cNvSpPr>
            <p:nvPr/>
          </p:nvSpPr>
          <p:spPr bwMode="auto">
            <a:xfrm>
              <a:off x="3006372" y="6453442"/>
              <a:ext cx="1589848" cy="43893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es-MX" sz="900" b="1" dirty="0">
                <a:latin typeface="+mj-lt"/>
              </a:endParaRPr>
            </a:p>
            <a:p>
              <a:pPr algn="ctr" eaLnBrk="1" hangingPunct="1"/>
              <a:endParaRPr lang="es-MX" sz="900" b="1" dirty="0">
                <a:latin typeface="+mj-lt"/>
              </a:endParaRPr>
            </a:p>
            <a:p>
              <a:pPr algn="ctr" eaLnBrk="1" hangingPunct="1"/>
              <a:r>
                <a:rPr lang="es-MX" sz="900" b="1" dirty="0">
                  <a:latin typeface="+mj-lt"/>
                </a:rPr>
                <a:t>2   Auxiliares </a:t>
              </a:r>
              <a:r>
                <a:rPr lang="es-MX" sz="900" b="1" dirty="0" err="1">
                  <a:latin typeface="+mj-lt"/>
                </a:rPr>
                <a:t>Progr</a:t>
              </a:r>
              <a:r>
                <a:rPr lang="es-MX" sz="900" b="1" dirty="0">
                  <a:latin typeface="+mj-lt"/>
                </a:rPr>
                <a:t> Fort Familiar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Auxiliar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87" name="Line 336"/>
            <p:cNvSpPr>
              <a:spLocks noChangeShapeType="1"/>
            </p:cNvSpPr>
            <p:nvPr/>
          </p:nvSpPr>
          <p:spPr bwMode="auto">
            <a:xfrm>
              <a:off x="2885968" y="6152448"/>
              <a:ext cx="110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89" name="Rectangle 309"/>
          <p:cNvSpPr>
            <a:spLocks noChangeArrowheads="1"/>
          </p:cNvSpPr>
          <p:nvPr/>
        </p:nvSpPr>
        <p:spPr bwMode="auto">
          <a:xfrm>
            <a:off x="2283945" y="1505419"/>
            <a:ext cx="1689175" cy="4303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 </a:t>
            </a:r>
            <a:r>
              <a:rPr lang="es-MX" sz="900" b="1" dirty="0" err="1">
                <a:latin typeface="+mj-lt"/>
              </a:rPr>
              <a:t>Admvo</a:t>
            </a:r>
            <a:r>
              <a:rPr lang="es-MX" sz="900" b="1" dirty="0">
                <a:latin typeface="+mj-lt"/>
              </a:rPr>
              <a:t>. Defensoría</a:t>
            </a:r>
          </a:p>
          <a:p>
            <a:pPr algn="ctr"/>
            <a:r>
              <a:rPr lang="es-MX" sz="900" dirty="0">
                <a:latin typeface="+mj-lt"/>
              </a:rPr>
              <a:t>Auxiliar</a:t>
            </a:r>
          </a:p>
          <a:p>
            <a:pPr algn="ctr"/>
            <a:r>
              <a:rPr lang="es-MX" sz="900" dirty="0">
                <a:latin typeface="+mj-lt"/>
              </a:rPr>
              <a:t>   </a:t>
            </a:r>
          </a:p>
        </p:txBody>
      </p:sp>
      <p:sp>
        <p:nvSpPr>
          <p:cNvPr id="92" name="Line 336"/>
          <p:cNvSpPr>
            <a:spLocks noChangeShapeType="1"/>
          </p:cNvSpPr>
          <p:nvPr/>
        </p:nvSpPr>
        <p:spPr bwMode="auto">
          <a:xfrm>
            <a:off x="3969201" y="1723312"/>
            <a:ext cx="4900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93" name="Rectangle 575"/>
          <p:cNvSpPr>
            <a:spLocks noChangeArrowheads="1"/>
          </p:cNvSpPr>
          <p:nvPr/>
        </p:nvSpPr>
        <p:spPr bwMode="auto">
          <a:xfrm>
            <a:off x="4911637" y="3941633"/>
            <a:ext cx="1614673" cy="52626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P</a:t>
            </a:r>
            <a:r>
              <a:rPr lang="es-ES" sz="900" b="1" dirty="0">
                <a:latin typeface="+mj-lt"/>
              </a:rPr>
              <a:t>sicólogo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ES" sz="900" dirty="0">
                <a:latin typeface="+mj-lt"/>
              </a:rPr>
              <a:t> </a:t>
            </a:r>
            <a:endParaRPr lang="es-MX" sz="900" dirty="0">
              <a:latin typeface="+mj-lt"/>
            </a:endParaRPr>
          </a:p>
        </p:txBody>
      </p:sp>
      <p:sp>
        <p:nvSpPr>
          <p:cNvPr id="94" name="Line 336"/>
          <p:cNvSpPr>
            <a:spLocks noChangeShapeType="1"/>
          </p:cNvSpPr>
          <p:nvPr/>
        </p:nvSpPr>
        <p:spPr bwMode="auto">
          <a:xfrm>
            <a:off x="4831388" y="4164984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47" name="Line 99"/>
          <p:cNvSpPr>
            <a:spLocks noChangeShapeType="1"/>
          </p:cNvSpPr>
          <p:nvPr/>
        </p:nvSpPr>
        <p:spPr bwMode="auto">
          <a:xfrm flipV="1">
            <a:off x="4459266" y="2457246"/>
            <a:ext cx="0" cy="6717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49" name="Line 99"/>
          <p:cNvSpPr>
            <a:spLocks noChangeShapeType="1"/>
          </p:cNvSpPr>
          <p:nvPr/>
        </p:nvSpPr>
        <p:spPr bwMode="auto">
          <a:xfrm flipH="1" flipV="1">
            <a:off x="3205365" y="3119373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97" name="Text Box 57"/>
          <p:cNvSpPr txBox="1">
            <a:spLocks noChangeArrowheads="1"/>
          </p:cNvSpPr>
          <p:nvPr/>
        </p:nvSpPr>
        <p:spPr bwMode="auto">
          <a:xfrm>
            <a:off x="2888285" y="4494732"/>
            <a:ext cx="1587825" cy="5283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sz="900" b="1" dirty="0">
                <a:latin typeface="+mj-lt"/>
              </a:rPr>
              <a:t>2  Trabajador(a) Social</a:t>
            </a:r>
          </a:p>
          <a:p>
            <a:pPr algn="ctr" eaLnBrk="1" hangingPunct="1"/>
            <a:r>
              <a:rPr lang="es-MX" sz="900" b="1" dirty="0">
                <a:latin typeface="+mj-lt"/>
              </a:rPr>
              <a:t>Supervisora de T.S.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98" name="Line 336"/>
          <p:cNvSpPr>
            <a:spLocks noChangeShapeType="1"/>
          </p:cNvSpPr>
          <p:nvPr/>
        </p:nvSpPr>
        <p:spPr bwMode="auto">
          <a:xfrm>
            <a:off x="2790646" y="6480129"/>
            <a:ext cx="1029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99" name="Text Box 568"/>
          <p:cNvSpPr txBox="1">
            <a:spLocks noChangeArrowheads="1"/>
          </p:cNvSpPr>
          <p:nvPr/>
        </p:nvSpPr>
        <p:spPr bwMode="auto">
          <a:xfrm>
            <a:off x="4832344" y="2567351"/>
            <a:ext cx="1693966" cy="41893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sz="900" b="1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b="1" dirty="0">
                <a:latin typeface="+mj-lt"/>
              </a:rPr>
              <a:t>Encargada de recepción de reportes</a:t>
            </a:r>
          </a:p>
          <a:p>
            <a:pPr algn="ctr" eaLnBrk="1" hangingPunct="1"/>
            <a:r>
              <a:rPr lang="es-MX" sz="900" dirty="0">
                <a:latin typeface="+mj-lt"/>
              </a:rPr>
              <a:t>Encargado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 </a:t>
            </a:r>
            <a:endParaRPr lang="es-ES" sz="900" dirty="0">
              <a:latin typeface="+mj-lt"/>
            </a:endParaRPr>
          </a:p>
        </p:txBody>
      </p:sp>
      <p:sp>
        <p:nvSpPr>
          <p:cNvPr id="100" name="Rectangle 443"/>
          <p:cNvSpPr>
            <a:spLocks noChangeArrowheads="1"/>
          </p:cNvSpPr>
          <p:nvPr/>
        </p:nvSpPr>
        <p:spPr bwMode="auto">
          <a:xfrm>
            <a:off x="459804" y="4001296"/>
            <a:ext cx="1507946" cy="38971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P</a:t>
            </a:r>
            <a:r>
              <a:rPr lang="es-ES" sz="900" b="1" dirty="0"/>
              <a:t>sicólogo</a:t>
            </a:r>
          </a:p>
        </p:txBody>
      </p:sp>
      <p:sp>
        <p:nvSpPr>
          <p:cNvPr id="101" name="Line 336"/>
          <p:cNvSpPr>
            <a:spLocks noChangeShapeType="1"/>
          </p:cNvSpPr>
          <p:nvPr/>
        </p:nvSpPr>
        <p:spPr bwMode="auto">
          <a:xfrm>
            <a:off x="320605" y="5401304"/>
            <a:ext cx="1540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2" name="Text Box 568"/>
          <p:cNvSpPr txBox="1">
            <a:spLocks noChangeArrowheads="1"/>
          </p:cNvSpPr>
          <p:nvPr/>
        </p:nvSpPr>
        <p:spPr bwMode="auto">
          <a:xfrm>
            <a:off x="7000933" y="3259288"/>
            <a:ext cx="1540946" cy="58342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s-MX" sz="900" b="1" dirty="0">
              <a:latin typeface="+mj-lt"/>
            </a:endParaRPr>
          </a:p>
          <a:p>
            <a:pPr algn="ctr" eaLnBrk="1" hangingPunct="1"/>
            <a:r>
              <a:rPr lang="es-MX" sz="900" b="1" dirty="0">
                <a:latin typeface="+mj-lt"/>
              </a:rPr>
              <a:t> </a:t>
            </a:r>
            <a:r>
              <a:rPr lang="es-MX" sz="900" dirty="0">
                <a:latin typeface="+mj-lt"/>
              </a:rPr>
              <a:t>Encargado de Defensoría Sur</a:t>
            </a:r>
          </a:p>
          <a:p>
            <a:pPr algn="ctr" eaLnBrk="1" hangingPunct="1"/>
            <a:r>
              <a:rPr lang="es-MX" sz="900" dirty="0">
                <a:latin typeface="+mj-lt"/>
              </a:rPr>
              <a:t>CBF Canoas</a:t>
            </a:r>
          </a:p>
          <a:p>
            <a:pPr algn="ctr"/>
            <a:r>
              <a:rPr lang="es-MX" sz="900" dirty="0">
                <a:latin typeface="+mn-lt"/>
              </a:rPr>
              <a:t>Encargado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 eaLnBrk="1" hangingPunct="1"/>
            <a:endParaRPr lang="es-MX" sz="900" dirty="0">
              <a:latin typeface="+mj-lt"/>
            </a:endParaRPr>
          </a:p>
        </p:txBody>
      </p:sp>
      <p:sp>
        <p:nvSpPr>
          <p:cNvPr id="103" name="Line 394"/>
          <p:cNvSpPr>
            <a:spLocks noChangeShapeType="1"/>
          </p:cNvSpPr>
          <p:nvPr/>
        </p:nvSpPr>
        <p:spPr bwMode="auto">
          <a:xfrm>
            <a:off x="4824321" y="3833215"/>
            <a:ext cx="7431" cy="23028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4" name="Line 336"/>
          <p:cNvSpPr>
            <a:spLocks noChangeShapeType="1"/>
          </p:cNvSpPr>
          <p:nvPr/>
        </p:nvSpPr>
        <p:spPr bwMode="auto">
          <a:xfrm>
            <a:off x="4827372" y="4822721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5" name="Line 336"/>
          <p:cNvSpPr>
            <a:spLocks noChangeShapeType="1"/>
          </p:cNvSpPr>
          <p:nvPr/>
        </p:nvSpPr>
        <p:spPr bwMode="auto">
          <a:xfrm>
            <a:off x="4827372" y="5472426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6" name="Line 336"/>
          <p:cNvSpPr>
            <a:spLocks noChangeShapeType="1"/>
          </p:cNvSpPr>
          <p:nvPr/>
        </p:nvSpPr>
        <p:spPr bwMode="auto">
          <a:xfrm>
            <a:off x="4844704" y="6130158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8" name="Line 99"/>
          <p:cNvSpPr>
            <a:spLocks noChangeShapeType="1"/>
          </p:cNvSpPr>
          <p:nvPr/>
        </p:nvSpPr>
        <p:spPr bwMode="auto">
          <a:xfrm flipH="1" flipV="1">
            <a:off x="1057018" y="3116914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9" name="Line 99"/>
          <p:cNvSpPr>
            <a:spLocks noChangeShapeType="1"/>
          </p:cNvSpPr>
          <p:nvPr/>
        </p:nvSpPr>
        <p:spPr bwMode="auto">
          <a:xfrm flipH="1" flipV="1">
            <a:off x="5643763" y="3116917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10" name="Line 99"/>
          <p:cNvSpPr>
            <a:spLocks noChangeShapeType="1"/>
          </p:cNvSpPr>
          <p:nvPr/>
        </p:nvSpPr>
        <p:spPr bwMode="auto">
          <a:xfrm flipH="1" flipV="1">
            <a:off x="7779981" y="3129403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11" name="Line 336"/>
          <p:cNvSpPr>
            <a:spLocks noChangeShapeType="1"/>
          </p:cNvSpPr>
          <p:nvPr/>
        </p:nvSpPr>
        <p:spPr bwMode="auto">
          <a:xfrm>
            <a:off x="2765178" y="4793818"/>
            <a:ext cx="11020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7929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81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41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General</a:t>
            </a:r>
            <a:endParaRPr lang="es-ES" sz="3800" dirty="0">
              <a:solidFill>
                <a:srgbClr val="FF7175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280215" y="1295407"/>
            <a:ext cx="4893958" cy="5107205"/>
            <a:chOff x="2801325" y="213419"/>
            <a:chExt cx="3948608" cy="3579732"/>
          </a:xfrm>
          <a:noFill/>
        </p:grpSpPr>
        <p:sp>
          <p:nvSpPr>
            <p:cNvPr id="9" name="Line 51"/>
            <p:cNvSpPr>
              <a:spLocks noChangeShapeType="1"/>
            </p:cNvSpPr>
            <p:nvPr/>
          </p:nvSpPr>
          <p:spPr bwMode="auto">
            <a:xfrm>
              <a:off x="4562376" y="613691"/>
              <a:ext cx="1" cy="124243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10" name="Rectangle 55"/>
            <p:cNvSpPr>
              <a:spLocks noChangeArrowheads="1"/>
            </p:cNvSpPr>
            <p:nvPr/>
          </p:nvSpPr>
          <p:spPr bwMode="auto">
            <a:xfrm>
              <a:off x="3770288" y="213419"/>
              <a:ext cx="1584176" cy="40027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solidFill>
                    <a:srgbClr val="000000"/>
                  </a:solidFill>
                </a:rPr>
                <a:t>Directora General</a:t>
              </a:r>
            </a:p>
            <a:p>
              <a:pPr algn="ctr"/>
              <a:r>
                <a:rPr lang="es-MX" sz="1000" dirty="0">
                  <a:solidFill>
                    <a:srgbClr val="000000"/>
                  </a:solidFill>
                </a:rPr>
                <a:t>  Director General  </a:t>
              </a:r>
            </a:p>
          </p:txBody>
        </p:sp>
        <p:sp>
          <p:nvSpPr>
            <p:cNvPr id="18" name="Rectangle 282"/>
            <p:cNvSpPr>
              <a:spLocks noChangeArrowheads="1"/>
            </p:cNvSpPr>
            <p:nvPr/>
          </p:nvSpPr>
          <p:spPr bwMode="auto">
            <a:xfrm>
              <a:off x="2801325" y="2019276"/>
              <a:ext cx="1483925" cy="32751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Secretaria/o  </a:t>
              </a:r>
            </a:p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 </a:t>
              </a:r>
              <a:endParaRPr lang="es-MX" sz="1000" dirty="0">
                <a:latin typeface="+mj-lt"/>
                <a:cs typeface="Arial" pitchFamily="34" charset="0"/>
              </a:endParaRPr>
            </a:p>
          </p:txBody>
        </p:sp>
        <p:sp>
          <p:nvSpPr>
            <p:cNvPr id="19" name="Rectangle 289"/>
            <p:cNvSpPr>
              <a:spLocks noChangeArrowheads="1"/>
            </p:cNvSpPr>
            <p:nvPr/>
          </p:nvSpPr>
          <p:spPr bwMode="auto">
            <a:xfrm>
              <a:off x="4772305" y="2021245"/>
              <a:ext cx="1977628" cy="36979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1000" b="1" dirty="0">
                <a:solidFill>
                  <a:srgbClr val="000000"/>
                </a:solidFill>
                <a:latin typeface="+mj-lt"/>
              </a:endParaRPr>
            </a:p>
            <a:p>
              <a:pPr algn="ctr"/>
              <a:r>
                <a:rPr lang="es-MX" sz="1000" b="1" dirty="0">
                  <a:solidFill>
                    <a:srgbClr val="000000"/>
                  </a:solidFill>
                  <a:latin typeface="+mj-lt"/>
                </a:rPr>
                <a:t>Coordinadora de la Oficina de Presidencia</a:t>
              </a:r>
            </a:p>
            <a:p>
              <a:pPr algn="ctr"/>
              <a:r>
                <a:rPr lang="es-MX" sz="1000" dirty="0">
                  <a:solidFill>
                    <a:srgbClr val="000000"/>
                  </a:solidFill>
                  <a:latin typeface="+mj-lt"/>
                </a:rPr>
                <a:t> </a:t>
              </a:r>
            </a:p>
            <a:p>
              <a:pPr algn="ctr"/>
              <a:endParaRPr lang="es-MX" sz="10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1" name="Rectangle 607"/>
            <p:cNvSpPr>
              <a:spLocks noChangeArrowheads="1"/>
            </p:cNvSpPr>
            <p:nvPr/>
          </p:nvSpPr>
          <p:spPr bwMode="auto">
            <a:xfrm>
              <a:off x="3000247" y="3324324"/>
              <a:ext cx="1298400" cy="46882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</a:rPr>
                <a:t> </a:t>
              </a:r>
            </a:p>
            <a:p>
              <a:pPr algn="ctr"/>
              <a:r>
                <a:rPr lang="es-MX" sz="1000" dirty="0">
                  <a:latin typeface="+mj-lt"/>
                </a:rPr>
                <a:t>Chofer   </a:t>
              </a:r>
            </a:p>
            <a:p>
              <a:pPr algn="ctr"/>
              <a:r>
                <a:rPr lang="es-MX" sz="1000" dirty="0">
                  <a:latin typeface="+mj-lt"/>
                </a:rPr>
                <a:t> 2</a:t>
              </a:r>
            </a:p>
            <a:p>
              <a:pPr algn="ctr"/>
              <a:r>
                <a:rPr lang="es-MX" sz="1000" dirty="0">
                  <a:latin typeface="+mj-lt"/>
                </a:rPr>
                <a:t>  </a:t>
              </a:r>
            </a:p>
          </p:txBody>
        </p:sp>
        <p:sp>
          <p:nvSpPr>
            <p:cNvPr id="33" name="Rectangle 309"/>
            <p:cNvSpPr>
              <a:spLocks noChangeArrowheads="1"/>
            </p:cNvSpPr>
            <p:nvPr/>
          </p:nvSpPr>
          <p:spPr bwMode="auto">
            <a:xfrm>
              <a:off x="2976183" y="2475785"/>
              <a:ext cx="1285004" cy="37820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  <a:cs typeface="Arial" pitchFamily="34" charset="0"/>
                </a:rPr>
                <a:t>Recepcionista</a:t>
              </a:r>
            </a:p>
            <a:p>
              <a:pPr algn="ctr"/>
              <a:r>
                <a:rPr lang="es-MX" sz="1000" dirty="0">
                  <a:latin typeface="+mj-lt"/>
                </a:rPr>
                <a:t> </a:t>
              </a:r>
            </a:p>
          </p:txBody>
        </p:sp>
        <p:sp>
          <p:nvSpPr>
            <p:cNvPr id="36" name="Rectangle 309"/>
            <p:cNvSpPr>
              <a:spLocks noChangeArrowheads="1"/>
            </p:cNvSpPr>
            <p:nvPr/>
          </p:nvSpPr>
          <p:spPr bwMode="auto">
            <a:xfrm>
              <a:off x="2991864" y="2901077"/>
              <a:ext cx="1291414" cy="33778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dirty="0">
                  <a:latin typeface="+mj-lt"/>
                </a:rPr>
                <a:t>Auxiliar Administrativo</a:t>
              </a:r>
            </a:p>
            <a:p>
              <a:pPr algn="ctr"/>
              <a:r>
                <a:rPr lang="es-MX" sz="1000" dirty="0">
                  <a:latin typeface="+mj-lt"/>
                </a:rPr>
                <a:t> </a:t>
              </a:r>
            </a:p>
          </p:txBody>
        </p:sp>
        <p:sp>
          <p:nvSpPr>
            <p:cNvPr id="38" name="Rectangle 309"/>
            <p:cNvSpPr>
              <a:spLocks noChangeArrowheads="1"/>
            </p:cNvSpPr>
            <p:nvPr/>
          </p:nvSpPr>
          <p:spPr bwMode="auto">
            <a:xfrm>
              <a:off x="5102597" y="2549601"/>
              <a:ext cx="1383221" cy="33316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Secretaria/o </a:t>
              </a:r>
            </a:p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39" name="Line 297"/>
            <p:cNvSpPr>
              <a:spLocks noChangeShapeType="1"/>
            </p:cNvSpPr>
            <p:nvPr/>
          </p:nvSpPr>
          <p:spPr bwMode="auto">
            <a:xfrm>
              <a:off x="4959295" y="2391038"/>
              <a:ext cx="8032" cy="79807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  <a:cs typeface="Arial" pitchFamily="34" charset="0"/>
              </a:endParaRPr>
            </a:p>
          </p:txBody>
        </p:sp>
        <p:sp>
          <p:nvSpPr>
            <p:cNvPr id="40" name="Line 52"/>
            <p:cNvSpPr>
              <a:spLocks noChangeShapeType="1"/>
            </p:cNvSpPr>
            <p:nvPr/>
          </p:nvSpPr>
          <p:spPr bwMode="auto">
            <a:xfrm flipV="1">
              <a:off x="4959295" y="2727498"/>
              <a:ext cx="13689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41" name="Rectangle 309"/>
            <p:cNvSpPr>
              <a:spLocks noChangeArrowheads="1"/>
            </p:cNvSpPr>
            <p:nvPr/>
          </p:nvSpPr>
          <p:spPr bwMode="auto">
            <a:xfrm>
              <a:off x="5096189" y="3026456"/>
              <a:ext cx="1389630" cy="33316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dirty="0">
                  <a:latin typeface="+mj-lt"/>
                </a:rPr>
                <a:t>Chofer         </a:t>
              </a:r>
            </a:p>
            <a:p>
              <a:pPr algn="ctr"/>
              <a:r>
                <a:rPr lang="es-MX" sz="1000" dirty="0">
                  <a:latin typeface="+mj-lt"/>
                </a:rPr>
                <a:t> </a:t>
              </a:r>
            </a:p>
          </p:txBody>
        </p:sp>
        <p:sp>
          <p:nvSpPr>
            <p:cNvPr id="42" name="Line 52"/>
            <p:cNvSpPr>
              <a:spLocks noChangeShapeType="1"/>
            </p:cNvSpPr>
            <p:nvPr/>
          </p:nvSpPr>
          <p:spPr bwMode="auto">
            <a:xfrm flipV="1">
              <a:off x="4969722" y="3181204"/>
              <a:ext cx="12005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</p:grpSp>
      <p:sp>
        <p:nvSpPr>
          <p:cNvPr id="22" name="Line 52"/>
          <p:cNvSpPr>
            <a:spLocks noChangeShapeType="1"/>
          </p:cNvSpPr>
          <p:nvPr/>
        </p:nvSpPr>
        <p:spPr bwMode="auto">
          <a:xfrm flipV="1">
            <a:off x="2377963" y="5946844"/>
            <a:ext cx="14879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7" name="Line 52"/>
          <p:cNvSpPr>
            <a:spLocks noChangeShapeType="1"/>
          </p:cNvSpPr>
          <p:nvPr/>
        </p:nvSpPr>
        <p:spPr bwMode="auto">
          <a:xfrm flipV="1">
            <a:off x="2380455" y="5424468"/>
            <a:ext cx="14879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8" name="Line 52"/>
          <p:cNvSpPr>
            <a:spLocks noChangeShapeType="1"/>
          </p:cNvSpPr>
          <p:nvPr/>
        </p:nvSpPr>
        <p:spPr bwMode="auto">
          <a:xfrm flipV="1">
            <a:off x="2380455" y="4825471"/>
            <a:ext cx="12859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51" name="Line 51"/>
          <p:cNvSpPr>
            <a:spLocks noChangeShapeType="1"/>
          </p:cNvSpPr>
          <p:nvPr/>
        </p:nvSpPr>
        <p:spPr bwMode="auto">
          <a:xfrm>
            <a:off x="2386622" y="4339084"/>
            <a:ext cx="0" cy="160776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52" name="Line 52"/>
          <p:cNvSpPr>
            <a:spLocks noChangeShapeType="1"/>
          </p:cNvSpPr>
          <p:nvPr/>
        </p:nvSpPr>
        <p:spPr bwMode="auto">
          <a:xfrm flipV="1">
            <a:off x="3167742" y="3639055"/>
            <a:ext cx="2710543" cy="2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31" name="Line 52"/>
          <p:cNvSpPr>
            <a:spLocks noChangeShapeType="1"/>
          </p:cNvSpPr>
          <p:nvPr/>
        </p:nvSpPr>
        <p:spPr bwMode="auto">
          <a:xfrm flipV="1">
            <a:off x="3752685" y="2191994"/>
            <a:ext cx="121507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32" name="Line 297"/>
          <p:cNvSpPr>
            <a:spLocks noChangeShapeType="1"/>
          </p:cNvSpPr>
          <p:nvPr/>
        </p:nvSpPr>
        <p:spPr bwMode="auto">
          <a:xfrm>
            <a:off x="3167743" y="3648581"/>
            <a:ext cx="0" cy="2327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34" name="Line 297"/>
          <p:cNvSpPr>
            <a:spLocks noChangeShapeType="1"/>
          </p:cNvSpPr>
          <p:nvPr/>
        </p:nvSpPr>
        <p:spPr bwMode="auto">
          <a:xfrm>
            <a:off x="5878286" y="3641866"/>
            <a:ext cx="0" cy="2327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35" name="Rectangle 23"/>
          <p:cNvSpPr>
            <a:spLocks noChangeArrowheads="1"/>
          </p:cNvSpPr>
          <p:nvPr/>
        </p:nvSpPr>
        <p:spPr bwMode="auto">
          <a:xfrm>
            <a:off x="4967755" y="1949555"/>
            <a:ext cx="2206418" cy="431718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Analista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7" name="Rectangle 23"/>
          <p:cNvSpPr>
            <a:spLocks noChangeArrowheads="1"/>
          </p:cNvSpPr>
          <p:nvPr/>
        </p:nvSpPr>
        <p:spPr bwMode="auto">
          <a:xfrm>
            <a:off x="4967755" y="2508929"/>
            <a:ext cx="2206418" cy="44886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Encargado de Programas de Evaluación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Encargado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4967755" y="3082775"/>
            <a:ext cx="2206418" cy="44294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</a:rPr>
              <a:t>Encargado de Programas de Evaluación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Encargado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  <p:sp>
        <p:nvSpPr>
          <p:cNvPr id="44" name="Line 52"/>
          <p:cNvSpPr>
            <a:spLocks noChangeShapeType="1"/>
          </p:cNvSpPr>
          <p:nvPr/>
        </p:nvSpPr>
        <p:spPr bwMode="auto">
          <a:xfrm>
            <a:off x="4466667" y="2706994"/>
            <a:ext cx="50108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5" name="Line 52"/>
          <p:cNvSpPr>
            <a:spLocks noChangeShapeType="1"/>
          </p:cNvSpPr>
          <p:nvPr/>
        </p:nvSpPr>
        <p:spPr bwMode="auto">
          <a:xfrm>
            <a:off x="4466667" y="3216041"/>
            <a:ext cx="50108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6" name="Rectangle 23"/>
          <p:cNvSpPr>
            <a:spLocks noChangeArrowheads="1"/>
          </p:cNvSpPr>
          <p:nvPr/>
        </p:nvSpPr>
        <p:spPr bwMode="auto">
          <a:xfrm>
            <a:off x="2069942" y="2003909"/>
            <a:ext cx="1676225" cy="47719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1000" b="1" dirty="0">
              <a:solidFill>
                <a:srgbClr val="000000"/>
              </a:solidFill>
              <a:latin typeface="+mj-lt"/>
            </a:endParaRP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Planeación Estratégica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  <a:endParaRPr lang="es-MX" sz="1000" dirty="0">
              <a:solidFill>
                <a:srgbClr val="000000"/>
              </a:solidFill>
            </a:endParaRP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465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297084" y="1512125"/>
            <a:ext cx="8428289" cy="4418763"/>
            <a:chOff x="306984" y="1974687"/>
            <a:chExt cx="8448614" cy="4439573"/>
          </a:xfrm>
          <a:noFill/>
        </p:grpSpPr>
        <p:sp>
          <p:nvSpPr>
            <p:cNvPr id="8" name="Rectangle 362"/>
            <p:cNvSpPr>
              <a:spLocks noChangeArrowheads="1"/>
            </p:cNvSpPr>
            <p:nvPr/>
          </p:nvSpPr>
          <p:spPr bwMode="auto">
            <a:xfrm>
              <a:off x="5689753" y="5269903"/>
              <a:ext cx="1464321" cy="42939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Encargado</a:t>
              </a:r>
            </a:p>
            <a:p>
              <a:pPr algn="ctr"/>
              <a:r>
                <a:rPr lang="es-ES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9" name="Rectangle 363"/>
            <p:cNvSpPr>
              <a:spLocks noChangeArrowheads="1"/>
            </p:cNvSpPr>
            <p:nvPr/>
          </p:nvSpPr>
          <p:spPr bwMode="auto">
            <a:xfrm>
              <a:off x="5689754" y="4760804"/>
              <a:ext cx="1448564" cy="42300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   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Auxiliar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0" name="Rectangle 364"/>
            <p:cNvSpPr>
              <a:spLocks noChangeArrowheads="1"/>
            </p:cNvSpPr>
            <p:nvPr/>
          </p:nvSpPr>
          <p:spPr bwMode="auto">
            <a:xfrm>
              <a:off x="5689754" y="4306625"/>
              <a:ext cx="1448564" cy="37182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Auxiliar Administrativo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" name="Rectangle 366"/>
            <p:cNvSpPr>
              <a:spLocks noChangeArrowheads="1"/>
            </p:cNvSpPr>
            <p:nvPr/>
          </p:nvSpPr>
          <p:spPr bwMode="auto">
            <a:xfrm>
              <a:off x="3971351" y="4931439"/>
              <a:ext cx="1338150" cy="44722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Encargado</a:t>
              </a:r>
              <a:r>
                <a:rPr lang="es-ES" sz="900" dirty="0">
                  <a:latin typeface="+mj-lt"/>
                </a:rPr>
                <a:t>  </a:t>
              </a:r>
            </a:p>
          </p:txBody>
        </p:sp>
        <p:sp>
          <p:nvSpPr>
            <p:cNvPr id="12" name="Rectangle 367"/>
            <p:cNvSpPr>
              <a:spLocks noChangeArrowheads="1"/>
            </p:cNvSpPr>
            <p:nvPr/>
          </p:nvSpPr>
          <p:spPr bwMode="auto">
            <a:xfrm>
              <a:off x="3869341" y="3322172"/>
              <a:ext cx="1440160" cy="53051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Responsable Área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3" name="Text Box 369"/>
            <p:cNvSpPr txBox="1">
              <a:spLocks noChangeArrowheads="1"/>
            </p:cNvSpPr>
            <p:nvPr/>
          </p:nvSpPr>
          <p:spPr bwMode="auto">
            <a:xfrm>
              <a:off x="2502818" y="2621596"/>
              <a:ext cx="1515455" cy="38674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es-MX" sz="900" b="1" dirty="0">
                <a:latin typeface="+mj-lt"/>
              </a:endParaRPr>
            </a:p>
            <a:p>
              <a:pPr algn="ctr" eaLnBrk="1" hangingPunct="1"/>
              <a:r>
                <a:rPr lang="es-MX" sz="900" dirty="0">
                  <a:latin typeface="+mj-lt"/>
                </a:rPr>
                <a:t>Auxiliar Administrativo </a:t>
              </a:r>
            </a:p>
            <a:p>
              <a:pPr algn="ctr" eaLnBrk="1" hangingPunct="1"/>
              <a:endParaRPr lang="es-MX" sz="900" dirty="0">
                <a:latin typeface="+mj-lt"/>
              </a:endParaRPr>
            </a:p>
          </p:txBody>
        </p:sp>
        <p:sp>
          <p:nvSpPr>
            <p:cNvPr id="14" name="Text Box 370"/>
            <p:cNvSpPr txBox="1">
              <a:spLocks noChangeArrowheads="1"/>
            </p:cNvSpPr>
            <p:nvPr/>
          </p:nvSpPr>
          <p:spPr bwMode="auto">
            <a:xfrm>
              <a:off x="2278390" y="3422627"/>
              <a:ext cx="1369228" cy="50165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defPPr>
                <a:defRPr lang="es-ES"/>
              </a:defPPr>
              <a:lvl1pPr algn="ctr">
                <a:defRPr sz="900">
                  <a:latin typeface="Calibri" panose="020F0502020204030204" pitchFamily="34" charset="0"/>
                  <a:cs typeface="Calibri" panose="020F0502020204030204" pitchFamily="34" charset="0"/>
                </a:defRPr>
              </a:lvl1pPr>
            </a:lstStyle>
            <a:p>
              <a:endParaRPr lang="es-MX" b="1" dirty="0"/>
            </a:p>
            <a:p>
              <a:r>
                <a:rPr lang="es-MX" dirty="0"/>
                <a:t>Responsable Área  </a:t>
              </a:r>
              <a:endParaRPr lang="es-MX" dirty="0">
                <a:solidFill>
                  <a:srgbClr val="000000"/>
                </a:solidFill>
              </a:endParaRPr>
            </a:p>
            <a:p>
              <a:endParaRPr lang="es-MX" dirty="0"/>
            </a:p>
          </p:txBody>
        </p:sp>
        <p:sp>
          <p:nvSpPr>
            <p:cNvPr id="15" name="Rectangle 371"/>
            <p:cNvSpPr>
              <a:spLocks noChangeArrowheads="1"/>
            </p:cNvSpPr>
            <p:nvPr/>
          </p:nvSpPr>
          <p:spPr bwMode="auto">
            <a:xfrm>
              <a:off x="315409" y="4859536"/>
              <a:ext cx="1472482" cy="32427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72000" anchor="ctr"/>
            <a:lstStyle/>
            <a:p>
              <a:pPr algn="ctr"/>
              <a:r>
                <a:rPr lang="es-MX" sz="800" dirty="0">
                  <a:latin typeface="+mj-lt"/>
                </a:rPr>
                <a:t>Encargado  </a:t>
              </a:r>
            </a:p>
          </p:txBody>
        </p:sp>
        <p:sp>
          <p:nvSpPr>
            <p:cNvPr id="16" name="Rectangle 372"/>
            <p:cNvSpPr>
              <a:spLocks noChangeArrowheads="1"/>
            </p:cNvSpPr>
            <p:nvPr/>
          </p:nvSpPr>
          <p:spPr bwMode="auto">
            <a:xfrm>
              <a:off x="2110750" y="4736668"/>
              <a:ext cx="1338149" cy="48541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800" dirty="0">
                  <a:latin typeface="+mj-lt"/>
                </a:rPr>
                <a:t> </a:t>
              </a:r>
              <a:r>
                <a:rPr lang="es-MX" sz="900" dirty="0"/>
                <a:t> 3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7" name="Rectangle 373"/>
            <p:cNvSpPr>
              <a:spLocks noChangeArrowheads="1"/>
            </p:cNvSpPr>
            <p:nvPr/>
          </p:nvSpPr>
          <p:spPr bwMode="auto">
            <a:xfrm>
              <a:off x="2088793" y="5799304"/>
              <a:ext cx="1464468" cy="61130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Técnico Mantenimiento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5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8" name="Line 385"/>
            <p:cNvSpPr>
              <a:spLocks noChangeShapeType="1"/>
            </p:cNvSpPr>
            <p:nvPr/>
          </p:nvSpPr>
          <p:spPr bwMode="auto">
            <a:xfrm>
              <a:off x="1787890" y="5947253"/>
              <a:ext cx="2940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9" name="Line 387"/>
            <p:cNvSpPr>
              <a:spLocks noChangeShapeType="1"/>
            </p:cNvSpPr>
            <p:nvPr/>
          </p:nvSpPr>
          <p:spPr bwMode="auto">
            <a:xfrm flipV="1">
              <a:off x="1148508" y="3149132"/>
              <a:ext cx="7092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0" name="Rectangle 389"/>
            <p:cNvSpPr>
              <a:spLocks noChangeArrowheads="1"/>
            </p:cNvSpPr>
            <p:nvPr/>
          </p:nvSpPr>
          <p:spPr bwMode="auto">
            <a:xfrm>
              <a:off x="5315225" y="2621596"/>
              <a:ext cx="1600200" cy="38674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     </a:t>
              </a:r>
              <a:r>
                <a:rPr lang="es-MX" sz="900" dirty="0">
                  <a:latin typeface="+mj-lt"/>
                </a:rPr>
                <a:t> Chofer  2</a:t>
              </a:r>
            </a:p>
          </p:txBody>
        </p:sp>
        <p:sp>
          <p:nvSpPr>
            <p:cNvPr id="21" name="Line 390"/>
            <p:cNvSpPr>
              <a:spLocks noChangeShapeType="1"/>
            </p:cNvSpPr>
            <p:nvPr/>
          </p:nvSpPr>
          <p:spPr bwMode="auto">
            <a:xfrm flipV="1">
              <a:off x="4009913" y="2800551"/>
              <a:ext cx="130745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3" name="Line 392"/>
            <p:cNvSpPr>
              <a:spLocks noChangeShapeType="1"/>
            </p:cNvSpPr>
            <p:nvPr/>
          </p:nvSpPr>
          <p:spPr bwMode="auto">
            <a:xfrm flipH="1">
              <a:off x="3544446" y="3924277"/>
              <a:ext cx="0" cy="101168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4" name="Line 394"/>
            <p:cNvSpPr>
              <a:spLocks noChangeShapeType="1"/>
            </p:cNvSpPr>
            <p:nvPr/>
          </p:nvSpPr>
          <p:spPr bwMode="auto">
            <a:xfrm flipV="1">
              <a:off x="3466566" y="4324472"/>
              <a:ext cx="8669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5" name="Rectangle 396"/>
            <p:cNvSpPr>
              <a:spLocks noChangeArrowheads="1"/>
            </p:cNvSpPr>
            <p:nvPr/>
          </p:nvSpPr>
          <p:spPr bwMode="auto">
            <a:xfrm>
              <a:off x="2278389" y="4030363"/>
              <a:ext cx="1188177" cy="58594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Honorarios Asimilables </a:t>
              </a:r>
            </a:p>
            <a:p>
              <a:pPr algn="ctr"/>
              <a:r>
                <a:rPr lang="es-MX" sz="900" b="1" dirty="0">
                  <a:latin typeface="+mj-lt"/>
                </a:rPr>
                <a:t>a Sueldo 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26" name="Line 409"/>
            <p:cNvSpPr>
              <a:spLocks noChangeShapeType="1"/>
            </p:cNvSpPr>
            <p:nvPr/>
          </p:nvSpPr>
          <p:spPr bwMode="auto">
            <a:xfrm>
              <a:off x="4608810" y="2410880"/>
              <a:ext cx="0" cy="72339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7" name="Line 418"/>
            <p:cNvSpPr>
              <a:spLocks noChangeShapeType="1"/>
            </p:cNvSpPr>
            <p:nvPr/>
          </p:nvSpPr>
          <p:spPr bwMode="auto">
            <a:xfrm flipV="1">
              <a:off x="7138318" y="4492537"/>
              <a:ext cx="125813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8" name="Line 423"/>
            <p:cNvSpPr>
              <a:spLocks noChangeShapeType="1"/>
            </p:cNvSpPr>
            <p:nvPr/>
          </p:nvSpPr>
          <p:spPr bwMode="auto">
            <a:xfrm flipH="1">
              <a:off x="1920686" y="4290260"/>
              <a:ext cx="0" cy="21240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9" name="Rectangle 425"/>
            <p:cNvSpPr>
              <a:spLocks noChangeArrowheads="1"/>
            </p:cNvSpPr>
            <p:nvPr/>
          </p:nvSpPr>
          <p:spPr bwMode="auto">
            <a:xfrm>
              <a:off x="327691" y="4388965"/>
              <a:ext cx="1460200" cy="38502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Auxiliar 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0" name="Rectangle 426"/>
            <p:cNvSpPr>
              <a:spLocks noChangeArrowheads="1"/>
            </p:cNvSpPr>
            <p:nvPr/>
          </p:nvSpPr>
          <p:spPr bwMode="auto">
            <a:xfrm>
              <a:off x="306984" y="5781231"/>
              <a:ext cx="1480907" cy="32522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Electricista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1" name="Line 428"/>
            <p:cNvSpPr>
              <a:spLocks noChangeShapeType="1"/>
            </p:cNvSpPr>
            <p:nvPr/>
          </p:nvSpPr>
          <p:spPr bwMode="auto">
            <a:xfrm>
              <a:off x="5153693" y="4226134"/>
              <a:ext cx="8223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2" name="Line 435"/>
            <p:cNvSpPr>
              <a:spLocks noChangeShapeType="1"/>
            </p:cNvSpPr>
            <p:nvPr/>
          </p:nvSpPr>
          <p:spPr bwMode="auto">
            <a:xfrm>
              <a:off x="2963004" y="3155616"/>
              <a:ext cx="0" cy="25318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3" name="Line 436"/>
            <p:cNvSpPr>
              <a:spLocks noChangeShapeType="1"/>
            </p:cNvSpPr>
            <p:nvPr/>
          </p:nvSpPr>
          <p:spPr bwMode="auto">
            <a:xfrm>
              <a:off x="1796920" y="5029356"/>
              <a:ext cx="12376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4" name="Rectangle 437"/>
            <p:cNvSpPr>
              <a:spLocks noChangeArrowheads="1"/>
            </p:cNvSpPr>
            <p:nvPr/>
          </p:nvSpPr>
          <p:spPr bwMode="auto">
            <a:xfrm>
              <a:off x="3876961" y="3983124"/>
              <a:ext cx="1276731" cy="41280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/>
                <a:t>Auxiliar </a:t>
              </a:r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  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35" name="Rectangle 368"/>
            <p:cNvSpPr>
              <a:spLocks noChangeArrowheads="1"/>
            </p:cNvSpPr>
            <p:nvPr/>
          </p:nvSpPr>
          <p:spPr bwMode="auto">
            <a:xfrm>
              <a:off x="5596371" y="5848353"/>
              <a:ext cx="1282110" cy="50615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Ayudante General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cxnSp>
          <p:nvCxnSpPr>
            <p:cNvPr id="36" name="AutoShape 379"/>
            <p:cNvCxnSpPr>
              <a:cxnSpLocks noChangeShapeType="1"/>
            </p:cNvCxnSpPr>
            <p:nvPr/>
          </p:nvCxnSpPr>
          <p:spPr bwMode="auto">
            <a:xfrm flipH="1" flipV="1">
              <a:off x="7260057" y="3147151"/>
              <a:ext cx="1542" cy="2385090"/>
            </a:xfrm>
            <a:prstGeom prst="straightConnector1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" name="Rectangle 419"/>
            <p:cNvSpPr>
              <a:spLocks noChangeArrowheads="1"/>
            </p:cNvSpPr>
            <p:nvPr/>
          </p:nvSpPr>
          <p:spPr bwMode="auto">
            <a:xfrm>
              <a:off x="314605" y="3423608"/>
              <a:ext cx="1694839" cy="434975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Jefe De Mantenimiento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s-MX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386"/>
            <p:cNvSpPr>
              <a:spLocks noChangeArrowheads="1"/>
            </p:cNvSpPr>
            <p:nvPr/>
          </p:nvSpPr>
          <p:spPr bwMode="auto">
            <a:xfrm>
              <a:off x="7396709" y="3668367"/>
              <a:ext cx="1358889" cy="62022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Encargado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9" name="Line 388"/>
            <p:cNvSpPr>
              <a:spLocks noChangeShapeType="1"/>
            </p:cNvSpPr>
            <p:nvPr/>
          </p:nvSpPr>
          <p:spPr bwMode="auto">
            <a:xfrm>
              <a:off x="8645326" y="4288508"/>
              <a:ext cx="4762" cy="44816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0" name="Rectangle 415"/>
            <p:cNvSpPr>
              <a:spLocks noChangeArrowheads="1"/>
            </p:cNvSpPr>
            <p:nvPr/>
          </p:nvSpPr>
          <p:spPr bwMode="auto">
            <a:xfrm>
              <a:off x="7396710" y="4499442"/>
              <a:ext cx="1181236" cy="62140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Auxiliar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41" name="Line 385"/>
            <p:cNvSpPr>
              <a:spLocks noChangeShapeType="1"/>
            </p:cNvSpPr>
            <p:nvPr/>
          </p:nvSpPr>
          <p:spPr bwMode="auto">
            <a:xfrm flipV="1">
              <a:off x="8573654" y="4727888"/>
              <a:ext cx="7643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2" name="Text Box 369"/>
            <p:cNvSpPr txBox="1">
              <a:spLocks noChangeArrowheads="1"/>
            </p:cNvSpPr>
            <p:nvPr/>
          </p:nvSpPr>
          <p:spPr bwMode="auto">
            <a:xfrm>
              <a:off x="5689754" y="3668367"/>
              <a:ext cx="1463700" cy="565369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s-MX" sz="900" dirty="0">
                  <a:latin typeface="+mj-lt"/>
                </a:rPr>
                <a:t>Auxiliar Administrativo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43" name="Line 418"/>
            <p:cNvSpPr>
              <a:spLocks noChangeShapeType="1"/>
            </p:cNvSpPr>
            <p:nvPr/>
          </p:nvSpPr>
          <p:spPr bwMode="auto">
            <a:xfrm flipV="1">
              <a:off x="7154075" y="3928326"/>
              <a:ext cx="110057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4" name="Line 418"/>
            <p:cNvSpPr>
              <a:spLocks noChangeShapeType="1"/>
            </p:cNvSpPr>
            <p:nvPr/>
          </p:nvSpPr>
          <p:spPr bwMode="auto">
            <a:xfrm flipV="1">
              <a:off x="7129866" y="4893980"/>
              <a:ext cx="130191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5" name="Line 418"/>
            <p:cNvSpPr>
              <a:spLocks noChangeShapeType="1"/>
            </p:cNvSpPr>
            <p:nvPr/>
          </p:nvSpPr>
          <p:spPr bwMode="auto">
            <a:xfrm>
              <a:off x="6878482" y="5992007"/>
              <a:ext cx="15451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cxnSp>
          <p:nvCxnSpPr>
            <p:cNvPr id="46" name="AutoShape 379"/>
            <p:cNvCxnSpPr>
              <a:cxnSpLocks noChangeShapeType="1"/>
            </p:cNvCxnSpPr>
            <p:nvPr/>
          </p:nvCxnSpPr>
          <p:spPr bwMode="auto">
            <a:xfrm flipV="1">
              <a:off x="7032992" y="5698206"/>
              <a:ext cx="0" cy="293801"/>
            </a:xfrm>
            <a:prstGeom prst="straightConnector1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" name="Line 420"/>
            <p:cNvSpPr>
              <a:spLocks noChangeShapeType="1"/>
            </p:cNvSpPr>
            <p:nvPr/>
          </p:nvSpPr>
          <p:spPr bwMode="auto">
            <a:xfrm flipH="1">
              <a:off x="1888234" y="3852684"/>
              <a:ext cx="0" cy="14992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8" name="Line 385"/>
            <p:cNvSpPr>
              <a:spLocks noChangeShapeType="1"/>
            </p:cNvSpPr>
            <p:nvPr/>
          </p:nvSpPr>
          <p:spPr bwMode="auto">
            <a:xfrm>
              <a:off x="1784595" y="6410608"/>
              <a:ext cx="1428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9" name="Line 428"/>
            <p:cNvSpPr>
              <a:spLocks noChangeShapeType="1"/>
            </p:cNvSpPr>
            <p:nvPr/>
          </p:nvSpPr>
          <p:spPr bwMode="auto">
            <a:xfrm flipV="1">
              <a:off x="5309500" y="3620076"/>
              <a:ext cx="144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0" name="Rectangle 419"/>
            <p:cNvSpPr>
              <a:spLocks noChangeArrowheads="1"/>
            </p:cNvSpPr>
            <p:nvPr/>
          </p:nvSpPr>
          <p:spPr bwMode="auto">
            <a:xfrm>
              <a:off x="3769966" y="5498185"/>
              <a:ext cx="1383726" cy="493823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Auxiliar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1" name="Rectangle 62"/>
            <p:cNvSpPr>
              <a:spLocks noChangeArrowheads="1"/>
            </p:cNvSpPr>
            <p:nvPr/>
          </p:nvSpPr>
          <p:spPr bwMode="auto">
            <a:xfrm>
              <a:off x="3726954" y="1974687"/>
              <a:ext cx="1763712" cy="426689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Coordinadora Administrativa</a:t>
              </a:r>
            </a:p>
            <a:p>
              <a:pPr algn="ctr"/>
              <a:r>
                <a:rPr lang="es-MX" sz="9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52" name="Rectangle 426"/>
            <p:cNvSpPr>
              <a:spLocks noChangeArrowheads="1"/>
            </p:cNvSpPr>
            <p:nvPr/>
          </p:nvSpPr>
          <p:spPr bwMode="auto">
            <a:xfrm>
              <a:off x="315696" y="5269903"/>
              <a:ext cx="1472195" cy="43680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Auxiliar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3" name="Line 436"/>
            <p:cNvSpPr>
              <a:spLocks noChangeShapeType="1"/>
            </p:cNvSpPr>
            <p:nvPr/>
          </p:nvSpPr>
          <p:spPr bwMode="auto">
            <a:xfrm flipV="1">
              <a:off x="1784595" y="5488304"/>
              <a:ext cx="1428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4" name="Rectangle 371"/>
            <p:cNvSpPr>
              <a:spLocks noChangeArrowheads="1"/>
            </p:cNvSpPr>
            <p:nvPr/>
          </p:nvSpPr>
          <p:spPr bwMode="auto">
            <a:xfrm>
              <a:off x="314605" y="4007834"/>
              <a:ext cx="1694839" cy="28242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72000" anchor="ctr"/>
            <a:lstStyle/>
            <a:p>
              <a:pPr algn="ctr"/>
              <a:r>
                <a:rPr lang="es-MX" sz="900" dirty="0">
                  <a:latin typeface="+mj-lt"/>
                </a:rPr>
                <a:t>Supervisor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55" name="Line 436"/>
            <p:cNvSpPr>
              <a:spLocks noChangeShapeType="1"/>
            </p:cNvSpPr>
            <p:nvPr/>
          </p:nvSpPr>
          <p:spPr bwMode="auto">
            <a:xfrm>
              <a:off x="1784595" y="4652578"/>
              <a:ext cx="1428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6" name="Line 394"/>
            <p:cNvSpPr>
              <a:spLocks noChangeShapeType="1"/>
            </p:cNvSpPr>
            <p:nvPr/>
          </p:nvSpPr>
          <p:spPr bwMode="auto">
            <a:xfrm>
              <a:off x="3455515" y="4931439"/>
              <a:ext cx="88933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8" name="Line 435"/>
            <p:cNvSpPr>
              <a:spLocks noChangeShapeType="1"/>
            </p:cNvSpPr>
            <p:nvPr/>
          </p:nvSpPr>
          <p:spPr bwMode="auto">
            <a:xfrm>
              <a:off x="5444611" y="3155615"/>
              <a:ext cx="0" cy="2075837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9" name="Line 428"/>
            <p:cNvSpPr>
              <a:spLocks noChangeShapeType="1"/>
            </p:cNvSpPr>
            <p:nvPr/>
          </p:nvSpPr>
          <p:spPr bwMode="auto">
            <a:xfrm flipV="1">
              <a:off x="5317368" y="5222080"/>
              <a:ext cx="1272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0" name="Line 392"/>
            <p:cNvSpPr>
              <a:spLocks noChangeShapeType="1"/>
            </p:cNvSpPr>
            <p:nvPr/>
          </p:nvSpPr>
          <p:spPr bwMode="auto">
            <a:xfrm>
              <a:off x="5231377" y="3849589"/>
              <a:ext cx="0" cy="38105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1" name="Line 392"/>
            <p:cNvSpPr>
              <a:spLocks noChangeShapeType="1"/>
            </p:cNvSpPr>
            <p:nvPr/>
          </p:nvSpPr>
          <p:spPr bwMode="auto">
            <a:xfrm flipH="1">
              <a:off x="5228309" y="5375627"/>
              <a:ext cx="0" cy="3240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2" name="Line 428"/>
            <p:cNvSpPr>
              <a:spLocks noChangeShapeType="1"/>
            </p:cNvSpPr>
            <p:nvPr/>
          </p:nvSpPr>
          <p:spPr bwMode="auto">
            <a:xfrm>
              <a:off x="5153693" y="5692491"/>
              <a:ext cx="8223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5" name="Line 418"/>
            <p:cNvSpPr>
              <a:spLocks noChangeShapeType="1"/>
            </p:cNvSpPr>
            <p:nvPr/>
          </p:nvSpPr>
          <p:spPr bwMode="auto">
            <a:xfrm flipV="1">
              <a:off x="7142162" y="5534334"/>
              <a:ext cx="130191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6" name="Line 435"/>
            <p:cNvSpPr>
              <a:spLocks noChangeShapeType="1"/>
            </p:cNvSpPr>
            <p:nvPr/>
          </p:nvSpPr>
          <p:spPr bwMode="auto">
            <a:xfrm>
              <a:off x="8238258" y="3147151"/>
              <a:ext cx="0" cy="521216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7" name="Line 435"/>
            <p:cNvSpPr>
              <a:spLocks noChangeShapeType="1"/>
            </p:cNvSpPr>
            <p:nvPr/>
          </p:nvSpPr>
          <p:spPr bwMode="auto">
            <a:xfrm>
              <a:off x="1152949" y="3155616"/>
              <a:ext cx="0" cy="25318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</p:grpSp>
      <p:sp>
        <p:nvSpPr>
          <p:cNvPr id="68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4000" dirty="0">
              <a:solidFill>
                <a:srgbClr val="FF7175"/>
              </a:solidFill>
            </a:endParaRPr>
          </a:p>
        </p:txBody>
      </p:sp>
      <p:sp>
        <p:nvSpPr>
          <p:cNvPr id="69" name="Rectangle 55"/>
          <p:cNvSpPr>
            <a:spLocks noChangeArrowheads="1"/>
          </p:cNvSpPr>
          <p:nvPr/>
        </p:nvSpPr>
        <p:spPr bwMode="auto">
          <a:xfrm>
            <a:off x="3569433" y="973804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Director General  </a:t>
            </a:r>
          </a:p>
        </p:txBody>
      </p:sp>
      <p:sp>
        <p:nvSpPr>
          <p:cNvPr id="70" name="Line 435"/>
          <p:cNvSpPr>
            <a:spLocks noChangeShapeType="1"/>
          </p:cNvSpPr>
          <p:nvPr/>
        </p:nvSpPr>
        <p:spPr bwMode="auto">
          <a:xfrm>
            <a:off x="4560691" y="1374077"/>
            <a:ext cx="0" cy="1470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71" name="Rectangle 303"/>
          <p:cNvSpPr>
            <a:spLocks noChangeArrowheads="1"/>
          </p:cNvSpPr>
          <p:nvPr/>
        </p:nvSpPr>
        <p:spPr bwMode="auto">
          <a:xfrm>
            <a:off x="267819" y="5715065"/>
            <a:ext cx="1497556" cy="47003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sz="900" dirty="0">
                <a:latin typeface="+mj-lt"/>
              </a:rPr>
              <a:t>Chofer   </a:t>
            </a:r>
            <a:r>
              <a:rPr lang="es-MX" sz="9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037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41823" y="1906914"/>
            <a:ext cx="7644778" cy="4757817"/>
            <a:chOff x="295904" y="1521564"/>
            <a:chExt cx="6451920" cy="5461182"/>
          </a:xfrm>
          <a:noFill/>
        </p:grpSpPr>
        <p:sp>
          <p:nvSpPr>
            <p:cNvPr id="8" name="Rectangle 63"/>
            <p:cNvSpPr>
              <a:spLocks noChangeArrowheads="1"/>
            </p:cNvSpPr>
            <p:nvPr/>
          </p:nvSpPr>
          <p:spPr bwMode="auto">
            <a:xfrm>
              <a:off x="3020694" y="1521564"/>
              <a:ext cx="1657079" cy="584471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Coordinadora Asistencia Social </a:t>
              </a:r>
            </a:p>
            <a:p>
              <a:pPr algn="ctr"/>
              <a:r>
                <a:rPr lang="es-MX" sz="900" dirty="0">
                  <a:latin typeface="Calibri" panose="020F0502020204030204" pitchFamily="34" charset="0"/>
                  <a:cs typeface="Calibri" panose="020F0502020204030204" pitchFamily="34" charset="0"/>
                </a:rPr>
                <a:t>Coordinador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  <a:endParaRPr lang="es-MX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Line 1185"/>
            <p:cNvSpPr>
              <a:spLocks noChangeShapeType="1"/>
            </p:cNvSpPr>
            <p:nvPr/>
          </p:nvSpPr>
          <p:spPr bwMode="auto">
            <a:xfrm>
              <a:off x="3866824" y="2106037"/>
              <a:ext cx="0" cy="171771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0" name="Line 1194"/>
            <p:cNvSpPr>
              <a:spLocks noChangeShapeType="1"/>
            </p:cNvSpPr>
            <p:nvPr/>
          </p:nvSpPr>
          <p:spPr bwMode="auto">
            <a:xfrm>
              <a:off x="3500486" y="2623270"/>
              <a:ext cx="72491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1" name="Rectangle 1349"/>
            <p:cNvSpPr>
              <a:spLocks noChangeArrowheads="1"/>
            </p:cNvSpPr>
            <p:nvPr/>
          </p:nvSpPr>
          <p:spPr bwMode="auto">
            <a:xfrm>
              <a:off x="295904" y="4762149"/>
              <a:ext cx="1170856" cy="64198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Responsable Área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2" name="Rectangle 1351"/>
            <p:cNvSpPr>
              <a:spLocks noChangeArrowheads="1"/>
            </p:cNvSpPr>
            <p:nvPr/>
          </p:nvSpPr>
          <p:spPr bwMode="auto">
            <a:xfrm>
              <a:off x="1922938" y="4813404"/>
              <a:ext cx="1671599" cy="40900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Encargado    </a:t>
              </a:r>
              <a:endParaRPr lang="es-ES" sz="900" dirty="0">
                <a:cs typeface="Arial" panose="020B0604020202020204" pitchFamily="34" charset="0"/>
              </a:endParaRPr>
            </a:p>
          </p:txBody>
        </p:sp>
        <p:sp>
          <p:nvSpPr>
            <p:cNvPr id="13" name="Rectangle 1352"/>
            <p:cNvSpPr>
              <a:spLocks noChangeArrowheads="1"/>
            </p:cNvSpPr>
            <p:nvPr/>
          </p:nvSpPr>
          <p:spPr bwMode="auto">
            <a:xfrm>
              <a:off x="5314848" y="4069336"/>
              <a:ext cx="1297395" cy="61756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Responsable Área </a:t>
              </a:r>
              <a:endParaRPr lang="es-MX" sz="900" dirty="0">
                <a:solidFill>
                  <a:srgbClr val="000000"/>
                </a:solidFill>
              </a:endParaRP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4" name="Line 1353"/>
            <p:cNvSpPr>
              <a:spLocks noChangeShapeType="1"/>
            </p:cNvSpPr>
            <p:nvPr/>
          </p:nvSpPr>
          <p:spPr bwMode="auto">
            <a:xfrm>
              <a:off x="1706816" y="3814972"/>
              <a:ext cx="4320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7" name="Rectangle 1350"/>
            <p:cNvSpPr>
              <a:spLocks noChangeArrowheads="1"/>
            </p:cNvSpPr>
            <p:nvPr/>
          </p:nvSpPr>
          <p:spPr bwMode="auto">
            <a:xfrm>
              <a:off x="305164" y="5490840"/>
              <a:ext cx="1183367" cy="375309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Encargado</a:t>
              </a:r>
            </a:p>
          </p:txBody>
        </p:sp>
        <p:sp>
          <p:nvSpPr>
            <p:cNvPr id="18" name="Line 1357"/>
            <p:cNvSpPr>
              <a:spLocks noChangeShapeType="1"/>
            </p:cNvSpPr>
            <p:nvPr/>
          </p:nvSpPr>
          <p:spPr bwMode="auto">
            <a:xfrm>
              <a:off x="6026815" y="3823751"/>
              <a:ext cx="0" cy="2412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9" name="Rectangle 282"/>
            <p:cNvSpPr>
              <a:spLocks noChangeArrowheads="1"/>
            </p:cNvSpPr>
            <p:nvPr/>
          </p:nvSpPr>
          <p:spPr bwMode="auto">
            <a:xfrm>
              <a:off x="4231721" y="2297165"/>
              <a:ext cx="1576536" cy="52820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Auxiliar Administrativo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0" name="Line 1384"/>
            <p:cNvSpPr>
              <a:spLocks noChangeShapeType="1"/>
            </p:cNvSpPr>
            <p:nvPr/>
          </p:nvSpPr>
          <p:spPr bwMode="auto">
            <a:xfrm>
              <a:off x="3506824" y="3144275"/>
              <a:ext cx="720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1" name="Rectangle 1391"/>
            <p:cNvSpPr>
              <a:spLocks noChangeArrowheads="1"/>
            </p:cNvSpPr>
            <p:nvPr/>
          </p:nvSpPr>
          <p:spPr bwMode="auto">
            <a:xfrm>
              <a:off x="2503284" y="2931517"/>
              <a:ext cx="998644" cy="43118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Auxiliar  </a:t>
              </a:r>
              <a:endParaRPr lang="es-ES" sz="900" dirty="0">
                <a:cs typeface="Arial" panose="020B0604020202020204" pitchFamily="34" charset="0"/>
              </a:endParaRPr>
            </a:p>
          </p:txBody>
        </p:sp>
        <p:sp>
          <p:nvSpPr>
            <p:cNvPr id="23" name="Rectangle 1349"/>
            <p:cNvSpPr>
              <a:spLocks noChangeArrowheads="1"/>
            </p:cNvSpPr>
            <p:nvPr/>
          </p:nvSpPr>
          <p:spPr bwMode="auto">
            <a:xfrm>
              <a:off x="909753" y="4057067"/>
              <a:ext cx="1599332" cy="554309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Jefe de Programas Alimenticios </a:t>
              </a:r>
            </a:p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 y  Nutrición</a:t>
              </a:r>
            </a:p>
            <a:p>
              <a:pPr algn="ctr"/>
              <a:r>
                <a:rPr lang="es-MX" sz="900" dirty="0">
                  <a:latin typeface="Calibri" panose="020F0502020204030204" pitchFamily="34" charset="0"/>
                  <a:cs typeface="Calibri" panose="020F0502020204030204" pitchFamily="34" charset="0"/>
                </a:rPr>
                <a:t>Jefe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  <a:endParaRPr lang="es-MX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Line 1384"/>
            <p:cNvSpPr>
              <a:spLocks noChangeShapeType="1"/>
            </p:cNvSpPr>
            <p:nvPr/>
          </p:nvSpPr>
          <p:spPr bwMode="auto">
            <a:xfrm>
              <a:off x="1473708" y="4960945"/>
              <a:ext cx="455741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6" name="Line 1384"/>
            <p:cNvSpPr>
              <a:spLocks noChangeShapeType="1"/>
            </p:cNvSpPr>
            <p:nvPr/>
          </p:nvSpPr>
          <p:spPr bwMode="auto">
            <a:xfrm>
              <a:off x="1488531" y="5678495"/>
              <a:ext cx="213047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7" name="Line 1355"/>
            <p:cNvSpPr>
              <a:spLocks noChangeShapeType="1"/>
            </p:cNvSpPr>
            <p:nvPr/>
          </p:nvSpPr>
          <p:spPr bwMode="auto">
            <a:xfrm>
              <a:off x="1701578" y="3815109"/>
              <a:ext cx="0" cy="2419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8" name="Rectangle 1262"/>
            <p:cNvSpPr>
              <a:spLocks noChangeArrowheads="1"/>
            </p:cNvSpPr>
            <p:nvPr/>
          </p:nvSpPr>
          <p:spPr bwMode="auto">
            <a:xfrm>
              <a:off x="4231720" y="2953145"/>
              <a:ext cx="1576537" cy="429978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Encargado   </a:t>
              </a:r>
            </a:p>
          </p:txBody>
        </p:sp>
        <p:sp>
          <p:nvSpPr>
            <p:cNvPr id="29" name="Rectangle 1203"/>
            <p:cNvSpPr>
              <a:spLocks noChangeArrowheads="1"/>
            </p:cNvSpPr>
            <p:nvPr/>
          </p:nvSpPr>
          <p:spPr bwMode="auto">
            <a:xfrm>
              <a:off x="5314848" y="4817574"/>
              <a:ext cx="1432976" cy="77304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6 Trabajador(a) Social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marL="228600" indent="-228600" algn="ctr">
                <a:buAutoNum type="arabicPlain" startAt="6"/>
              </a:pPr>
              <a:endParaRPr lang="es-ES" sz="900" dirty="0">
                <a:cs typeface="Arial" panose="020B0604020202020204" pitchFamily="34" charset="0"/>
              </a:endParaRPr>
            </a:p>
          </p:txBody>
        </p:sp>
        <p:sp>
          <p:nvSpPr>
            <p:cNvPr id="30" name="Line 1355"/>
            <p:cNvSpPr>
              <a:spLocks noChangeShapeType="1"/>
            </p:cNvSpPr>
            <p:nvPr/>
          </p:nvSpPr>
          <p:spPr bwMode="auto">
            <a:xfrm>
              <a:off x="6026816" y="4687700"/>
              <a:ext cx="0" cy="129874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31" name="Rectangle 1240"/>
            <p:cNvSpPr>
              <a:spLocks noChangeArrowheads="1"/>
            </p:cNvSpPr>
            <p:nvPr/>
          </p:nvSpPr>
          <p:spPr bwMode="auto">
            <a:xfrm>
              <a:off x="2030847" y="5329925"/>
              <a:ext cx="1362464" cy="477493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2 Auxiliar 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es-MX" sz="900" dirty="0">
                  <a:solidFill>
                    <a:srgbClr val="FF0000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32" name="Rectangle 1241"/>
            <p:cNvSpPr>
              <a:spLocks noChangeArrowheads="1"/>
            </p:cNvSpPr>
            <p:nvPr/>
          </p:nvSpPr>
          <p:spPr bwMode="auto">
            <a:xfrm>
              <a:off x="2020688" y="6621384"/>
              <a:ext cx="1367397" cy="36136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Chofer </a:t>
              </a:r>
            </a:p>
          </p:txBody>
        </p:sp>
        <p:sp>
          <p:nvSpPr>
            <p:cNvPr id="33" name="Rectangle 1398"/>
            <p:cNvSpPr>
              <a:spLocks noChangeArrowheads="1"/>
            </p:cNvSpPr>
            <p:nvPr/>
          </p:nvSpPr>
          <p:spPr bwMode="auto">
            <a:xfrm>
              <a:off x="2020689" y="5993363"/>
              <a:ext cx="1362465" cy="47186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Auxiliar Administrativo </a:t>
              </a: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34" name="Line 312"/>
            <p:cNvSpPr>
              <a:spLocks noChangeShapeType="1"/>
            </p:cNvSpPr>
            <p:nvPr/>
          </p:nvSpPr>
          <p:spPr bwMode="auto">
            <a:xfrm>
              <a:off x="1701578" y="4611377"/>
              <a:ext cx="8313" cy="1946754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36" name="Line 1263"/>
            <p:cNvSpPr>
              <a:spLocks noChangeShapeType="1"/>
            </p:cNvSpPr>
            <p:nvPr/>
          </p:nvSpPr>
          <p:spPr bwMode="auto">
            <a:xfrm flipV="1">
              <a:off x="3388163" y="5590616"/>
              <a:ext cx="169703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</p:grpSp>
      <p:sp>
        <p:nvSpPr>
          <p:cNvPr id="40" name="CuadroTexto 4"/>
          <p:cNvSpPr txBox="1"/>
          <p:nvPr/>
        </p:nvSpPr>
        <p:spPr>
          <a:xfrm>
            <a:off x="163773" y="-28342"/>
            <a:ext cx="664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Asistencia Social y Adulto Mayor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41" name="Line 1357"/>
          <p:cNvSpPr>
            <a:spLocks noChangeShapeType="1"/>
          </p:cNvSpPr>
          <p:nvPr/>
        </p:nvSpPr>
        <p:spPr bwMode="auto">
          <a:xfrm>
            <a:off x="4515545" y="5131110"/>
            <a:ext cx="0" cy="13319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2" name="Rectangle 55"/>
          <p:cNvSpPr>
            <a:spLocks noChangeArrowheads="1"/>
          </p:cNvSpPr>
          <p:nvPr/>
        </p:nvSpPr>
        <p:spPr bwMode="auto">
          <a:xfrm>
            <a:off x="3885123" y="1308390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Director General </a:t>
            </a:r>
          </a:p>
        </p:txBody>
      </p:sp>
      <p:sp>
        <p:nvSpPr>
          <p:cNvPr id="43" name="Line 1355"/>
          <p:cNvSpPr>
            <a:spLocks noChangeShapeType="1"/>
          </p:cNvSpPr>
          <p:nvPr/>
        </p:nvSpPr>
        <p:spPr bwMode="auto">
          <a:xfrm>
            <a:off x="4864226" y="1708662"/>
            <a:ext cx="0" cy="21079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6" name="Line 1263"/>
          <p:cNvSpPr>
            <a:spLocks noChangeShapeType="1"/>
          </p:cNvSpPr>
          <p:nvPr/>
        </p:nvSpPr>
        <p:spPr bwMode="auto">
          <a:xfrm>
            <a:off x="4308532" y="6002838"/>
            <a:ext cx="198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7" name="Line 1263"/>
          <p:cNvSpPr>
            <a:spLocks noChangeShapeType="1"/>
          </p:cNvSpPr>
          <p:nvPr/>
        </p:nvSpPr>
        <p:spPr bwMode="auto">
          <a:xfrm>
            <a:off x="4301547" y="6463049"/>
            <a:ext cx="21399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35" name="Rectangle 337">
            <a:extLst>
              <a:ext uri="{FF2B5EF4-FFF2-40B4-BE49-F238E27FC236}">
                <a16:creationId xmlns:a16="http://schemas.microsoft.com/office/drawing/2014/main" id="{8596A1B3-75B7-4D32-A498-6AAE15E7E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356" y="6181162"/>
            <a:ext cx="1402152" cy="28189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3  Auxiliar</a:t>
            </a:r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37" name="Rectangle 337">
            <a:extLst>
              <a:ext uri="{FF2B5EF4-FFF2-40B4-BE49-F238E27FC236}">
                <a16:creationId xmlns:a16="http://schemas.microsoft.com/office/drawing/2014/main" id="{FB541860-1334-4006-B90F-288F7783B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94" y="5786770"/>
            <a:ext cx="1402153" cy="28189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3  Ayudante General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38" name="Line 1384">
            <a:extLst>
              <a:ext uri="{FF2B5EF4-FFF2-40B4-BE49-F238E27FC236}">
                <a16:creationId xmlns:a16="http://schemas.microsoft.com/office/drawing/2014/main" id="{FCE5A504-0D3B-4015-854E-CEC004E9D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98" y="6294804"/>
            <a:ext cx="2524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39" name="Line 1384">
            <a:extLst>
              <a:ext uri="{FF2B5EF4-FFF2-40B4-BE49-F238E27FC236}">
                <a16:creationId xmlns:a16="http://schemas.microsoft.com/office/drawing/2014/main" id="{AF0DB35E-8900-428F-85F6-63C8BDCE6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98" y="5911636"/>
            <a:ext cx="2524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5" name="Rectangle 1391">
            <a:extLst>
              <a:ext uri="{FF2B5EF4-FFF2-40B4-BE49-F238E27FC236}">
                <a16:creationId xmlns:a16="http://schemas.microsoft.com/office/drawing/2014/main" id="{55E471A7-BB43-47F0-B2C6-1591443D2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5605" y="2646731"/>
            <a:ext cx="1183277" cy="3756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dirty="0">
                <a:cs typeface="Arial" panose="020B0604020202020204" pitchFamily="34" charset="0"/>
              </a:rPr>
              <a:t>Chofer</a:t>
            </a:r>
            <a:endParaRPr lang="es-ES" sz="9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54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475094" y="1170391"/>
            <a:ext cx="8308566" cy="4989305"/>
            <a:chOff x="481263" y="1627024"/>
            <a:chExt cx="8308566" cy="4989305"/>
          </a:xfrm>
        </p:grpSpPr>
        <p:sp>
          <p:nvSpPr>
            <p:cNvPr id="8" name="Rectangle 309"/>
            <p:cNvSpPr>
              <a:spLocks noChangeArrowheads="1"/>
            </p:cNvSpPr>
            <p:nvPr/>
          </p:nvSpPr>
          <p:spPr bwMode="auto">
            <a:xfrm>
              <a:off x="3542977" y="1627024"/>
              <a:ext cx="2058047" cy="4523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Responsable Área 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  <a:latin typeface="+mj-lt"/>
                </a:rPr>
                <a:t> 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9" name="Line 312"/>
            <p:cNvSpPr>
              <a:spLocks noChangeShapeType="1"/>
            </p:cNvSpPr>
            <p:nvPr/>
          </p:nvSpPr>
          <p:spPr bwMode="auto">
            <a:xfrm flipH="1">
              <a:off x="4586867" y="2079353"/>
              <a:ext cx="0" cy="7024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0" name="Rectangle 337"/>
            <p:cNvSpPr>
              <a:spLocks noChangeArrowheads="1"/>
            </p:cNvSpPr>
            <p:nvPr/>
          </p:nvSpPr>
          <p:spPr bwMode="auto">
            <a:xfrm>
              <a:off x="2248018" y="6180777"/>
              <a:ext cx="1420119" cy="43555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4  Intendente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11" name="Rectangle 338"/>
            <p:cNvSpPr>
              <a:spLocks noChangeArrowheads="1"/>
            </p:cNvSpPr>
            <p:nvPr/>
          </p:nvSpPr>
          <p:spPr bwMode="auto">
            <a:xfrm>
              <a:off x="481263" y="2940743"/>
              <a:ext cx="1835747" cy="5678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Hogar </a:t>
              </a:r>
            </a:p>
            <a:p>
              <a:pPr algn="ctr"/>
              <a:r>
                <a:rPr lang="es-MX" sz="900" b="1" dirty="0">
                  <a:latin typeface="+mj-lt"/>
                </a:rPr>
                <a:t>Nueva Esperanza </a:t>
              </a:r>
            </a:p>
            <a:p>
              <a:pPr algn="ctr"/>
              <a:r>
                <a:rPr lang="es-MX" sz="900" dirty="0">
                  <a:latin typeface="+mj-lt"/>
                </a:rPr>
                <a:t>     Encargada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2" name="Rectangle 340"/>
            <p:cNvSpPr>
              <a:spLocks noChangeArrowheads="1"/>
            </p:cNvSpPr>
            <p:nvPr/>
          </p:nvSpPr>
          <p:spPr bwMode="auto">
            <a:xfrm>
              <a:off x="2238103" y="5131412"/>
              <a:ext cx="1420119" cy="40488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4  Vigilante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r>
                <a:rPr lang="es-MX" sz="900" dirty="0"/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3" name="Line 347"/>
            <p:cNvSpPr>
              <a:spLocks noChangeShapeType="1"/>
            </p:cNvSpPr>
            <p:nvPr/>
          </p:nvSpPr>
          <p:spPr bwMode="auto">
            <a:xfrm flipV="1">
              <a:off x="1458860" y="2756487"/>
              <a:ext cx="6687262" cy="205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4" name="Line 348"/>
            <p:cNvSpPr>
              <a:spLocks noChangeShapeType="1"/>
            </p:cNvSpPr>
            <p:nvPr/>
          </p:nvSpPr>
          <p:spPr bwMode="auto">
            <a:xfrm>
              <a:off x="1466061" y="2775147"/>
              <a:ext cx="0" cy="1655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5" name="Rectangle 350"/>
            <p:cNvSpPr>
              <a:spLocks noChangeArrowheads="1"/>
            </p:cNvSpPr>
            <p:nvPr/>
          </p:nvSpPr>
          <p:spPr bwMode="auto">
            <a:xfrm>
              <a:off x="564310" y="3606551"/>
              <a:ext cx="1466483" cy="41906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Casa Hogar </a:t>
              </a:r>
            </a:p>
            <a:p>
              <a:pPr algn="ctr"/>
              <a:r>
                <a:rPr lang="es-MX" sz="900" b="1" dirty="0">
                  <a:latin typeface="+mj-lt"/>
                </a:rPr>
                <a:t>Nueva Esperanza</a:t>
              </a:r>
            </a:p>
            <a:p>
              <a:pPr algn="ctr"/>
              <a:r>
                <a:rPr lang="es-MX" sz="900" dirty="0">
                  <a:latin typeface="+mj-lt"/>
                </a:rPr>
                <a:t>  Auxiliar  </a:t>
              </a:r>
            </a:p>
          </p:txBody>
        </p:sp>
        <p:sp>
          <p:nvSpPr>
            <p:cNvPr id="16" name="Line 353"/>
            <p:cNvSpPr>
              <a:spLocks noChangeShapeType="1"/>
            </p:cNvSpPr>
            <p:nvPr/>
          </p:nvSpPr>
          <p:spPr bwMode="auto">
            <a:xfrm flipH="1">
              <a:off x="2147415" y="3504750"/>
              <a:ext cx="10824" cy="29859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7" name="Line 356"/>
            <p:cNvSpPr>
              <a:spLocks noChangeShapeType="1"/>
            </p:cNvSpPr>
            <p:nvPr/>
          </p:nvSpPr>
          <p:spPr bwMode="auto">
            <a:xfrm flipV="1">
              <a:off x="2030791" y="3816084"/>
              <a:ext cx="1274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8" name="Rectangle 462"/>
            <p:cNvSpPr>
              <a:spLocks noChangeArrowheads="1"/>
            </p:cNvSpPr>
            <p:nvPr/>
          </p:nvSpPr>
          <p:spPr bwMode="auto">
            <a:xfrm>
              <a:off x="3833353" y="4684307"/>
              <a:ext cx="1388940" cy="38593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19" name="Rectangle 463"/>
            <p:cNvSpPr>
              <a:spLocks noChangeArrowheads="1"/>
            </p:cNvSpPr>
            <p:nvPr/>
          </p:nvSpPr>
          <p:spPr bwMode="auto">
            <a:xfrm>
              <a:off x="3833353" y="3571405"/>
              <a:ext cx="1388940" cy="46196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Trabajador(a) Social</a:t>
              </a:r>
            </a:p>
            <a:p>
              <a:pPr algn="ctr"/>
              <a:r>
                <a:rPr lang="es-MX" sz="900" dirty="0">
                  <a:latin typeface="+mj-lt"/>
                </a:rPr>
                <a:t>     </a:t>
              </a:r>
              <a:endParaRPr lang="es-MX" sz="900" dirty="0"/>
            </a:p>
          </p:txBody>
        </p:sp>
        <p:sp>
          <p:nvSpPr>
            <p:cNvPr id="20" name="Rectangle 464"/>
            <p:cNvSpPr>
              <a:spLocks noChangeArrowheads="1"/>
            </p:cNvSpPr>
            <p:nvPr/>
          </p:nvSpPr>
          <p:spPr bwMode="auto">
            <a:xfrm>
              <a:off x="3822838" y="4069328"/>
              <a:ext cx="1388940" cy="5610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Secretaria Casa Club </a:t>
              </a:r>
            </a:p>
            <a:p>
              <a:pPr algn="ctr"/>
              <a:r>
                <a:rPr lang="es-MX" sz="900" b="1" dirty="0">
                  <a:latin typeface="+mj-lt"/>
                </a:rPr>
                <a:t>Ad May Los Altos</a:t>
              </a:r>
            </a:p>
            <a:p>
              <a:pPr algn="ctr"/>
              <a:r>
                <a:rPr lang="es-MX" sz="900" dirty="0">
                  <a:latin typeface="+mj-lt"/>
                </a:rPr>
                <a:t>Auxiliar Administrativo 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</p:txBody>
        </p:sp>
        <p:sp>
          <p:nvSpPr>
            <p:cNvPr id="21" name="Rectangle 466"/>
            <p:cNvSpPr>
              <a:spLocks noChangeArrowheads="1"/>
            </p:cNvSpPr>
            <p:nvPr/>
          </p:nvSpPr>
          <p:spPr bwMode="auto">
            <a:xfrm>
              <a:off x="3833353" y="2950090"/>
              <a:ext cx="1656185" cy="55086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Del Adulto </a:t>
              </a:r>
            </a:p>
            <a:p>
              <a:pPr algn="ctr"/>
              <a:r>
                <a:rPr lang="es-MX" sz="900" b="1" dirty="0">
                  <a:latin typeface="+mj-lt"/>
                </a:rPr>
                <a:t>Mayor «Los Altos»</a:t>
              </a:r>
            </a:p>
            <a:p>
              <a:pPr algn="ctr"/>
              <a:r>
                <a:rPr lang="es-MX" sz="900" dirty="0">
                  <a:latin typeface="+mj-lt"/>
                </a:rPr>
                <a:t>   Jefe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22" name="Rectangle 466"/>
            <p:cNvSpPr>
              <a:spLocks noChangeArrowheads="1"/>
            </p:cNvSpPr>
            <p:nvPr/>
          </p:nvSpPr>
          <p:spPr bwMode="auto">
            <a:xfrm>
              <a:off x="5633578" y="2942800"/>
              <a:ext cx="1526352" cy="5651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Del </a:t>
              </a:r>
            </a:p>
            <a:p>
              <a:pPr algn="ctr"/>
              <a:r>
                <a:rPr lang="es-MX" sz="900" b="1" dirty="0">
                  <a:latin typeface="+mj-lt"/>
                </a:rPr>
                <a:t>Adulto Mayor «Canoas»</a:t>
              </a:r>
            </a:p>
            <a:p>
              <a:pPr algn="ctr"/>
              <a:r>
                <a:rPr lang="es-MX" sz="900" dirty="0">
                  <a:latin typeface="+mj-lt"/>
                </a:rPr>
                <a:t> Encargado 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  <a:latin typeface="+mj-lt"/>
                </a:rPr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23" name="Line 506"/>
            <p:cNvSpPr>
              <a:spLocks noChangeShapeType="1"/>
            </p:cNvSpPr>
            <p:nvPr/>
          </p:nvSpPr>
          <p:spPr bwMode="auto">
            <a:xfrm flipH="1">
              <a:off x="6398529" y="2756487"/>
              <a:ext cx="0" cy="186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4" name="Line 356"/>
            <p:cNvSpPr>
              <a:spLocks noChangeShapeType="1"/>
            </p:cNvSpPr>
            <p:nvPr/>
          </p:nvSpPr>
          <p:spPr bwMode="auto">
            <a:xfrm flipV="1">
              <a:off x="2014214" y="4304310"/>
              <a:ext cx="1392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5" name="Line 356"/>
            <p:cNvSpPr>
              <a:spLocks noChangeShapeType="1"/>
            </p:cNvSpPr>
            <p:nvPr/>
          </p:nvSpPr>
          <p:spPr bwMode="auto">
            <a:xfrm>
              <a:off x="2019966" y="4829651"/>
              <a:ext cx="2280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8" name="Rectangle 1240"/>
            <p:cNvSpPr>
              <a:spLocks noChangeArrowheads="1"/>
            </p:cNvSpPr>
            <p:nvPr/>
          </p:nvSpPr>
          <p:spPr bwMode="auto">
            <a:xfrm>
              <a:off x="5730564" y="4122816"/>
              <a:ext cx="1112635" cy="4105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 Intendente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dirty="0"/>
                <a:t> </a:t>
              </a:r>
            </a:p>
          </p:txBody>
        </p:sp>
        <p:sp>
          <p:nvSpPr>
            <p:cNvPr id="30" name="Line 1263"/>
            <p:cNvSpPr>
              <a:spLocks noChangeShapeType="1"/>
            </p:cNvSpPr>
            <p:nvPr/>
          </p:nvSpPr>
          <p:spPr bwMode="auto">
            <a:xfrm flipV="1">
              <a:off x="8582229" y="3810511"/>
              <a:ext cx="1150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1" name="Line 312"/>
            <p:cNvSpPr>
              <a:spLocks noChangeShapeType="1"/>
            </p:cNvSpPr>
            <p:nvPr/>
          </p:nvSpPr>
          <p:spPr bwMode="auto">
            <a:xfrm>
              <a:off x="8690517" y="3470693"/>
              <a:ext cx="0" cy="865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3" name="Rectangle 1244"/>
            <p:cNvSpPr>
              <a:spLocks noChangeArrowheads="1"/>
            </p:cNvSpPr>
            <p:nvPr/>
          </p:nvSpPr>
          <p:spPr bwMode="auto">
            <a:xfrm>
              <a:off x="7178700" y="4122816"/>
              <a:ext cx="1414638" cy="41051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 General</a:t>
              </a:r>
            </a:p>
            <a:p>
              <a:pPr algn="ctr"/>
              <a:r>
                <a:rPr lang="es-MX" sz="900" dirty="0">
                  <a:latin typeface="+mj-lt"/>
                </a:rPr>
                <a:t>   Auxiliar</a:t>
              </a:r>
            </a:p>
            <a:p>
              <a:pPr algn="ctr"/>
              <a:r>
                <a:rPr lang="es-MX" sz="900" dirty="0">
                  <a:latin typeface="+mj-lt"/>
                </a:rPr>
                <a:t>   </a:t>
              </a:r>
            </a:p>
          </p:txBody>
        </p:sp>
        <p:sp>
          <p:nvSpPr>
            <p:cNvPr id="35" name="Rectangle 1244"/>
            <p:cNvSpPr>
              <a:spLocks noChangeArrowheads="1"/>
            </p:cNvSpPr>
            <p:nvPr/>
          </p:nvSpPr>
          <p:spPr bwMode="auto">
            <a:xfrm>
              <a:off x="564310" y="4670984"/>
              <a:ext cx="1453276" cy="36923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Enfermera (o)</a:t>
              </a:r>
            </a:p>
            <a:p>
              <a:pPr algn="ctr"/>
              <a:r>
                <a:rPr lang="es-MX" sz="900" dirty="0">
                  <a:latin typeface="+mj-lt"/>
                </a:rPr>
                <a:t>  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</p:txBody>
        </p:sp>
        <p:sp>
          <p:nvSpPr>
            <p:cNvPr id="36" name="Rectangle 1244"/>
            <p:cNvSpPr>
              <a:spLocks noChangeArrowheads="1"/>
            </p:cNvSpPr>
            <p:nvPr/>
          </p:nvSpPr>
          <p:spPr bwMode="auto">
            <a:xfrm>
              <a:off x="7167593" y="3612639"/>
              <a:ext cx="1414637" cy="41297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b="1" dirty="0">
                  <a:latin typeface="+mj-lt"/>
                </a:rPr>
                <a:t>Maestra o Activación física </a:t>
              </a:r>
            </a:p>
            <a:p>
              <a:pPr algn="ctr"/>
              <a:r>
                <a:rPr lang="es-MX" sz="900" dirty="0">
                  <a:latin typeface="+mj-lt"/>
                </a:rPr>
                <a:t> Maestra o  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37" name="Rectangle 1350"/>
            <p:cNvSpPr>
              <a:spLocks noChangeArrowheads="1"/>
            </p:cNvSpPr>
            <p:nvPr/>
          </p:nvSpPr>
          <p:spPr bwMode="auto">
            <a:xfrm>
              <a:off x="7428945" y="2956344"/>
              <a:ext cx="1360884" cy="5143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Del </a:t>
              </a:r>
            </a:p>
            <a:p>
              <a:pPr algn="ctr"/>
              <a:r>
                <a:rPr lang="es-MX" sz="900" b="1" dirty="0">
                  <a:latin typeface="+mj-lt"/>
                </a:rPr>
                <a:t>Adulto Mayor «Lomas»</a:t>
              </a:r>
            </a:p>
            <a:p>
              <a:pPr algn="ctr"/>
              <a:r>
                <a:rPr lang="es-MX" sz="900" dirty="0">
                  <a:latin typeface="+mj-lt"/>
                </a:rPr>
                <a:t>Encargado 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41" name="Line 356"/>
            <p:cNvSpPr>
              <a:spLocks noChangeShapeType="1"/>
            </p:cNvSpPr>
            <p:nvPr/>
          </p:nvSpPr>
          <p:spPr bwMode="auto">
            <a:xfrm>
              <a:off x="2016232" y="5477883"/>
              <a:ext cx="2193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2" name="Line 506"/>
            <p:cNvSpPr>
              <a:spLocks noChangeShapeType="1"/>
            </p:cNvSpPr>
            <p:nvPr/>
          </p:nvSpPr>
          <p:spPr bwMode="auto">
            <a:xfrm>
              <a:off x="8146122" y="2756486"/>
              <a:ext cx="0" cy="2006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3" name="Line 1263"/>
            <p:cNvSpPr>
              <a:spLocks noChangeShapeType="1"/>
            </p:cNvSpPr>
            <p:nvPr/>
          </p:nvSpPr>
          <p:spPr bwMode="auto">
            <a:xfrm flipV="1">
              <a:off x="8593337" y="4338842"/>
              <a:ext cx="1039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4" name="Line 312"/>
            <p:cNvSpPr>
              <a:spLocks noChangeShapeType="1"/>
            </p:cNvSpPr>
            <p:nvPr/>
          </p:nvSpPr>
          <p:spPr bwMode="auto">
            <a:xfrm>
              <a:off x="6964696" y="3510327"/>
              <a:ext cx="0" cy="8253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5" name="Line 1263"/>
            <p:cNvSpPr>
              <a:spLocks noChangeShapeType="1"/>
            </p:cNvSpPr>
            <p:nvPr/>
          </p:nvSpPr>
          <p:spPr bwMode="auto">
            <a:xfrm flipV="1">
              <a:off x="6839661" y="4328073"/>
              <a:ext cx="1250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6" name="Line 506"/>
            <p:cNvSpPr>
              <a:spLocks noChangeShapeType="1"/>
            </p:cNvSpPr>
            <p:nvPr/>
          </p:nvSpPr>
          <p:spPr bwMode="auto">
            <a:xfrm flipH="1">
              <a:off x="4661443" y="2756487"/>
              <a:ext cx="0" cy="200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7" name="Line 353"/>
            <p:cNvSpPr>
              <a:spLocks noChangeShapeType="1"/>
            </p:cNvSpPr>
            <p:nvPr/>
          </p:nvSpPr>
          <p:spPr bwMode="auto">
            <a:xfrm flipH="1">
              <a:off x="5344979" y="3497131"/>
              <a:ext cx="4763" cy="1284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8" name="Line 356"/>
            <p:cNvSpPr>
              <a:spLocks noChangeShapeType="1"/>
            </p:cNvSpPr>
            <p:nvPr/>
          </p:nvSpPr>
          <p:spPr bwMode="auto">
            <a:xfrm flipV="1">
              <a:off x="5222293" y="3802386"/>
              <a:ext cx="1274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9" name="Line 356"/>
            <p:cNvSpPr>
              <a:spLocks noChangeShapeType="1"/>
            </p:cNvSpPr>
            <p:nvPr/>
          </p:nvSpPr>
          <p:spPr bwMode="auto">
            <a:xfrm flipV="1">
              <a:off x="5222294" y="4330897"/>
              <a:ext cx="1226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0" name="Line 356"/>
            <p:cNvSpPr>
              <a:spLocks noChangeShapeType="1"/>
            </p:cNvSpPr>
            <p:nvPr/>
          </p:nvSpPr>
          <p:spPr bwMode="auto">
            <a:xfrm>
              <a:off x="5222294" y="4781631"/>
              <a:ext cx="12268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</p:grpSp>
      <p:sp>
        <p:nvSpPr>
          <p:cNvPr id="51" name="CuadroTexto 4"/>
          <p:cNvSpPr txBox="1"/>
          <p:nvPr/>
        </p:nvSpPr>
        <p:spPr>
          <a:xfrm>
            <a:off x="163773" y="-28342"/>
            <a:ext cx="664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Asistencia Social y Adulto Mayor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52" name="Rectangle 1244"/>
          <p:cNvSpPr>
            <a:spLocks noChangeArrowheads="1"/>
          </p:cNvSpPr>
          <p:nvPr/>
        </p:nvSpPr>
        <p:spPr bwMode="auto">
          <a:xfrm>
            <a:off x="558140" y="5324215"/>
            <a:ext cx="1461826" cy="40246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Fisioterapeuta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</p:txBody>
      </p:sp>
      <p:sp>
        <p:nvSpPr>
          <p:cNvPr id="53" name="Line 356"/>
          <p:cNvSpPr>
            <a:spLocks noChangeShapeType="1"/>
          </p:cNvSpPr>
          <p:nvPr/>
        </p:nvSpPr>
        <p:spPr bwMode="auto">
          <a:xfrm flipV="1">
            <a:off x="2021268" y="5554232"/>
            <a:ext cx="12484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4" name="Rectangle 1244"/>
          <p:cNvSpPr>
            <a:spLocks noChangeArrowheads="1"/>
          </p:cNvSpPr>
          <p:nvPr/>
        </p:nvSpPr>
        <p:spPr bwMode="auto">
          <a:xfrm>
            <a:off x="558140" y="5803248"/>
            <a:ext cx="1461826" cy="38563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Asistente de Motricidad </a:t>
            </a:r>
          </a:p>
          <a:p>
            <a:pPr algn="ctr"/>
            <a:r>
              <a:rPr lang="es-MX" sz="900" b="1" dirty="0">
                <a:latin typeface="+mj-lt"/>
              </a:rPr>
              <a:t>e Higiene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55" name="Line 356"/>
          <p:cNvSpPr>
            <a:spLocks noChangeShapeType="1"/>
          </p:cNvSpPr>
          <p:nvPr/>
        </p:nvSpPr>
        <p:spPr bwMode="auto">
          <a:xfrm flipV="1">
            <a:off x="2014214" y="6035580"/>
            <a:ext cx="22388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6" name="Rectangle 1244"/>
          <p:cNvSpPr>
            <a:spLocks noChangeArrowheads="1"/>
          </p:cNvSpPr>
          <p:nvPr/>
        </p:nvSpPr>
        <p:spPr bwMode="auto">
          <a:xfrm>
            <a:off x="558141" y="3639041"/>
            <a:ext cx="1458091" cy="40070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dirty="0">
                <a:latin typeface="+mj-lt"/>
              </a:rPr>
              <a:t>Capturador 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7" name="Rectangle 1244"/>
          <p:cNvSpPr>
            <a:spLocks noChangeArrowheads="1"/>
          </p:cNvSpPr>
          <p:nvPr/>
        </p:nvSpPr>
        <p:spPr bwMode="auto">
          <a:xfrm>
            <a:off x="558140" y="4821112"/>
            <a:ext cx="1459445" cy="37925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 </a:t>
            </a: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</a:t>
            </a:r>
          </a:p>
          <a:p>
            <a:pPr algn="ctr"/>
            <a:r>
              <a:rPr lang="es-MX" sz="900" dirty="0">
                <a:latin typeface="+mj-lt"/>
              </a:rPr>
              <a:t>Enfermera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  <a:endParaRPr lang="es-MX" sz="900" dirty="0"/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8" name="Rectangle 465"/>
          <p:cNvSpPr>
            <a:spLocks noChangeArrowheads="1"/>
          </p:cNvSpPr>
          <p:nvPr/>
        </p:nvSpPr>
        <p:spPr bwMode="auto">
          <a:xfrm>
            <a:off x="2378819" y="1741611"/>
            <a:ext cx="1731850" cy="40504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>
              <a:cs typeface="Arial" panose="020B0604020202020204" pitchFamily="34" charset="0"/>
            </a:endParaRPr>
          </a:p>
          <a:p>
            <a:pPr algn="ctr"/>
            <a:r>
              <a:rPr lang="es-MX" sz="900" b="1">
                <a:cs typeface="Arial" panose="020B0604020202020204" pitchFamily="34" charset="0"/>
              </a:rPr>
              <a:t>Operador</a:t>
            </a:r>
            <a:endParaRPr lang="es-MX" sz="900" b="1" dirty="0">
              <a:cs typeface="Arial" panose="020B0604020202020204" pitchFamily="34" charset="0"/>
            </a:endParaRPr>
          </a:p>
          <a:p>
            <a:pPr algn="ctr"/>
            <a:r>
              <a:rPr lang="es-MX" sz="9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9" name="Line 356"/>
          <p:cNvSpPr>
            <a:spLocks noChangeShapeType="1"/>
          </p:cNvSpPr>
          <p:nvPr/>
        </p:nvSpPr>
        <p:spPr bwMode="auto">
          <a:xfrm flipV="1">
            <a:off x="4108862" y="1913842"/>
            <a:ext cx="463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60" name="Rectangle 1244">
            <a:extLst>
              <a:ext uri="{FF2B5EF4-FFF2-40B4-BE49-F238E27FC236}">
                <a16:creationId xmlns:a16="http://schemas.microsoft.com/office/drawing/2014/main" id="{166813D8-5089-438B-9B79-7AF8A1440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394" y="3932255"/>
            <a:ext cx="1421383" cy="44600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 2 Enfermera (o)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392466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220507" y="1318762"/>
            <a:ext cx="8744921" cy="4818314"/>
            <a:chOff x="247803" y="1946071"/>
            <a:chExt cx="8744921" cy="4818314"/>
          </a:xfrm>
        </p:grpSpPr>
        <p:sp>
          <p:nvSpPr>
            <p:cNvPr id="8" name="Rectangle 431"/>
            <p:cNvSpPr>
              <a:spLocks noChangeArrowheads="1"/>
            </p:cNvSpPr>
            <p:nvPr/>
          </p:nvSpPr>
          <p:spPr bwMode="auto">
            <a:xfrm>
              <a:off x="5035482" y="2609671"/>
              <a:ext cx="1455988" cy="40848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/>
            </a:p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Chofer</a:t>
              </a:r>
            </a:p>
            <a:p>
              <a:pPr algn="ctr"/>
              <a:r>
                <a:rPr lang="es-MX" sz="900" dirty="0"/>
                <a:t>   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9" name="Rectangle 432"/>
            <p:cNvSpPr>
              <a:spLocks noChangeArrowheads="1"/>
            </p:cNvSpPr>
            <p:nvPr/>
          </p:nvSpPr>
          <p:spPr bwMode="auto">
            <a:xfrm>
              <a:off x="395536" y="3484058"/>
              <a:ext cx="1927926" cy="74310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4  Cocinero</a:t>
              </a:r>
            </a:p>
            <a:p>
              <a:pPr algn="ctr"/>
              <a:r>
                <a:rPr lang="es-MX" sz="900" b="1" dirty="0"/>
                <a:t>Estancia Infantil Idalia Cantú de Livas  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/>
                <a:t> </a:t>
              </a:r>
              <a:r>
                <a:rPr lang="es-MX" sz="900" dirty="0">
                  <a:latin typeface="+mj-lt"/>
                </a:rPr>
                <a:t>   </a:t>
              </a:r>
            </a:p>
          </p:txBody>
        </p:sp>
        <p:sp>
          <p:nvSpPr>
            <p:cNvPr id="10" name="Rectangle 434"/>
            <p:cNvSpPr>
              <a:spLocks noChangeArrowheads="1"/>
            </p:cNvSpPr>
            <p:nvPr/>
          </p:nvSpPr>
          <p:spPr bwMode="auto">
            <a:xfrm>
              <a:off x="2667208" y="5188253"/>
              <a:ext cx="1877352" cy="77042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 2 Cocinero</a:t>
              </a:r>
            </a:p>
            <a:p>
              <a:pPr algn="ctr"/>
              <a:r>
                <a:rPr lang="es-MX" sz="900" b="1" dirty="0"/>
                <a:t> Estancia Infantil Fomerrey  </a:t>
              </a:r>
            </a:p>
            <a:p>
              <a:pPr algn="ctr"/>
              <a:r>
                <a:rPr lang="es-MX" sz="900" b="1" dirty="0"/>
                <a:t>«Laura Elena Arce Cavazos»  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" name="Rectangle 437"/>
            <p:cNvSpPr>
              <a:spLocks noChangeArrowheads="1"/>
            </p:cNvSpPr>
            <p:nvPr/>
          </p:nvSpPr>
          <p:spPr bwMode="auto">
            <a:xfrm>
              <a:off x="6945316" y="3649323"/>
              <a:ext cx="2047408" cy="73023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2 Cocinero</a:t>
              </a:r>
            </a:p>
            <a:p>
              <a:pPr algn="ctr"/>
              <a:r>
                <a:rPr lang="es-MX" sz="900" b="1" dirty="0"/>
                <a:t>Casa Club Del Adulto Mayor </a:t>
              </a:r>
            </a:p>
            <a:p>
              <a:pPr algn="ctr"/>
              <a:r>
                <a:rPr lang="es-MX" sz="900" b="1" dirty="0"/>
                <a:t>«Los Altos»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2" name="Rectangle 438"/>
            <p:cNvSpPr>
              <a:spLocks noChangeArrowheads="1"/>
            </p:cNvSpPr>
            <p:nvPr/>
          </p:nvSpPr>
          <p:spPr bwMode="auto">
            <a:xfrm>
              <a:off x="4832321" y="4937812"/>
              <a:ext cx="1714153" cy="55570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3   Cocinero</a:t>
              </a:r>
            </a:p>
            <a:p>
              <a:pPr algn="ctr"/>
              <a:r>
                <a:rPr lang="es-MX" sz="900" b="1" dirty="0"/>
                <a:t>Casa Hogar Nueva Esperanza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</p:txBody>
        </p:sp>
        <p:sp>
          <p:nvSpPr>
            <p:cNvPr id="13" name="Rectangle 440"/>
            <p:cNvSpPr>
              <a:spLocks noChangeArrowheads="1"/>
            </p:cNvSpPr>
            <p:nvPr/>
          </p:nvSpPr>
          <p:spPr bwMode="auto">
            <a:xfrm>
              <a:off x="2662402" y="4450850"/>
              <a:ext cx="1827299" cy="50450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/>
            </a:p>
            <a:p>
              <a:pPr algn="ctr"/>
              <a:endParaRPr lang="es-MX" sz="900" dirty="0"/>
            </a:p>
            <a:p>
              <a:pPr algn="ctr"/>
              <a:endParaRPr lang="es-MX" sz="900" dirty="0"/>
            </a:p>
            <a:p>
              <a:pPr algn="ctr"/>
              <a:endParaRPr lang="es-MX" sz="900" dirty="0"/>
            </a:p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Casa Club PAPTI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4" name="Rectangle 441"/>
            <p:cNvSpPr>
              <a:spLocks noChangeArrowheads="1"/>
            </p:cNvSpPr>
            <p:nvPr/>
          </p:nvSpPr>
          <p:spPr bwMode="auto">
            <a:xfrm>
              <a:off x="3782944" y="1946071"/>
              <a:ext cx="1619250" cy="45720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Responsable Área</a:t>
              </a:r>
            </a:p>
            <a:p>
              <a:pPr algn="ctr"/>
              <a:r>
                <a:rPr lang="es-MX" sz="900" dirty="0"/>
                <a:t>   </a:t>
              </a:r>
            </a:p>
          </p:txBody>
        </p:sp>
        <p:cxnSp>
          <p:nvCxnSpPr>
            <p:cNvPr id="15" name="AutoShape 446"/>
            <p:cNvCxnSpPr>
              <a:cxnSpLocks noChangeShapeType="1"/>
            </p:cNvCxnSpPr>
            <p:nvPr/>
          </p:nvCxnSpPr>
          <p:spPr bwMode="auto">
            <a:xfrm>
              <a:off x="1133599" y="4416748"/>
              <a:ext cx="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Rectangle 449"/>
            <p:cNvSpPr>
              <a:spLocks noChangeArrowheads="1"/>
            </p:cNvSpPr>
            <p:nvPr/>
          </p:nvSpPr>
          <p:spPr bwMode="auto">
            <a:xfrm>
              <a:off x="4825139" y="6288135"/>
              <a:ext cx="1785832" cy="4762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Estancia Infantil  Rosario Garza Sada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17" name="Line 450"/>
            <p:cNvSpPr>
              <a:spLocks noChangeShapeType="1"/>
            </p:cNvSpPr>
            <p:nvPr/>
          </p:nvSpPr>
          <p:spPr bwMode="auto">
            <a:xfrm>
              <a:off x="251520" y="3289993"/>
              <a:ext cx="6580965" cy="19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18" name="Line 451"/>
            <p:cNvSpPr>
              <a:spLocks noChangeShapeType="1"/>
            </p:cNvSpPr>
            <p:nvPr/>
          </p:nvSpPr>
          <p:spPr bwMode="auto">
            <a:xfrm flipH="1">
              <a:off x="2497149" y="3302322"/>
              <a:ext cx="0" cy="23618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19" name="Line 452"/>
            <p:cNvSpPr>
              <a:spLocks noChangeShapeType="1"/>
            </p:cNvSpPr>
            <p:nvPr/>
          </p:nvSpPr>
          <p:spPr bwMode="auto">
            <a:xfrm>
              <a:off x="6830155" y="3289797"/>
              <a:ext cx="0" cy="23907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0" name="Line 456"/>
            <p:cNvSpPr>
              <a:spLocks noChangeShapeType="1"/>
            </p:cNvSpPr>
            <p:nvPr/>
          </p:nvSpPr>
          <p:spPr bwMode="auto">
            <a:xfrm>
              <a:off x="4683517" y="3289992"/>
              <a:ext cx="2665" cy="32445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1" name="Line 459"/>
            <p:cNvSpPr>
              <a:spLocks noChangeShapeType="1"/>
            </p:cNvSpPr>
            <p:nvPr/>
          </p:nvSpPr>
          <p:spPr bwMode="auto">
            <a:xfrm flipV="1">
              <a:off x="4683518" y="3956241"/>
              <a:ext cx="1488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2" name="Line 460"/>
            <p:cNvSpPr>
              <a:spLocks noChangeShapeType="1"/>
            </p:cNvSpPr>
            <p:nvPr/>
          </p:nvSpPr>
          <p:spPr bwMode="auto">
            <a:xfrm flipV="1">
              <a:off x="6832485" y="4068825"/>
              <a:ext cx="1204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3" name="Line 462"/>
            <p:cNvSpPr>
              <a:spLocks noChangeShapeType="1"/>
            </p:cNvSpPr>
            <p:nvPr/>
          </p:nvSpPr>
          <p:spPr bwMode="auto">
            <a:xfrm flipH="1">
              <a:off x="251520" y="3284983"/>
              <a:ext cx="0" cy="29533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4" name="Line 463"/>
            <p:cNvSpPr>
              <a:spLocks noChangeShapeType="1"/>
            </p:cNvSpPr>
            <p:nvPr/>
          </p:nvSpPr>
          <p:spPr bwMode="auto">
            <a:xfrm>
              <a:off x="4592568" y="2403270"/>
              <a:ext cx="0" cy="8898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5" name="Rectangle 437"/>
            <p:cNvSpPr>
              <a:spLocks noChangeArrowheads="1"/>
            </p:cNvSpPr>
            <p:nvPr/>
          </p:nvSpPr>
          <p:spPr bwMode="auto">
            <a:xfrm>
              <a:off x="2672013" y="3638544"/>
              <a:ext cx="1872547" cy="5886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r>
                <a:rPr lang="es-MX" sz="900" b="1" dirty="0"/>
                <a:t>2 Cocinero</a:t>
              </a:r>
            </a:p>
            <a:p>
              <a:pPr algn="ctr"/>
              <a:r>
                <a:rPr lang="es-MX" sz="900" b="1" dirty="0"/>
                <a:t>Casa Club Del Adulto Mayor «Lomas»</a:t>
              </a:r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26" name="Line 461"/>
            <p:cNvSpPr>
              <a:spLocks noChangeShapeType="1"/>
            </p:cNvSpPr>
            <p:nvPr/>
          </p:nvSpPr>
          <p:spPr bwMode="auto">
            <a:xfrm>
              <a:off x="2499588" y="3956241"/>
              <a:ext cx="1888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7" name="Rectangle 431"/>
            <p:cNvSpPr>
              <a:spLocks noChangeArrowheads="1"/>
            </p:cNvSpPr>
            <p:nvPr/>
          </p:nvSpPr>
          <p:spPr bwMode="auto">
            <a:xfrm>
              <a:off x="4827534" y="3649323"/>
              <a:ext cx="1783438" cy="5560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Estancia Infantil Fomerrey  </a:t>
              </a:r>
            </a:p>
            <a:p>
              <a:pPr algn="ctr"/>
              <a:r>
                <a:rPr lang="es-MX" sz="900" b="1" dirty="0"/>
                <a:t>«Eva Molina de Toscano»</a:t>
              </a:r>
              <a:endParaRPr lang="es-ES" sz="900" b="1" dirty="0"/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28" name="Rectangle 432"/>
            <p:cNvSpPr>
              <a:spLocks noChangeArrowheads="1"/>
            </p:cNvSpPr>
            <p:nvPr/>
          </p:nvSpPr>
          <p:spPr bwMode="auto">
            <a:xfrm>
              <a:off x="391593" y="5002842"/>
              <a:ext cx="1931728" cy="8553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2  Cocinero</a:t>
              </a:r>
            </a:p>
            <a:p>
              <a:pPr algn="ctr"/>
              <a:r>
                <a:rPr lang="es-MX" sz="900" b="1" dirty="0"/>
                <a:t>Estancia Infantil Laura </a:t>
              </a:r>
            </a:p>
            <a:p>
              <a:pPr algn="ctr"/>
              <a:r>
                <a:rPr lang="es-MX" sz="900" b="1" dirty="0"/>
                <a:t>Barragán de Elizondo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29" name="Rectangle 431"/>
            <p:cNvSpPr>
              <a:spLocks noChangeArrowheads="1"/>
            </p:cNvSpPr>
            <p:nvPr/>
          </p:nvSpPr>
          <p:spPr bwMode="auto">
            <a:xfrm>
              <a:off x="398664" y="6010232"/>
              <a:ext cx="1929348" cy="65298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Cocinero</a:t>
              </a:r>
            </a:p>
            <a:p>
              <a:pPr algn="ctr"/>
              <a:r>
                <a:rPr lang="es-MX" sz="900" b="1" dirty="0"/>
                <a:t>Estancia Infantil Provileón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dirty="0">
                  <a:latin typeface="Agency FB" pitchFamily="34" charset="0"/>
                </a:rPr>
                <a:t> 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30" name="Line 457"/>
            <p:cNvSpPr>
              <a:spLocks noChangeShapeType="1"/>
            </p:cNvSpPr>
            <p:nvPr/>
          </p:nvSpPr>
          <p:spPr bwMode="auto">
            <a:xfrm flipV="1">
              <a:off x="4592569" y="2796946"/>
              <a:ext cx="4429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1" name="Line 461"/>
            <p:cNvSpPr>
              <a:spLocks noChangeShapeType="1"/>
            </p:cNvSpPr>
            <p:nvPr/>
          </p:nvSpPr>
          <p:spPr bwMode="auto">
            <a:xfrm>
              <a:off x="251520" y="4006938"/>
              <a:ext cx="1400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2" name="Line 461"/>
            <p:cNvSpPr>
              <a:spLocks noChangeShapeType="1"/>
            </p:cNvSpPr>
            <p:nvPr/>
          </p:nvSpPr>
          <p:spPr bwMode="auto">
            <a:xfrm>
              <a:off x="247804" y="5362882"/>
              <a:ext cx="1400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3" name="Line 461"/>
            <p:cNvSpPr>
              <a:spLocks noChangeShapeType="1"/>
            </p:cNvSpPr>
            <p:nvPr/>
          </p:nvSpPr>
          <p:spPr bwMode="auto">
            <a:xfrm>
              <a:off x="2497149" y="4683751"/>
              <a:ext cx="17005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4" name="Line 461"/>
            <p:cNvSpPr>
              <a:spLocks noChangeShapeType="1"/>
            </p:cNvSpPr>
            <p:nvPr/>
          </p:nvSpPr>
          <p:spPr bwMode="auto">
            <a:xfrm>
              <a:off x="2497149" y="5655120"/>
              <a:ext cx="1748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5" name="Line 461"/>
            <p:cNvSpPr>
              <a:spLocks noChangeShapeType="1"/>
            </p:cNvSpPr>
            <p:nvPr/>
          </p:nvSpPr>
          <p:spPr bwMode="auto">
            <a:xfrm>
              <a:off x="247803" y="6230053"/>
              <a:ext cx="1400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6" name="Line 459"/>
            <p:cNvSpPr>
              <a:spLocks noChangeShapeType="1"/>
            </p:cNvSpPr>
            <p:nvPr/>
          </p:nvSpPr>
          <p:spPr bwMode="auto">
            <a:xfrm flipV="1">
              <a:off x="4683516" y="5214124"/>
              <a:ext cx="1488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7" name="Line 459"/>
            <p:cNvSpPr>
              <a:spLocks noChangeShapeType="1"/>
            </p:cNvSpPr>
            <p:nvPr/>
          </p:nvSpPr>
          <p:spPr bwMode="auto">
            <a:xfrm flipV="1">
              <a:off x="4683516" y="6534552"/>
              <a:ext cx="1488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8" name="Rectangle 432"/>
            <p:cNvSpPr>
              <a:spLocks noChangeArrowheads="1"/>
            </p:cNvSpPr>
            <p:nvPr/>
          </p:nvSpPr>
          <p:spPr bwMode="auto">
            <a:xfrm>
              <a:off x="6961669" y="4998832"/>
              <a:ext cx="2031054" cy="3012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 </a:t>
              </a:r>
              <a:r>
                <a:rPr lang="es-MX" sz="900" b="1" dirty="0"/>
                <a:t>Auxiliar</a:t>
              </a:r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39" name="Rectangle 432"/>
            <p:cNvSpPr>
              <a:spLocks noChangeArrowheads="1"/>
            </p:cNvSpPr>
            <p:nvPr/>
          </p:nvSpPr>
          <p:spPr bwMode="auto">
            <a:xfrm>
              <a:off x="6961668" y="4551696"/>
              <a:ext cx="2031055" cy="4471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Casa Club Del Adulto Mayor «Canoas»</a:t>
              </a:r>
            </a:p>
            <a:p>
              <a:pPr algn="ctr"/>
              <a:r>
                <a:rPr lang="es-MX" sz="900" dirty="0"/>
                <a:t>  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40" name="Line 460"/>
            <p:cNvSpPr>
              <a:spLocks noChangeShapeType="1"/>
            </p:cNvSpPr>
            <p:nvPr/>
          </p:nvSpPr>
          <p:spPr bwMode="auto">
            <a:xfrm>
              <a:off x="6817653" y="4766391"/>
              <a:ext cx="144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41" name="Rectangle 429"/>
            <p:cNvSpPr>
              <a:spLocks noChangeArrowheads="1"/>
            </p:cNvSpPr>
            <p:nvPr/>
          </p:nvSpPr>
          <p:spPr bwMode="auto">
            <a:xfrm>
              <a:off x="4832311" y="5493518"/>
              <a:ext cx="1714152" cy="4014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Encargado Sección </a:t>
              </a:r>
            </a:p>
            <a:p>
              <a:pPr algn="ctr"/>
              <a:r>
                <a:rPr lang="es-MX" sz="900" dirty="0"/>
                <a:t>  </a:t>
              </a:r>
            </a:p>
          </p:txBody>
        </p:sp>
        <p:sp>
          <p:nvSpPr>
            <p:cNvPr id="42" name="Rectangle 431"/>
            <p:cNvSpPr>
              <a:spLocks noChangeArrowheads="1"/>
            </p:cNvSpPr>
            <p:nvPr/>
          </p:nvSpPr>
          <p:spPr bwMode="auto">
            <a:xfrm>
              <a:off x="391592" y="4441680"/>
              <a:ext cx="1930693" cy="4160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Encargado Sección</a:t>
              </a:r>
            </a:p>
            <a:p>
              <a:pPr algn="ctr"/>
              <a:r>
                <a:rPr lang="es-MX" sz="900" dirty="0"/>
                <a:t>  </a:t>
              </a:r>
            </a:p>
          </p:txBody>
        </p:sp>
      </p:grpSp>
      <p:sp>
        <p:nvSpPr>
          <p:cNvPr id="43" name="CuadroTexto 4"/>
          <p:cNvSpPr txBox="1"/>
          <p:nvPr/>
        </p:nvSpPr>
        <p:spPr>
          <a:xfrm>
            <a:off x="175152" y="-28342"/>
            <a:ext cx="664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Asistencia Social y Adulto Mayor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44" name="Rectangle 370"/>
          <p:cNvSpPr>
            <a:spLocks noChangeArrowheads="1"/>
          </p:cNvSpPr>
          <p:nvPr/>
        </p:nvSpPr>
        <p:spPr bwMode="auto">
          <a:xfrm>
            <a:off x="4797843" y="3577705"/>
            <a:ext cx="1780773" cy="41952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Auxiliar De nutrición </a:t>
            </a:r>
          </a:p>
          <a:p>
            <a:pPr algn="ctr"/>
            <a:r>
              <a:rPr lang="es-MX" sz="900" b="1" dirty="0">
                <a:latin typeface="+mj-lt"/>
              </a:rPr>
              <a:t>Guardería Especial   </a:t>
            </a:r>
          </a:p>
          <a:p>
            <a:pPr algn="ctr"/>
            <a:r>
              <a:rPr lang="es-MX" sz="900" dirty="0">
                <a:latin typeface="+mj-lt"/>
              </a:rPr>
              <a:t>Auxiliar    </a:t>
            </a:r>
          </a:p>
        </p:txBody>
      </p:sp>
      <p:sp>
        <p:nvSpPr>
          <p:cNvPr id="45" name="Rectangle 370"/>
          <p:cNvSpPr>
            <a:spLocks noChangeArrowheads="1"/>
          </p:cNvSpPr>
          <p:nvPr/>
        </p:nvSpPr>
        <p:spPr bwMode="auto">
          <a:xfrm>
            <a:off x="6964172" y="4804312"/>
            <a:ext cx="1777843" cy="42661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/>
          </a:p>
          <a:p>
            <a:pPr algn="ctr"/>
            <a:r>
              <a:rPr lang="es-MX" sz="900" b="1" dirty="0"/>
              <a:t>2 Cocinero</a:t>
            </a:r>
          </a:p>
          <a:p>
            <a:pPr algn="ctr"/>
            <a:r>
              <a:rPr lang="es-MX" sz="900" b="1" dirty="0">
                <a:latin typeface="+mj-lt"/>
              </a:rPr>
              <a:t>Guardería Especial</a:t>
            </a:r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46" name="Line 460"/>
          <p:cNvSpPr>
            <a:spLocks noChangeShapeType="1"/>
          </p:cNvSpPr>
          <p:nvPr/>
        </p:nvSpPr>
        <p:spPr bwMode="auto">
          <a:xfrm>
            <a:off x="6813899" y="5053287"/>
            <a:ext cx="1440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/>
          </a:p>
        </p:txBody>
      </p:sp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5515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9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Voluntariado</a:t>
            </a:r>
            <a:endParaRPr lang="es-ES" sz="3900" dirty="0">
              <a:solidFill>
                <a:srgbClr val="FF7175"/>
              </a:solidFill>
            </a:endParaRPr>
          </a:p>
        </p:txBody>
      </p:sp>
      <p:grpSp>
        <p:nvGrpSpPr>
          <p:cNvPr id="25" name="Grupo 24"/>
          <p:cNvGrpSpPr/>
          <p:nvPr/>
        </p:nvGrpSpPr>
        <p:grpSpPr>
          <a:xfrm>
            <a:off x="331231" y="2432906"/>
            <a:ext cx="8366077" cy="2713898"/>
            <a:chOff x="1054950" y="1852446"/>
            <a:chExt cx="6884959" cy="2586436"/>
          </a:xfrm>
        </p:grpSpPr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869028" y="1852446"/>
              <a:ext cx="1405942" cy="41207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Coordinador de Voluntariado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Coordinador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  </a:t>
              </a:r>
            </a:p>
          </p:txBody>
        </p:sp>
        <p:sp>
          <p:nvSpPr>
            <p:cNvPr id="27" name="Line 9"/>
            <p:cNvSpPr>
              <a:spLocks noChangeShapeType="1"/>
            </p:cNvSpPr>
            <p:nvPr/>
          </p:nvSpPr>
          <p:spPr bwMode="auto">
            <a:xfrm flipH="1" flipV="1">
              <a:off x="1835695" y="3570036"/>
              <a:ext cx="532346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4572000" y="2274641"/>
              <a:ext cx="0" cy="1295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29" name="Line 657"/>
            <p:cNvSpPr>
              <a:spLocks noChangeShapeType="1"/>
            </p:cNvSpPr>
            <p:nvPr/>
          </p:nvSpPr>
          <p:spPr bwMode="auto">
            <a:xfrm flipH="1">
              <a:off x="7159164" y="3570036"/>
              <a:ext cx="0" cy="36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30" name="Rectangle 287"/>
            <p:cNvSpPr>
              <a:spLocks noChangeArrowheads="1"/>
            </p:cNvSpPr>
            <p:nvPr/>
          </p:nvSpPr>
          <p:spPr bwMode="auto">
            <a:xfrm>
              <a:off x="4998082" y="2604642"/>
              <a:ext cx="651199" cy="33579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Chofer</a:t>
              </a:r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1" name="Rectangle 658"/>
            <p:cNvSpPr>
              <a:spLocks noChangeArrowheads="1"/>
            </p:cNvSpPr>
            <p:nvPr/>
          </p:nvSpPr>
          <p:spPr bwMode="auto">
            <a:xfrm>
              <a:off x="1054950" y="3925972"/>
              <a:ext cx="1637139" cy="5129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 Promotor de Voluntariado </a:t>
              </a:r>
            </a:p>
            <a:p>
              <a:pPr algn="ctr"/>
              <a:r>
                <a:rPr lang="es-MX" sz="900" b="1" dirty="0">
                  <a:latin typeface="+mj-lt"/>
                </a:rPr>
                <a:t>de Superación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r>
                <a:rPr lang="es-MX" sz="900" dirty="0"/>
                <a:t>Encargado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32" name="Rectangle 658"/>
            <p:cNvSpPr>
              <a:spLocks noChangeArrowheads="1"/>
            </p:cNvSpPr>
            <p:nvPr/>
          </p:nvSpPr>
          <p:spPr bwMode="auto">
            <a:xfrm>
              <a:off x="6104166" y="3901005"/>
              <a:ext cx="1835743" cy="45484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3  Promotor de Voluntariado </a:t>
              </a:r>
            </a:p>
            <a:p>
              <a:pPr algn="ctr"/>
              <a:r>
                <a:rPr lang="es-MX" sz="900" b="1" dirty="0">
                  <a:latin typeface="+mj-lt"/>
                </a:rPr>
                <a:t>de Comunidad </a:t>
              </a:r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Encargado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3" name="Rectangle 658"/>
            <p:cNvSpPr>
              <a:spLocks noChangeArrowheads="1"/>
            </p:cNvSpPr>
            <p:nvPr/>
          </p:nvSpPr>
          <p:spPr bwMode="auto">
            <a:xfrm>
              <a:off x="4533708" y="3901005"/>
              <a:ext cx="1344004" cy="5277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Jefe De Donativos</a:t>
              </a:r>
              <a:r>
                <a:rPr lang="es-MX" sz="900" dirty="0">
                  <a:solidFill>
                    <a:srgbClr val="FF0000"/>
                  </a:solidFill>
                </a:rPr>
                <a:t> </a:t>
              </a:r>
            </a:p>
            <a:p>
              <a:pPr algn="ctr"/>
              <a:r>
                <a:rPr lang="es-MX" sz="900" dirty="0"/>
                <a:t>Jefe   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34" name="Line 657"/>
            <p:cNvSpPr>
              <a:spLocks noChangeShapeType="1"/>
            </p:cNvSpPr>
            <p:nvPr/>
          </p:nvSpPr>
          <p:spPr bwMode="auto">
            <a:xfrm flipH="1">
              <a:off x="1835695" y="3570038"/>
              <a:ext cx="0" cy="3476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35" name="Rectangle 66"/>
          <p:cNvSpPr>
            <a:spLocks noChangeArrowheads="1"/>
          </p:cNvSpPr>
          <p:nvPr/>
        </p:nvSpPr>
        <p:spPr bwMode="auto">
          <a:xfrm>
            <a:off x="4499162" y="5524759"/>
            <a:ext cx="1827226" cy="46217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1000" b="1" dirty="0">
              <a:latin typeface="+mj-lt"/>
              <a:cs typeface="Arial" pitchFamily="34" charset="0"/>
            </a:endParaRPr>
          </a:p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Aux. </a:t>
            </a:r>
            <a:r>
              <a:rPr lang="es-MX" sz="1000" b="1" dirty="0" err="1">
                <a:latin typeface="+mj-lt"/>
                <a:cs typeface="Arial" pitchFamily="34" charset="0"/>
              </a:rPr>
              <a:t>Admvo</a:t>
            </a:r>
            <a:r>
              <a:rPr lang="es-MX" sz="1000" b="1" dirty="0">
                <a:latin typeface="+mj-lt"/>
                <a:cs typeface="Arial" pitchFamily="34" charset="0"/>
              </a:rPr>
              <a:t>. de Donativos 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Auxiliar Administrativo </a:t>
            </a:r>
            <a:endParaRPr lang="es-MX" sz="1000" b="1" dirty="0">
              <a:latin typeface="+mj-lt"/>
              <a:cs typeface="Arial" pitchFamily="34" charset="0"/>
            </a:endParaRP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       </a:t>
            </a:r>
          </a:p>
        </p:txBody>
      </p:sp>
      <p:sp>
        <p:nvSpPr>
          <p:cNvPr id="36" name="Line 657"/>
          <p:cNvSpPr>
            <a:spLocks noChangeShapeType="1"/>
          </p:cNvSpPr>
          <p:nvPr/>
        </p:nvSpPr>
        <p:spPr bwMode="auto">
          <a:xfrm flipH="1">
            <a:off x="5397659" y="5123440"/>
            <a:ext cx="0" cy="4013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7" name="Rectangle 546"/>
          <p:cNvSpPr>
            <a:spLocks noChangeArrowheads="1"/>
          </p:cNvSpPr>
          <p:nvPr/>
        </p:nvSpPr>
        <p:spPr bwMode="auto">
          <a:xfrm>
            <a:off x="1948543" y="3327465"/>
            <a:ext cx="2076525" cy="51905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 Administrativo de Vol.</a:t>
            </a:r>
          </a:p>
          <a:p>
            <a:pPr algn="ctr"/>
            <a:r>
              <a:rPr lang="es-MX" sz="900" dirty="0"/>
              <a:t>Auxiliar Administrativo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38" name="Line 321"/>
          <p:cNvSpPr>
            <a:spLocks noChangeShapeType="1"/>
          </p:cNvSpPr>
          <p:nvPr/>
        </p:nvSpPr>
        <p:spPr bwMode="auto">
          <a:xfrm flipV="1">
            <a:off x="4025068" y="3525911"/>
            <a:ext cx="10975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9" name="Rectangle 55"/>
          <p:cNvSpPr>
            <a:spLocks noChangeArrowheads="1"/>
          </p:cNvSpPr>
          <p:nvPr/>
        </p:nvSpPr>
        <p:spPr bwMode="auto">
          <a:xfrm>
            <a:off x="3582855" y="1810267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 Director General  </a:t>
            </a:r>
          </a:p>
        </p:txBody>
      </p:sp>
      <p:sp>
        <p:nvSpPr>
          <p:cNvPr id="40" name="Line 657"/>
          <p:cNvSpPr>
            <a:spLocks noChangeShapeType="1"/>
          </p:cNvSpPr>
          <p:nvPr/>
        </p:nvSpPr>
        <p:spPr bwMode="auto">
          <a:xfrm flipH="1">
            <a:off x="4560799" y="2201545"/>
            <a:ext cx="0" cy="2313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1" name="Line 657">
            <a:extLst>
              <a:ext uri="{FF2B5EF4-FFF2-40B4-BE49-F238E27FC236}">
                <a16:creationId xmlns:a16="http://schemas.microsoft.com/office/drawing/2014/main" id="{04D817C8-0DD4-467E-A7F3-52FB0C1ABF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7659" y="4235144"/>
            <a:ext cx="0" cy="3648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2" name="Rectangle 658">
            <a:extLst>
              <a:ext uri="{FF2B5EF4-FFF2-40B4-BE49-F238E27FC236}">
                <a16:creationId xmlns:a16="http://schemas.microsoft.com/office/drawing/2014/main" id="{9C8B0A06-6CDB-4183-8A1D-DF8934D8C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889" y="4602288"/>
            <a:ext cx="1633131" cy="553716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solidFill>
                <a:srgbClr val="000000"/>
              </a:solidFill>
            </a:endParaRPr>
          </a:p>
          <a:p>
            <a:pPr algn="ctr"/>
            <a:r>
              <a:rPr lang="es-MX" sz="900" b="1" dirty="0">
                <a:solidFill>
                  <a:srgbClr val="000000"/>
                </a:solidFill>
              </a:rPr>
              <a:t>Jefe De Voluntariado </a:t>
            </a:r>
            <a:r>
              <a:rPr lang="es-MX" sz="9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MX" sz="900" dirty="0"/>
              <a:t>Jefe   </a:t>
            </a:r>
          </a:p>
          <a:p>
            <a:pPr algn="ctr"/>
            <a:endParaRPr lang="es-MX" sz="900" dirty="0"/>
          </a:p>
        </p:txBody>
      </p:sp>
      <p:sp>
        <p:nvSpPr>
          <p:cNvPr id="23" name="Line 657">
            <a:extLst>
              <a:ext uri="{FF2B5EF4-FFF2-40B4-BE49-F238E27FC236}">
                <a16:creationId xmlns:a16="http://schemas.microsoft.com/office/drawing/2014/main" id="{2E602238-E336-4AA5-99DA-7F155F5EF3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8109" y="4237454"/>
            <a:ext cx="0" cy="3648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4" name="Rectangle 287">
            <a:extLst>
              <a:ext uri="{FF2B5EF4-FFF2-40B4-BE49-F238E27FC236}">
                <a16:creationId xmlns:a16="http://schemas.microsoft.com/office/drawing/2014/main" id="{BEA75845-408B-46E9-B554-CA6D88008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623" y="3697018"/>
            <a:ext cx="791287" cy="35234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dirty="0">
                <a:latin typeface="+mj-lt"/>
              </a:rPr>
              <a:t> Auxiliar   </a:t>
            </a:r>
          </a:p>
        </p:txBody>
      </p:sp>
      <p:sp>
        <p:nvSpPr>
          <p:cNvPr id="41" name="Line 321">
            <a:extLst>
              <a:ext uri="{FF2B5EF4-FFF2-40B4-BE49-F238E27FC236}">
                <a16:creationId xmlns:a16="http://schemas.microsoft.com/office/drawing/2014/main" id="{0C000085-035A-403A-9222-74E3FA9030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04882" y="3873188"/>
            <a:ext cx="51774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94710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14844</TotalTime>
  <Words>1890</Words>
  <Application>Microsoft Office PowerPoint</Application>
  <PresentationFormat>Presentación en pantalla (4:3)</PresentationFormat>
  <Paragraphs>1144</Paragraphs>
  <Slides>24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MS Gothic</vt:lpstr>
      <vt:lpstr>Agency FB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679</cp:revision>
  <cp:lastPrinted>2018-01-24T23:38:18Z</cp:lastPrinted>
  <dcterms:created xsi:type="dcterms:W3CDTF">2015-12-30T00:24:58Z</dcterms:created>
  <dcterms:modified xsi:type="dcterms:W3CDTF">2018-04-24T18:03:19Z</dcterms:modified>
</cp:coreProperties>
</file>