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sldIdLst>
    <p:sldId id="256" r:id="rId2"/>
    <p:sldId id="264" r:id="rId3"/>
    <p:sldId id="265" r:id="rId4"/>
    <p:sldId id="262" r:id="rId5"/>
    <p:sldId id="263" r:id="rId6"/>
    <p:sldId id="277" r:id="rId7"/>
    <p:sldId id="268" r:id="rId8"/>
    <p:sldId id="269" r:id="rId9"/>
    <p:sldId id="267" r:id="rId10"/>
    <p:sldId id="270" r:id="rId11"/>
    <p:sldId id="276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3"/>
    <p:restoredTop sz="94485"/>
  </p:normalViewPr>
  <p:slideViewPr>
    <p:cSldViewPr snapToGrid="0" snapToObjects="1">
      <p:cViewPr varScale="1">
        <p:scale>
          <a:sx n="105" d="100"/>
          <a:sy n="105" d="100"/>
        </p:scale>
        <p:origin x="3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902B9-5064-104A-B4A7-2CB31D72C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8CEA7A-2915-7C45-9310-D506DF1835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11F9B5-EA7D-1540-84E3-499736DF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287A-7255-C045-84C1-7E827922C2B7}" type="datetimeFigureOut">
              <a:rPr lang="es-MX" smtClean="0"/>
              <a:t>08/02/2023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22C313-97B4-BB4D-93DB-F1B0FEF7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5C7D5B-BAD9-F347-84D9-2D3A7D5F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08A6-A906-B347-A2D3-FD20D0CD8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050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7A47B-D22C-C945-8350-8372FAC73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7BCA91-B239-2047-9D8F-0DB67D0A2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283E20-8BDE-ED42-B7BB-596B0971D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287A-7255-C045-84C1-7E827922C2B7}" type="datetimeFigureOut">
              <a:rPr lang="es-MX" smtClean="0"/>
              <a:t>08/02/2023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124DB6-B92E-8640-9531-BFD5C2163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65E934-5A7D-0C4A-BAFE-F109A804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08A6-A906-B347-A2D3-FD20D0CD8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8852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FF0AB45-362A-2D42-A9D1-A1CB582AB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A5BC887-A4BA-3E43-85EF-11D25337D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F8C76-FCD0-1E46-8FB0-8AD70642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287A-7255-C045-84C1-7E827922C2B7}" type="datetimeFigureOut">
              <a:rPr lang="es-MX" smtClean="0"/>
              <a:t>08/02/2023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2EE333-C056-C14B-AC08-40A5BE9EC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CD1AE6-A45D-B642-B498-E6285FA9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08A6-A906-B347-A2D3-FD20D0CD8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45044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8A2E78-4D37-F44C-AEE9-011FDBFAE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5826C4-F2AD-7045-B826-3388B8425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4DF599-55C0-1944-A4E0-4B03FBC40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287A-7255-C045-84C1-7E827922C2B7}" type="datetimeFigureOut">
              <a:rPr lang="es-MX" smtClean="0"/>
              <a:t>08/02/2023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5B1E3D-B368-1447-A7DE-2E736040F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7E2DCC-4C09-DD49-A916-DB0794A44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08A6-A906-B347-A2D3-FD20D0CD8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907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14D195-FC93-4149-8087-5D335998D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F3B5EE-30D1-B840-A62B-60F6736C9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674C98-E810-7C46-84B0-458D27015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287A-7255-C045-84C1-7E827922C2B7}" type="datetimeFigureOut">
              <a:rPr lang="es-MX" smtClean="0"/>
              <a:t>08/02/2023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17EBCF-B65F-244C-8F75-21F4E848A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B03EE0-3786-584C-8C19-627112044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08A6-A906-B347-A2D3-FD20D0CD8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686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CB728D-63E2-9749-AA62-C8DC24CD4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E5E1E4-8FD9-3F4A-820E-679D181EE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1C23CE-DD28-5049-BAAC-AD2010D137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A4420A4-B2A3-214F-BACE-20D423DF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287A-7255-C045-84C1-7E827922C2B7}" type="datetimeFigureOut">
              <a:rPr lang="es-MX" smtClean="0"/>
              <a:t>08/02/2023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8A9462-B5CB-1047-9403-42636150A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4289E6-8BED-CF45-9648-824BEBC2E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08A6-A906-B347-A2D3-FD20D0CD8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329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9C5BD5-0CD0-144C-A547-799E50D2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909680-1C19-F24B-A3B2-A32EE5434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6727CD-44A2-9647-8B1D-D277471E5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812845-010A-A046-9C37-66BA35BDD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80D83E-659C-3748-9D90-10A1717EB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2DEB4E7-25E0-0640-9631-954E9E9AD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287A-7255-C045-84C1-7E827922C2B7}" type="datetimeFigureOut">
              <a:rPr lang="es-MX" smtClean="0"/>
              <a:t>08/02/2023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0E9C86-822F-B74B-A3F7-74EC9FA61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3A3434E-2ECA-6248-A21E-A12BCA6A8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08A6-A906-B347-A2D3-FD20D0CD8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869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38CB24-8C25-DB40-9463-08F87BBCD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183C15-177C-214E-88EA-07B079889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287A-7255-C045-84C1-7E827922C2B7}" type="datetimeFigureOut">
              <a:rPr lang="es-MX" smtClean="0"/>
              <a:t>08/02/2023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834BEE1-C879-F04D-BE72-E075BA846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167836A-18D0-5345-AAC3-A2E7E89FB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08A6-A906-B347-A2D3-FD20D0CD8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50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24A5BF8-EA99-5C46-86DD-CBB79588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287A-7255-C045-84C1-7E827922C2B7}" type="datetimeFigureOut">
              <a:rPr lang="es-MX" smtClean="0"/>
              <a:t>08/02/2023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BE0F4C2-31D8-F742-B7D5-9DDC4CFE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4DE666B-A74A-7349-B7BC-7780DF575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08A6-A906-B347-A2D3-FD20D0CD8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302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722892-2C84-8F43-B65A-5F906431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FD016B-4163-2E46-9098-15EA17532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637611-94D9-2E42-AB34-B969E4704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D559A6-50F6-EA4A-BAC1-94D99161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287A-7255-C045-84C1-7E827922C2B7}" type="datetimeFigureOut">
              <a:rPr lang="es-MX" smtClean="0"/>
              <a:t>08/02/2023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F19A23-F3B7-8446-ADD7-035CA1FCA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E79C6E-3C95-5E41-AE30-B7ED3A963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08A6-A906-B347-A2D3-FD20D0CD8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3271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7FF30-38A9-3843-B2DC-4EFE3C3F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5A84EBB-F65B-884D-81DF-8BBA71C5C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B066A1-696F-B442-94ED-43469C7EC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649DD4-55B8-3148-BFEE-E170731B9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A287A-7255-C045-84C1-7E827922C2B7}" type="datetimeFigureOut">
              <a:rPr lang="es-MX" smtClean="0"/>
              <a:t>08/02/2023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71723E-B323-6C42-B42F-02C517EF7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C02E5D0-DE7F-7645-A923-8157D3732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508A6-A906-B347-A2D3-FD20D0CD8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7528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27991F8-2C16-B640-91A1-8ED318C4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66F1975-0AB2-084B-ABD2-5A18879D8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D6A167-9500-4E42-899F-6277B26A2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A287A-7255-C045-84C1-7E827922C2B7}" type="datetimeFigureOut">
              <a:rPr lang="es-MX" smtClean="0"/>
              <a:t>08/02/2023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7A38A8-1202-CC4F-9FC4-74D659920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F6D0F5-0D7F-FE4C-9342-5CFB89AE6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508A6-A906-B347-A2D3-FD20D0CD8E4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780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4.png"/><Relationship Id="rId7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F1FB866-F972-D749-8309-8F4C77D26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42095"/>
            <a:ext cx="9144000" cy="1655762"/>
          </a:xfrm>
        </p:spPr>
        <p:txBody>
          <a:bodyPr>
            <a:normAutofit/>
          </a:bodyPr>
          <a:lstStyle/>
          <a:p>
            <a:r>
              <a:rPr lang="es-MX" sz="3600" b="1" spc="30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Bangla Sangam MN" panose="02000000000000000000" pitchFamily="2" charset="0"/>
              </a:rPr>
              <a:t>Recuento de Actividades </a:t>
            </a:r>
            <a:br>
              <a:rPr lang="es-MX" sz="3600" b="1" spc="30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Bangla Sangam MN" panose="02000000000000000000" pitchFamily="2" charset="0"/>
              </a:rPr>
            </a:br>
            <a:r>
              <a:rPr lang="es-MX" sz="3600" b="1" spc="300"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Bangla Sangam MN" panose="02000000000000000000" pitchFamily="2" charset="0"/>
              </a:rPr>
              <a:t>2022-2023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A23C3D-DC42-6244-804C-98217D1EA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4800"/>
            <a:ext cx="12192000" cy="1473200"/>
          </a:xfrm>
          <a:prstGeom prst="rect">
            <a:avLst/>
          </a:prstGeom>
        </p:spPr>
      </p:pic>
      <p:pic>
        <p:nvPicPr>
          <p:cNvPr id="1026" name="Picture 2" descr="monterrey.gob.mx">
            <a:extLst>
              <a:ext uri="{FF2B5EF4-FFF2-40B4-BE49-F238E27FC236}">
                <a16:creationId xmlns:a16="http://schemas.microsoft.com/office/drawing/2014/main" id="{379BDCBB-EE80-464F-BAD7-5C61FA1C1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12" y="974385"/>
            <a:ext cx="4800319" cy="25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780D50E-9464-CC49-A799-45CD22A7A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585" y="1174053"/>
            <a:ext cx="2289229" cy="225494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D724F6A-A0CE-AB46-97D4-8CA4CE481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4998" y="5497857"/>
            <a:ext cx="2768017" cy="13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1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8E4054A-553C-5141-9B65-15014C12A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1304"/>
            <a:ext cx="12192000" cy="11266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BA2A52C-0618-F14C-A20D-471658A0C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54" y="5731304"/>
            <a:ext cx="2382492" cy="11266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F2042D-5A5B-4740-BA2D-C3F2BA1D33CD}"/>
              </a:ext>
            </a:extLst>
          </p:cNvPr>
          <p:cNvSpPr txBox="1"/>
          <p:nvPr/>
        </p:nvSpPr>
        <p:spPr>
          <a:xfrm>
            <a:off x="2349382" y="-22613"/>
            <a:ext cx="7261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/>
              <a:t>Visitas gratuitas a Escuelas Públicas y Privadas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8FAD356-B2D7-3B4D-B55E-80BBEF0A7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03" y="727500"/>
            <a:ext cx="7064839" cy="452052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7C23E29-D0DA-3940-8D87-F13A4AFE4CEA}"/>
              </a:ext>
            </a:extLst>
          </p:cNvPr>
          <p:cNvSpPr txBox="1"/>
          <p:nvPr/>
        </p:nvSpPr>
        <p:spPr>
          <a:xfrm>
            <a:off x="3769616" y="420036"/>
            <a:ext cx="427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/>
              <a:t>Enero 2023</a:t>
            </a:r>
          </a:p>
        </p:txBody>
      </p:sp>
    </p:spTree>
    <p:extLst>
      <p:ext uri="{BB962C8B-B14F-4D97-AF65-F5344CB8AC3E}">
        <p14:creationId xmlns:p14="http://schemas.microsoft.com/office/powerpoint/2010/main" val="11769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D69345D-9AA7-7A41-AEA6-F68ACBACB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1304"/>
            <a:ext cx="12192000" cy="11266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A507DCF-F1EB-6A41-BF3D-C0F91D118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54" y="5731304"/>
            <a:ext cx="2382492" cy="1126696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A4157E7-89B0-D841-84B8-14B9961D5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977841"/>
              </p:ext>
            </p:extLst>
          </p:nvPr>
        </p:nvGraphicFramePr>
        <p:xfrm>
          <a:off x="2423658" y="3075943"/>
          <a:ext cx="6919381" cy="21166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0261">
                  <a:extLst>
                    <a:ext uri="{9D8B030D-6E8A-4147-A177-3AD203B41FA5}">
                      <a16:colId xmlns:a16="http://schemas.microsoft.com/office/drawing/2014/main" val="413277678"/>
                    </a:ext>
                  </a:extLst>
                </a:gridCol>
                <a:gridCol w="910261">
                  <a:extLst>
                    <a:ext uri="{9D8B030D-6E8A-4147-A177-3AD203B41FA5}">
                      <a16:colId xmlns:a16="http://schemas.microsoft.com/office/drawing/2014/main" val="119500241"/>
                    </a:ext>
                  </a:extLst>
                </a:gridCol>
                <a:gridCol w="910261">
                  <a:extLst>
                    <a:ext uri="{9D8B030D-6E8A-4147-A177-3AD203B41FA5}">
                      <a16:colId xmlns:a16="http://schemas.microsoft.com/office/drawing/2014/main" val="3496136273"/>
                    </a:ext>
                  </a:extLst>
                </a:gridCol>
                <a:gridCol w="910261">
                  <a:extLst>
                    <a:ext uri="{9D8B030D-6E8A-4147-A177-3AD203B41FA5}">
                      <a16:colId xmlns:a16="http://schemas.microsoft.com/office/drawing/2014/main" val="750243152"/>
                    </a:ext>
                  </a:extLst>
                </a:gridCol>
                <a:gridCol w="2301811">
                  <a:extLst>
                    <a:ext uri="{9D8B030D-6E8A-4147-A177-3AD203B41FA5}">
                      <a16:colId xmlns:a16="http://schemas.microsoft.com/office/drawing/2014/main" val="4065502543"/>
                    </a:ext>
                  </a:extLst>
                </a:gridCol>
                <a:gridCol w="976526">
                  <a:extLst>
                    <a:ext uri="{9D8B030D-6E8A-4147-A177-3AD203B41FA5}">
                      <a16:colId xmlns:a16="http://schemas.microsoft.com/office/drawing/2014/main" val="4261080981"/>
                    </a:ext>
                  </a:extLst>
                </a:gridCol>
              </a:tblGrid>
              <a:tr h="205123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Fecha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Factura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Cantidad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223786"/>
                  </a:ext>
                </a:extLst>
              </a:tr>
              <a:tr h="23526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31/08/22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Materiales deportivos 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496,025.09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029026"/>
                  </a:ext>
                </a:extLst>
              </a:tr>
              <a:tr h="24997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31/08/22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</a:rPr>
                        <a:t>Gastos operativos para el programa de responsabilidad social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550,000,00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70444"/>
                  </a:ext>
                </a:extLst>
              </a:tr>
              <a:tr h="23526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12/09/22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Materiales deportivos para el programa de actividades deportivas 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439,231.17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155831"/>
                  </a:ext>
                </a:extLst>
              </a:tr>
              <a:tr h="24997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12/09/22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MX" sz="1200" u="none" strike="noStrike">
                          <a:effectLst/>
                        </a:rPr>
                        <a:t>Gastos operativos para el programa de actividades culturales y deportivas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455,000.00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755638"/>
                  </a:ext>
                </a:extLst>
              </a:tr>
              <a:tr h="23526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23/11/22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Materiales deportivos para el programa de actividades deportivas 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132,949.79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336417"/>
                  </a:ext>
                </a:extLst>
              </a:tr>
              <a:tr h="23526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14/12/22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Desarrollo y creaciòn de campañas publicitarias para la empresa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449.999.99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950459"/>
                  </a:ext>
                </a:extLst>
              </a:tr>
              <a:tr h="235267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26/12/22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MX" sz="1100" u="none" strike="noStrike">
                          <a:effectLst/>
                        </a:rPr>
                        <a:t>Materiales deportivos para el programa de actividades deportivas 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141,365.08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597911"/>
                  </a:ext>
                </a:extLst>
              </a:tr>
              <a:tr h="235267"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Total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100" u="none" strike="noStrike">
                          <a:effectLst/>
                        </a:rPr>
                        <a:t>2,209,571.12</a:t>
                      </a:r>
                      <a:endParaRPr lang="es-MX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372667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B8B0E0FC-E451-5140-95C1-41B4EAD1A5F6}"/>
              </a:ext>
            </a:extLst>
          </p:cNvPr>
          <p:cNvSpPr txBox="1"/>
          <p:nvPr/>
        </p:nvSpPr>
        <p:spPr>
          <a:xfrm>
            <a:off x="1250703" y="498272"/>
            <a:ext cx="96905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+mj-lt"/>
              </a:rPr>
              <a:t>En las presentes facturas se relacionan los gastos efectuados durante los meses ya transcurridos, así como los próximos, para el programa de Responsabilidad Social de Fuerza Regia.</a:t>
            </a:r>
          </a:p>
          <a:p>
            <a:endParaRPr lang="es-MX" dirty="0">
              <a:latin typeface="+mj-lt"/>
            </a:endParaRPr>
          </a:p>
          <a:p>
            <a:r>
              <a:rPr lang="es-MX" dirty="0">
                <a:latin typeface="+mj-lt"/>
              </a:rPr>
              <a:t>Cabe resaltar que seguimos trabajando y trazando programas en conjunto para la reestructuración de los contextos sociales y la práctica del deporte, en miras a favorecer el desarrollo en mejora de la salud.</a:t>
            </a:r>
          </a:p>
          <a:p>
            <a:endParaRPr lang="es-MX" dirty="0">
              <a:latin typeface="+mj-lt"/>
            </a:endParaRPr>
          </a:p>
          <a:p>
            <a:r>
              <a:rPr lang="es-MX" dirty="0">
                <a:latin typeface="+mj-lt"/>
              </a:rPr>
              <a:t>Las pruebas presentadas son parte del proyecto ya puesto en marcha desde los meses anteriores, para el beneficio de toda la población habitante del municipio de Monterrey y sus organismos públicos.</a:t>
            </a:r>
          </a:p>
        </p:txBody>
      </p:sp>
    </p:spTree>
    <p:extLst>
      <p:ext uri="{BB962C8B-B14F-4D97-AF65-F5344CB8AC3E}">
        <p14:creationId xmlns:p14="http://schemas.microsoft.com/office/powerpoint/2010/main" val="42319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8D3D0C-979C-E84C-9903-E7C677DD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3" y="5773836"/>
            <a:ext cx="12192000" cy="11266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CF4F6C-9724-BE4E-8B30-BD4BE78D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54" y="5731304"/>
            <a:ext cx="2382492" cy="11266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08E5D53-BD1E-DA4B-A725-A62C54A99CCF}"/>
              </a:ext>
            </a:extLst>
          </p:cNvPr>
          <p:cNvSpPr txBox="1"/>
          <p:nvPr/>
        </p:nvSpPr>
        <p:spPr>
          <a:xfrm>
            <a:off x="1522649" y="185774"/>
            <a:ext cx="91467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latin typeface="Bangla Sangam MN" panose="02000000000000000000" pitchFamily="2" charset="0"/>
                <a:ea typeface="Hiragino Kaku Gothic Std W8" panose="020B0800000000000000" pitchFamily="34" charset="-128"/>
                <a:cs typeface="Bangla Sangam MN" panose="02000000000000000000" pitchFamily="2" charset="0"/>
              </a:rPr>
              <a:t>Durante el último semestre hemos colaborado en distintos eventos a beneficio de la población habitante del municipio de Monterrey. Contando con 4 eventos de Relevancia para el municipio, 23 visitas a escuelas públicas y 11 visitas a escuelas privadas.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1122A69-450D-3643-A1E0-7D9D15100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17" y="1296882"/>
            <a:ext cx="2942897" cy="19619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E1EBE5-8BEC-C649-B681-F3CAD46EB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349" y="1748635"/>
            <a:ext cx="2942897" cy="19619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4C63325-FE60-3C4C-AD6A-A11074666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743" y="1719072"/>
            <a:ext cx="3031587" cy="202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8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8D3D0C-979C-E84C-9903-E7C677DD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1304"/>
            <a:ext cx="12192000" cy="11266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CF4F6C-9724-BE4E-8B30-BD4BE78D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54" y="5731304"/>
            <a:ext cx="2382492" cy="11266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FE25684-2949-BE48-87F2-C77C502B4D03}"/>
              </a:ext>
            </a:extLst>
          </p:cNvPr>
          <p:cNvSpPr txBox="1"/>
          <p:nvPr/>
        </p:nvSpPr>
        <p:spPr>
          <a:xfrm>
            <a:off x="798129" y="1650998"/>
            <a:ext cx="104485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indent="-400050" algn="just">
              <a:buAutoNum type="arabicPeriod"/>
            </a:pPr>
            <a:r>
              <a:rPr lang="es-MX" sz="2400" b="1"/>
              <a:t>La promoción y práctica del deporte en general y del básquetbol en lo particular.</a:t>
            </a:r>
          </a:p>
          <a:p>
            <a:pPr marL="400050" indent="-400050" algn="just">
              <a:buAutoNum type="arabicPeriod" startAt="2"/>
            </a:pPr>
            <a:r>
              <a:rPr lang="es-MX" sz="2400" b="1"/>
              <a:t>La realización de entrenamientos, clínicas, torneos, partidos, campeonatos, entre otros.</a:t>
            </a:r>
          </a:p>
          <a:p>
            <a:pPr marL="400050" indent="-400050" algn="just">
              <a:buAutoNum type="arabicPeriod" startAt="2"/>
            </a:pPr>
            <a:r>
              <a:rPr lang="es-MX" sz="2400" b="1"/>
              <a:t>Velar porque los deportistas, jugadores, público y en general toda persona relacionada con las actividades a realizar promuevan la convivencia sana. </a:t>
            </a:r>
          </a:p>
          <a:p>
            <a:pPr marL="400050" indent="-400050" algn="just">
              <a:buAutoNum type="arabicPeriod" startAt="2"/>
            </a:pPr>
            <a:r>
              <a:rPr lang="es-MX" sz="2400" b="1"/>
              <a:t>Garantizar que todo evento sea seguro para los jugadores, voluntariados y demas participantes presentes.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B7A6591-38A2-E64E-9E44-670CA1AB3FDD}"/>
              </a:ext>
            </a:extLst>
          </p:cNvPr>
          <p:cNvSpPr txBox="1"/>
          <p:nvPr/>
        </p:nvSpPr>
        <p:spPr>
          <a:xfrm>
            <a:off x="798129" y="617680"/>
            <a:ext cx="9701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Las actividades que hemos realizado han sido comprometidos con los siguientes puntos</a:t>
            </a:r>
            <a:r>
              <a:rPr lang="es-MX" sz="2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0003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8D3D0C-979C-E84C-9903-E7C677DD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1304"/>
            <a:ext cx="12192000" cy="11266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CF4F6C-9724-BE4E-8B30-BD4BE78D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54" y="5731304"/>
            <a:ext cx="2382492" cy="1126696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8B55082-CABC-7E45-8918-AF6300FEE3BE}"/>
              </a:ext>
            </a:extLst>
          </p:cNvPr>
          <p:cNvSpPr txBox="1">
            <a:spLocks/>
          </p:cNvSpPr>
          <p:nvPr/>
        </p:nvSpPr>
        <p:spPr>
          <a:xfrm>
            <a:off x="1523999" y="37280"/>
            <a:ext cx="9144000" cy="606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u="sng"/>
              <a:t>Rehabilitación de cancha en DIF Canoas.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4E8523EA-2883-FC43-BD99-7DC5E669F3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055077" cy="105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D42A2DF-6C69-0147-9EC4-7334EF864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342" y="919047"/>
            <a:ext cx="3102593" cy="259880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45B86F5-27BB-0245-A232-921FD6049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127" y="4067907"/>
            <a:ext cx="7020944" cy="164209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5F4174C-640D-4C44-865A-B9DFE7134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1638" y="1156791"/>
            <a:ext cx="3467859" cy="259880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6D213EE-362B-1148-8448-B338BF28E780}"/>
              </a:ext>
            </a:extLst>
          </p:cNvPr>
          <p:cNvSpPr txBox="1"/>
          <p:nvPr/>
        </p:nvSpPr>
        <p:spPr>
          <a:xfrm>
            <a:off x="3959086" y="396785"/>
            <a:ext cx="427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/>
              <a:t>Agosto 2022</a:t>
            </a:r>
          </a:p>
        </p:txBody>
      </p:sp>
    </p:spTree>
    <p:extLst>
      <p:ext uri="{BB962C8B-B14F-4D97-AF65-F5344CB8AC3E}">
        <p14:creationId xmlns:p14="http://schemas.microsoft.com/office/powerpoint/2010/main" val="228639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8D3D0C-979C-E84C-9903-E7C677DD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1304"/>
            <a:ext cx="12192000" cy="11266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CF4F6C-9724-BE4E-8B30-BD4BE78D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54" y="5731304"/>
            <a:ext cx="2382492" cy="1126696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7CB7C249-519D-284F-877E-9A32A6FF145D}"/>
              </a:ext>
            </a:extLst>
          </p:cNvPr>
          <p:cNvSpPr txBox="1">
            <a:spLocks/>
          </p:cNvSpPr>
          <p:nvPr/>
        </p:nvSpPr>
        <p:spPr>
          <a:xfrm>
            <a:off x="1523999" y="309273"/>
            <a:ext cx="9144000" cy="4654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sz="3200" u="sng"/>
              <a:t>Carrera Fundación de Monterrey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70B980-8539-C04C-BB00-D8CC69F20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041" y="3247025"/>
            <a:ext cx="3222291" cy="214819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1E1D21D-FE93-204D-A26A-A07CF411D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2638" y="791151"/>
            <a:ext cx="3222288" cy="214819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B30425A-470D-D148-A5F5-564782B5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76" y="791151"/>
            <a:ext cx="3179682" cy="211978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299A5C34-819E-4F4C-A56B-CB32A2F8E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56" y="3237450"/>
            <a:ext cx="3221302" cy="214819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25902C5-61C7-D74B-89C8-76C51AD2D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4573" y="1106693"/>
            <a:ext cx="5242853" cy="34952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5B5B-21C2-E54A-A338-A27453AB380F}"/>
              </a:ext>
            </a:extLst>
          </p:cNvPr>
          <p:cNvSpPr txBox="1"/>
          <p:nvPr/>
        </p:nvSpPr>
        <p:spPr>
          <a:xfrm>
            <a:off x="3959085" y="606485"/>
            <a:ext cx="427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/>
              <a:t>Septiembre 2022 </a:t>
            </a:r>
          </a:p>
        </p:txBody>
      </p:sp>
    </p:spTree>
    <p:extLst>
      <p:ext uri="{BB962C8B-B14F-4D97-AF65-F5344CB8AC3E}">
        <p14:creationId xmlns:p14="http://schemas.microsoft.com/office/powerpoint/2010/main" val="23973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D69345D-9AA7-7A41-AEA6-F68ACBACB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1304"/>
            <a:ext cx="12192000" cy="11266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A507DCF-F1EB-6A41-BF3D-C0F91D118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54" y="5731304"/>
            <a:ext cx="2382492" cy="1126696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E4049E8-B84E-9D47-AE0D-1B4461813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399781"/>
              </p:ext>
            </p:extLst>
          </p:nvPr>
        </p:nvGraphicFramePr>
        <p:xfrm>
          <a:off x="3987210" y="1294454"/>
          <a:ext cx="4072269" cy="43408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988">
                  <a:extLst>
                    <a:ext uri="{9D8B030D-6E8A-4147-A177-3AD203B41FA5}">
                      <a16:colId xmlns:a16="http://schemas.microsoft.com/office/drawing/2014/main" val="169830321"/>
                    </a:ext>
                  </a:extLst>
                </a:gridCol>
                <a:gridCol w="3619281">
                  <a:extLst>
                    <a:ext uri="{9D8B030D-6E8A-4147-A177-3AD203B41FA5}">
                      <a16:colId xmlns:a16="http://schemas.microsoft.com/office/drawing/2014/main" val="1053779587"/>
                    </a:ext>
                  </a:extLst>
                </a:gridCol>
              </a:tblGrid>
              <a:tr h="131475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 dirty="0">
                          <a:effectLst/>
                        </a:rPr>
                        <a:t>Num.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7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Nombre de la escuela o Evento</a:t>
                      </a:r>
                      <a:endParaRPr lang="es-MX" sz="7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080956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1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Colegio CUM de Monterrey</a:t>
                      </a:r>
                      <a:endParaRPr lang="es-MX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71218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2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Campaña de escoliosis multiple.</a:t>
                      </a:r>
                      <a:endParaRPr lang="es-MX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168671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3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DIF Canoas </a:t>
                      </a:r>
                      <a:endParaRPr lang="es-MX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408023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4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DIF Fomerrey 116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713463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5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DIF Zarco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123729"/>
                  </a:ext>
                </a:extLst>
              </a:tr>
              <a:tr h="146221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6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DIF Antonio Villarreal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244574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7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Carrera Fundación de Monterrey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0351455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8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Colegio Franco Mexicano MTY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453556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9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Instituto Franco Mexicano MTY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751579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10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Inauguración Torneo ADEMEBA MTY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5393181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11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Escuela Primaria Guadalupe Villarreal 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313784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12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Escuela Primaria Juan Padilla 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189192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13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Escuela Primaria Bicentenario de la Independecia 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819022"/>
                  </a:ext>
                </a:extLst>
              </a:tr>
              <a:tr h="99884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14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DIF Fomerrey 113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4960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15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DIF 400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625762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16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Secundaria Tec. 18 Eduardo García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424827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17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Instituto Londres MTY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111694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18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Escuela Primaria Juan Guzman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528802"/>
                  </a:ext>
                </a:extLst>
              </a:tr>
              <a:tr h="97989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19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Escuela Primaria Luis Tijerina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0834631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20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DIF Valle de Infonavit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1068702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21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DIF INDECO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2635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22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Unidad Valle de Mirador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113973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23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Clininca Deportiva  MTY Parque España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112202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24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Colegio Nexus MTY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305890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25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Secundaria 72 Emma Godoy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251726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26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Escuela primaria Francisco Javier Mina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201299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27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Primaria Nicolas Bravo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733075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28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Colegio Cambrige Monterrey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519597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29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Colegio Cambrige Mitras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6719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30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Secundaria 68 Nuevo Leon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870592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31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Secundaria 58 Prof. Angelina Garza Villarreal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336716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32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Colegio Lombardini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99150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33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Escuela Primaria Nicolas Bravo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6891677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34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Escuela Primaria Benito Juarez 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38401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35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Instituto Robinson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1608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36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Secundaria 20 Juan F. Escamilla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17734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37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Instituto Anglo Brintanico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54321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38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Secundaria 2 Jesus M. Montemayor</a:t>
                      </a:r>
                      <a:endParaRPr lang="es-MX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582853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39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>
                          <a:effectLst/>
                        </a:rPr>
                        <a:t>Posada secretaria de Seguridad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249783"/>
                  </a:ext>
                </a:extLst>
              </a:tr>
              <a:tr h="104466">
                <a:tc>
                  <a:txBody>
                    <a:bodyPr/>
                    <a:lstStyle/>
                    <a:p>
                      <a:pPr algn="ctr" fontAlgn="b"/>
                      <a:r>
                        <a:rPr lang="es-MX" sz="600" u="none" strike="noStrike">
                          <a:effectLst/>
                        </a:rPr>
                        <a:t>40</a:t>
                      </a:r>
                      <a:endParaRPr lang="es-MX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600" u="none" strike="noStrike" dirty="0">
                          <a:effectLst/>
                        </a:rPr>
                        <a:t>Encedido Luztopia</a:t>
                      </a:r>
                      <a:endParaRPr lang="es-MX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30" marR="4930" marT="493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66148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3EAA3254-BAB1-D247-B8DA-F425F0CD10D2}"/>
              </a:ext>
            </a:extLst>
          </p:cNvPr>
          <p:cNvSpPr txBox="1"/>
          <p:nvPr/>
        </p:nvSpPr>
        <p:spPr>
          <a:xfrm>
            <a:off x="2668772" y="404037"/>
            <a:ext cx="7325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La siguiente lista presenta a las escuelas y eventos en los que hemos participado para el beneficio de la población </a:t>
            </a:r>
          </a:p>
        </p:txBody>
      </p:sp>
    </p:spTree>
    <p:extLst>
      <p:ext uri="{BB962C8B-B14F-4D97-AF65-F5344CB8AC3E}">
        <p14:creationId xmlns:p14="http://schemas.microsoft.com/office/powerpoint/2010/main" val="38170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8D3D0C-979C-E84C-9903-E7C677DD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1304"/>
            <a:ext cx="12192000" cy="11266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CF4F6C-9724-BE4E-8B30-BD4BE78D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54" y="5731304"/>
            <a:ext cx="2382492" cy="11266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F1C2D97-5121-7C4C-BF6E-75C394157F9E}"/>
              </a:ext>
            </a:extLst>
          </p:cNvPr>
          <p:cNvSpPr txBox="1"/>
          <p:nvPr/>
        </p:nvSpPr>
        <p:spPr>
          <a:xfrm>
            <a:off x="2349382" y="-22613"/>
            <a:ext cx="7261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/>
              <a:t>Visitas gratuitas a Escuelas Públicas y Privadas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16CFB4B-B5C5-F445-8124-3125C1107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485" y="871304"/>
            <a:ext cx="3527270" cy="235151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FEDFDB21-5D4B-5842-9F60-1ADA488DF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920" y="3369061"/>
            <a:ext cx="3886496" cy="2242478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C1149F5-32A1-0F4B-AB0D-4688C509B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7484" y="3461157"/>
            <a:ext cx="3604419" cy="221568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DACEBBB-4A4E-1C4C-AF89-2D7FAD922882}"/>
              </a:ext>
            </a:extLst>
          </p:cNvPr>
          <p:cNvSpPr txBox="1"/>
          <p:nvPr/>
        </p:nvSpPr>
        <p:spPr>
          <a:xfrm>
            <a:off x="3843189" y="486577"/>
            <a:ext cx="427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/>
              <a:t>Octubre 2022 </a:t>
            </a:r>
          </a:p>
        </p:txBody>
      </p:sp>
    </p:spTree>
    <p:extLst>
      <p:ext uri="{BB962C8B-B14F-4D97-AF65-F5344CB8AC3E}">
        <p14:creationId xmlns:p14="http://schemas.microsoft.com/office/powerpoint/2010/main" val="23816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8D3D0C-979C-E84C-9903-E7C677DD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1304"/>
            <a:ext cx="12192000" cy="11266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CF4F6C-9724-BE4E-8B30-BD4BE78D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54" y="5731304"/>
            <a:ext cx="2382492" cy="11266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9711DA-2BB4-AB4F-92D2-5EE7BC26F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462" y="706912"/>
            <a:ext cx="3859690" cy="257312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232FADB-8E48-6443-9362-32114AEC8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462" y="3381102"/>
            <a:ext cx="3859690" cy="2350202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A5903224-D28F-3548-B152-3A1676862282}"/>
              </a:ext>
            </a:extLst>
          </p:cNvPr>
          <p:cNvSpPr txBox="1"/>
          <p:nvPr/>
        </p:nvSpPr>
        <p:spPr>
          <a:xfrm>
            <a:off x="2307624" y="-57512"/>
            <a:ext cx="7261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/>
              <a:t>Visitas gratuitas a Escuelas Públicas y Privadas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C527B280-DAC4-5E4E-A522-1D03F3F22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074" y="3381103"/>
            <a:ext cx="3859690" cy="235020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F9F7FAD-80A4-AF44-BF90-8B143541FD94}"/>
              </a:ext>
            </a:extLst>
          </p:cNvPr>
          <p:cNvSpPr txBox="1"/>
          <p:nvPr/>
        </p:nvSpPr>
        <p:spPr>
          <a:xfrm>
            <a:off x="3719066" y="378972"/>
            <a:ext cx="427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/>
              <a:t>Octubre 2022 </a:t>
            </a:r>
          </a:p>
        </p:txBody>
      </p:sp>
    </p:spTree>
    <p:extLst>
      <p:ext uri="{BB962C8B-B14F-4D97-AF65-F5344CB8AC3E}">
        <p14:creationId xmlns:p14="http://schemas.microsoft.com/office/powerpoint/2010/main" val="139083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8D3D0C-979C-E84C-9903-E7C677DDD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3925"/>
            <a:ext cx="12192000" cy="112669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CF4F6C-9724-BE4E-8B30-BD4BE78DE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754" y="5731304"/>
            <a:ext cx="2382492" cy="112669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F1C2D97-5121-7C4C-BF6E-75C394157F9E}"/>
              </a:ext>
            </a:extLst>
          </p:cNvPr>
          <p:cNvSpPr txBox="1"/>
          <p:nvPr/>
        </p:nvSpPr>
        <p:spPr>
          <a:xfrm>
            <a:off x="2376176" y="55957"/>
            <a:ext cx="6957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u="sng"/>
              <a:t>Encendido de Luztopia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0A5DBFC-4E39-D340-AEC8-00DF577B7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231" y="948509"/>
            <a:ext cx="6158172" cy="380117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CF8EC1B-0A21-E54D-9C37-F00BF9F28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8" y="955888"/>
            <a:ext cx="5763102" cy="379379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A8D3026-3F7A-C446-8B13-525D6B25A5DE}"/>
              </a:ext>
            </a:extLst>
          </p:cNvPr>
          <p:cNvSpPr txBox="1"/>
          <p:nvPr/>
        </p:nvSpPr>
        <p:spPr>
          <a:xfrm>
            <a:off x="3848242" y="579177"/>
            <a:ext cx="4273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/>
              <a:t>Diciembre 2022 </a:t>
            </a:r>
          </a:p>
        </p:txBody>
      </p:sp>
    </p:spTree>
    <p:extLst>
      <p:ext uri="{BB962C8B-B14F-4D97-AF65-F5344CB8AC3E}">
        <p14:creationId xmlns:p14="http://schemas.microsoft.com/office/powerpoint/2010/main" val="387678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45963</TotalTime>
  <Words>565</Words>
  <Application>Microsoft Office PowerPoint</Application>
  <PresentationFormat>Panorámica</PresentationFormat>
  <Paragraphs>133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Bangla Sangam MN</vt:lpstr>
      <vt:lpstr>Calibri</vt:lpstr>
      <vt:lpstr>Calibri Light</vt:lpstr>
      <vt:lpstr>Hiragino Kaku Gothic Std W8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Liliana Aglael Ramirez Perez</cp:lastModifiedBy>
  <cp:revision>6</cp:revision>
  <dcterms:created xsi:type="dcterms:W3CDTF">2023-01-02T22:26:35Z</dcterms:created>
  <dcterms:modified xsi:type="dcterms:W3CDTF">2023-02-08T17:12:54Z</dcterms:modified>
</cp:coreProperties>
</file>