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45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99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24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2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580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27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81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208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70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81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657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2FC2-7272-4572-B58A-25668451ABFB}" type="datetimeFigureOut">
              <a:rPr lang="es-MX" smtClean="0"/>
              <a:t>09/03/2017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073B6-DE92-44E9-9B72-858416E780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45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Chart3.xls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png"/><Relationship Id="rId4" Type="http://schemas.openxmlformats.org/officeDocument/2006/relationships/oleObject" Target="../embeddings/Microsoft_Excel_Chart5.xls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343025" y="4637088"/>
            <a:ext cx="75438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333399"/>
            </a:outerShdw>
          </a:effectLst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Indicadores</a:t>
            </a:r>
          </a:p>
          <a:p>
            <a:pPr algn="r" eaLnBrk="1" hangingPunct="1">
              <a:defRPr/>
            </a:pPr>
            <a:r>
              <a:rPr lang="es-MX" sz="44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 Adquisiciones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228600" y="6248400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1" hangingPunct="1">
              <a:defRPr/>
            </a:pPr>
            <a:endParaRPr lang="es-MX">
              <a:ln>
                <a:solidFill>
                  <a:srgbClr val="C00000"/>
                </a:solidFill>
              </a:ln>
              <a:latin typeface="Arial" charset="0"/>
            </a:endParaRPr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5997575" y="620713"/>
            <a:ext cx="26638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b="1">
                <a:cs typeface="Arial" pitchFamily="34" charset="0"/>
              </a:rPr>
              <a:t>DICIEMBRE 2016</a:t>
            </a:r>
          </a:p>
        </p:txBody>
      </p:sp>
      <p:grpSp>
        <p:nvGrpSpPr>
          <p:cNvPr id="2053" name="1 Grupo"/>
          <p:cNvGrpSpPr>
            <a:grpSpLocks/>
          </p:cNvGrpSpPr>
          <p:nvPr/>
        </p:nvGrpSpPr>
        <p:grpSpPr bwMode="auto">
          <a:xfrm>
            <a:off x="468313" y="188913"/>
            <a:ext cx="1044575" cy="1531937"/>
            <a:chOff x="468312" y="188913"/>
            <a:chExt cx="1044576" cy="1531937"/>
          </a:xfrm>
        </p:grpSpPr>
        <p:pic>
          <p:nvPicPr>
            <p:cNvPr id="2054" name="Picture 12" descr="esc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312" y="188913"/>
              <a:ext cx="1044575" cy="115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Text Box 13"/>
            <p:cNvSpPr txBox="1">
              <a:spLocks noChangeArrowheads="1"/>
            </p:cNvSpPr>
            <p:nvPr/>
          </p:nvSpPr>
          <p:spPr bwMode="auto">
            <a:xfrm>
              <a:off x="468313" y="1412875"/>
              <a:ext cx="1044575" cy="307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s-ES" altLang="es-MX" sz="1400"/>
                <a:t>2015-2018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12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1" name="Group 63"/>
          <p:cNvGraphicFramePr>
            <a:graphicFrameLocks noGrp="1"/>
          </p:cNvGraphicFramePr>
          <p:nvPr/>
        </p:nvGraphicFramePr>
        <p:xfrm>
          <a:off x="628650" y="1989138"/>
          <a:ext cx="7778750" cy="3427430"/>
        </p:xfrm>
        <a:graphic>
          <a:graphicData uri="http://schemas.openxmlformats.org/drawingml/2006/table">
            <a:tbl>
              <a:tblPr/>
              <a:tblGrid>
                <a:gridCol w="5834156">
                  <a:extLst>
                    <a:ext uri="{9D8B030D-6E8A-4147-A177-3AD203B41FA5}"/>
                  </a:extLst>
                </a:gridCol>
                <a:gridCol w="1944594">
                  <a:extLst>
                    <a:ext uri="{9D8B030D-6E8A-4147-A177-3AD203B41FA5}"/>
                  </a:extLst>
                </a:gridCol>
              </a:tblGrid>
              <a:tr h="694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DE ORDEN DE CONSUMO RECIBIDAS 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106</a:t>
                      </a:r>
                    </a:p>
                  </a:txBody>
                  <a:tcPr marL="91433" marR="91433" marT="45709" marB="4570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94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TOTAL DE ORDENES DE CONSUMO EMITIDAS</a:t>
                      </a:r>
                    </a:p>
                  </a:txBody>
                  <a:tcPr marL="91433" marR="91433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marL="91433" marR="91433" marT="45709" marB="45709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47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IMPORTE DE ORDENES DE COMPRA</a:t>
                      </a:r>
                    </a:p>
                  </a:txBody>
                  <a:tcPr marL="91436" marR="91436"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$12,559,232.28</a:t>
                      </a:r>
                    </a:p>
                  </a:txBody>
                  <a:tcPr marL="9527" marR="9527" marT="9516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94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TOTAL DE ORDENES DE PAGO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marL="91446" marR="91446" marT="45670" marB="4567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94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70817"/>
                          </a:solidFill>
                          <a:effectLst/>
                          <a:latin typeface="Arial" charset="0"/>
                        </a:rPr>
                        <a:t>IMPORTE DE ORDENES DE PAGO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70817"/>
                        </a:solidFill>
                        <a:effectLst/>
                        <a:latin typeface="Arial" charset="0"/>
                      </a:endParaRPr>
                    </a:p>
                  </a:txBody>
                  <a:tcPr marL="91436" marR="91436"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$14,933,448.90</a:t>
                      </a:r>
                    </a:p>
                  </a:txBody>
                  <a:tcPr marL="91446" marR="91446" marT="45670" marB="4567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093" name="Rectangle 33"/>
          <p:cNvSpPr>
            <a:spLocks noChangeArrowheads="1"/>
          </p:cNvSpPr>
          <p:nvPr/>
        </p:nvSpPr>
        <p:spPr bwMode="auto">
          <a:xfrm>
            <a:off x="0" y="2890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400"/>
          </a:p>
        </p:txBody>
      </p:sp>
      <p:sp>
        <p:nvSpPr>
          <p:cNvPr id="3094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3095" name="1 CuadroTexto"/>
          <p:cNvSpPr txBox="1">
            <a:spLocks noChangeArrowheads="1"/>
          </p:cNvSpPr>
          <p:nvPr/>
        </p:nvSpPr>
        <p:spPr bwMode="auto">
          <a:xfrm>
            <a:off x="2627313" y="1189038"/>
            <a:ext cx="3781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800" b="1">
                <a:latin typeface="Baskerville Old Face" pitchFamily="18" charset="0"/>
              </a:rPr>
              <a:t>DIRECCIÓN DE ADQUISICIONES</a:t>
            </a:r>
          </a:p>
        </p:txBody>
      </p:sp>
      <p:sp>
        <p:nvSpPr>
          <p:cNvPr id="3096" name="Line 16"/>
          <p:cNvSpPr>
            <a:spLocks noChangeShapeType="1"/>
          </p:cNvSpPr>
          <p:nvPr/>
        </p:nvSpPr>
        <p:spPr bwMode="auto">
          <a:xfrm>
            <a:off x="250825" y="6308725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pic>
        <p:nvPicPr>
          <p:cNvPr id="309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5250"/>
            <a:ext cx="1943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8" name="1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263828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1187450" y="1628775"/>
          <a:ext cx="6840538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Hoja de cálculo" r:id="rId4" imgW="5295900" imgH="685800" progId="Excel.Sheet.8">
                  <p:embed/>
                </p:oleObj>
              </mc:Choice>
              <mc:Fallback>
                <p:oleObj name="Hoja de cálculo" r:id="rId4" imgW="5295900" imgH="685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628775"/>
                        <a:ext cx="6840538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920750" y="2514600"/>
          <a:ext cx="7158038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7" imgW="7157324" imgH="3700593" progId="Excel.Chart.8">
                  <p:embed/>
                </p:oleObj>
              </mc:Choice>
              <mc:Fallback>
                <p:oleObj r:id="rId7" imgW="7157324" imgH="3700593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2514600"/>
                        <a:ext cx="7158038" cy="370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304800" y="6405563"/>
            <a:ext cx="3352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altLang="es-MX" sz="900" b="1"/>
              <a:t>Cantidad de Requisiciones recibidas y capturadas por la Dirección de Adquisiciones</a:t>
            </a: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2938463" y="1196975"/>
            <a:ext cx="3311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1" hangingPunct="1">
              <a:lnSpc>
                <a:spcPct val="80000"/>
              </a:lnSpc>
              <a:defRPr/>
            </a:pPr>
            <a:r>
              <a:rPr lang="es-MX" sz="1600" b="1" dirty="0">
                <a:latin typeface="+mn-lt"/>
              </a:rPr>
              <a:t>REQUISICIONES CAPTURADAS</a:t>
            </a:r>
            <a:endParaRPr lang="es-ES" sz="1600" b="1" dirty="0">
              <a:latin typeface="+mn-lt"/>
            </a:endParaRPr>
          </a:p>
        </p:txBody>
      </p:sp>
      <p:sp>
        <p:nvSpPr>
          <p:cNvPr id="4102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103" name="Line 16"/>
          <p:cNvSpPr>
            <a:spLocks noChangeShapeType="1"/>
          </p:cNvSpPr>
          <p:nvPr/>
        </p:nvSpPr>
        <p:spPr bwMode="auto">
          <a:xfrm>
            <a:off x="250825" y="6308725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pic>
        <p:nvPicPr>
          <p:cNvPr id="410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5250"/>
            <a:ext cx="1943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404662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693738" y="2801938"/>
          <a:ext cx="7707312" cy="321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7706012" imgH="3218967" progId="Excel.Chart.8">
                  <p:embed/>
                </p:oleObj>
              </mc:Choice>
              <mc:Fallback>
                <p:oleObj r:id="rId4" imgW="7706012" imgH="321896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738" y="2801938"/>
                        <a:ext cx="7707312" cy="321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7637463" y="3860800"/>
            <a:ext cx="1111250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Promedio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Histórico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Estadístico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___7 Días__ Observaciones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MX" sz="900">
                <a:latin typeface="Tahoma" pitchFamily="34" charset="0"/>
              </a:rPr>
              <a:t>Mensuales</a:t>
            </a:r>
            <a:endParaRPr lang="es-ES" altLang="es-MX" sz="900">
              <a:latin typeface="Tahoma" pitchFamily="34" charset="0"/>
            </a:endParaRP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355600" y="6381750"/>
            <a:ext cx="3352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altLang="es-MX" sz="900" b="1"/>
              <a:t>Tiempo de recepción de una requisición hasta la autorización de una Orden de Compra</a:t>
            </a:r>
          </a:p>
        </p:txBody>
      </p:sp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1258888" y="1916113"/>
          <a:ext cx="6769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Hoja de cálculo" r:id="rId7" imgW="5372033" imgH="752459" progId="Excel.Sheet.8">
                  <p:embed/>
                </p:oleObj>
              </mc:Choice>
              <mc:Fallback>
                <p:oleObj name="Hoja de cálculo" r:id="rId7" imgW="5372033" imgH="75245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916113"/>
                        <a:ext cx="67691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11"/>
          <p:cNvSpPr>
            <a:spLocks noChangeArrowheads="1"/>
          </p:cNvSpPr>
          <p:nvPr/>
        </p:nvSpPr>
        <p:spPr bwMode="auto">
          <a:xfrm>
            <a:off x="1101725" y="1196975"/>
            <a:ext cx="6985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s-MX" b="1" dirty="0">
                <a:latin typeface="+mn-lt"/>
              </a:rPr>
              <a:t>TIEMPO QUE TARDA UNA REQUISICIÓN DESDE SU CAPTURA HASTA QUE SE AUTORIZA UNA ORDEN DE COMPRA</a:t>
            </a:r>
            <a:endParaRPr lang="es-ES" b="1" dirty="0">
              <a:latin typeface="+mn-lt"/>
            </a:endParaRPr>
          </a:p>
        </p:txBody>
      </p:sp>
      <p:sp>
        <p:nvSpPr>
          <p:cNvPr id="5127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128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pic>
        <p:nvPicPr>
          <p:cNvPr id="512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5250"/>
            <a:ext cx="1943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10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17340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684213" y="2752725"/>
          <a:ext cx="7589837" cy="315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r:id="rId4" imgW="7590178" imgH="3145809" progId="Excel.Chart.8">
                  <p:embed/>
                </p:oleObj>
              </mc:Choice>
              <mc:Fallback>
                <p:oleObj r:id="rId4" imgW="7590178" imgH="314580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752725"/>
                        <a:ext cx="7589837" cy="315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7"/>
          <p:cNvGraphicFramePr>
            <a:graphicFrameLocks noChangeAspect="1"/>
          </p:cNvGraphicFramePr>
          <p:nvPr/>
        </p:nvGraphicFramePr>
        <p:xfrm>
          <a:off x="1258888" y="1628775"/>
          <a:ext cx="66262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Hoja de cálculo" r:id="rId7" imgW="5200802" imgH="714451" progId="Excel.Sheet.8">
                  <p:embed/>
                </p:oleObj>
              </mc:Choice>
              <mc:Fallback>
                <p:oleObj name="Hoja de cálculo" r:id="rId7" imgW="5200802" imgH="71445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628775"/>
                        <a:ext cx="66262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2843213" y="1196975"/>
            <a:ext cx="35290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1" hangingPunct="1">
              <a:lnSpc>
                <a:spcPct val="80000"/>
              </a:lnSpc>
              <a:defRPr/>
            </a:pPr>
            <a:r>
              <a:rPr lang="es-MX" sz="1600" b="1" dirty="0">
                <a:latin typeface="+mn-lt"/>
              </a:rPr>
              <a:t>ORDENES DE COMPRA EMITIDAS</a:t>
            </a:r>
            <a:endParaRPr lang="es-ES" sz="1600" b="1" dirty="0">
              <a:latin typeface="+mn-lt"/>
            </a:endParaRP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304800" y="6451600"/>
            <a:ext cx="253841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s-MX" altLang="es-MX" sz="900" b="1"/>
              <a:t>Cantidad de Ordenes de Compra Emitidas</a:t>
            </a:r>
          </a:p>
        </p:txBody>
      </p:sp>
      <p:sp>
        <p:nvSpPr>
          <p:cNvPr id="6150" name="Line 16"/>
          <p:cNvSpPr>
            <a:spLocks noChangeShapeType="1"/>
          </p:cNvSpPr>
          <p:nvPr/>
        </p:nvSpPr>
        <p:spPr bwMode="auto">
          <a:xfrm>
            <a:off x="250825" y="981075"/>
            <a:ext cx="86868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>
            <a:off x="250825" y="6237288"/>
            <a:ext cx="8686800" cy="0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pic>
        <p:nvPicPr>
          <p:cNvPr id="615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5250"/>
            <a:ext cx="19431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9 CuadroTexto"/>
          <p:cNvSpPr txBox="1">
            <a:spLocks noChangeArrowheads="1"/>
          </p:cNvSpPr>
          <p:nvPr/>
        </p:nvSpPr>
        <p:spPr bwMode="auto">
          <a:xfrm>
            <a:off x="2930525" y="312738"/>
            <a:ext cx="332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400"/>
              <a:t>SECRETARÍA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42247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Presentación en pantalla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Tema de Office</vt:lpstr>
      <vt:lpstr>Hoja de cálculo de Microsoft Excel 97-2003</vt:lpstr>
      <vt:lpstr>Gráfico de Microsoft Excel</vt:lpstr>
      <vt:lpstr>Microsoft Excel 97-2003 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Alain Uribe Rodriguez</dc:creator>
  <cp:lastModifiedBy>Roberto Alain Uribe Rodriguez</cp:lastModifiedBy>
  <cp:revision>1</cp:revision>
  <dcterms:created xsi:type="dcterms:W3CDTF">2017-03-09T16:57:45Z</dcterms:created>
  <dcterms:modified xsi:type="dcterms:W3CDTF">2017-03-09T16:58:15Z</dcterms:modified>
</cp:coreProperties>
</file>