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64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20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435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04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957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90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03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529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08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0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49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0CD9-4DF1-4C92-8081-AD9B9CC86D93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80074-0686-40EA-9EBE-BE0F14D712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48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Chart3.xls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5.xls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Chart7.xls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Microsoft_Excel_97-2003_Worksheet10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Chart9.xls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png"/><Relationship Id="rId4" Type="http://schemas.openxmlformats.org/officeDocument/2006/relationships/oleObject" Target="../embeddings/Microsoft_Excel_Chart11.xls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Microsoft_Excel_97-2003_Worksheet1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png"/><Relationship Id="rId4" Type="http://schemas.openxmlformats.org/officeDocument/2006/relationships/oleObject" Target="../embeddings/Microsoft_Excel_Chart13.xls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357313" y="4668838"/>
            <a:ext cx="75438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333399"/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Indicadores</a:t>
            </a:r>
          </a:p>
          <a:p>
            <a:pPr algn="r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 Informática </a:t>
            </a:r>
            <a:endParaRPr lang="es-ES" sz="44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228600" y="62801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pSp>
        <p:nvGrpSpPr>
          <p:cNvPr id="7172" name="1 Grupo"/>
          <p:cNvGrpSpPr>
            <a:grpSpLocks/>
          </p:cNvGrpSpPr>
          <p:nvPr/>
        </p:nvGrpSpPr>
        <p:grpSpPr bwMode="auto">
          <a:xfrm>
            <a:off x="468313" y="188913"/>
            <a:ext cx="1044575" cy="1531937"/>
            <a:chOff x="468312" y="188913"/>
            <a:chExt cx="1044576" cy="1531937"/>
          </a:xfrm>
        </p:grpSpPr>
        <p:pic>
          <p:nvPicPr>
            <p:cNvPr id="7174" name="Picture 12" descr="es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2" y="188913"/>
              <a:ext cx="1044575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5" name="Text Box 13"/>
            <p:cNvSpPr txBox="1">
              <a:spLocks noChangeArrowheads="1"/>
            </p:cNvSpPr>
            <p:nvPr/>
          </p:nvSpPr>
          <p:spPr bwMode="auto">
            <a:xfrm>
              <a:off x="468313" y="1412875"/>
              <a:ext cx="1044575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400"/>
                <a:t>2015-2018</a:t>
              </a:r>
            </a:p>
          </p:txBody>
        </p:sp>
      </p:grp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5292725" y="796925"/>
            <a:ext cx="3311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MX" sz="2000" b="1"/>
              <a:t>DICIEMBRE 2016</a:t>
            </a:r>
          </a:p>
        </p:txBody>
      </p:sp>
    </p:spTree>
    <p:extLst>
      <p:ext uri="{BB962C8B-B14F-4D97-AF65-F5344CB8AC3E}">
        <p14:creationId xmlns:p14="http://schemas.microsoft.com/office/powerpoint/2010/main" val="23952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1017588" y="1989138"/>
          <a:ext cx="67992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Hoja de cálculo" r:id="rId4" imgW="6705600" imgH="495245" progId="Excel.Sheet.8">
                  <p:embed/>
                </p:oleObj>
              </mc:Choice>
              <mc:Fallback>
                <p:oleObj name="Hoja de cálculo" r:id="rId4" imgW="6705600" imgH="49524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1989138"/>
                        <a:ext cx="67992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148263" y="6308725"/>
            <a:ext cx="37099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Coordinador de Redes y Telecomunicaciones</a:t>
            </a:r>
            <a:endParaRPr lang="es-ES" altLang="es-MX" sz="100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7451725" y="3763963"/>
            <a:ext cx="7302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</p:txBody>
      </p:sp>
      <p:sp>
        <p:nvSpPr>
          <p:cNvPr id="8199" name="Rectangle 23"/>
          <p:cNvSpPr>
            <a:spLocks noChangeArrowheads="1"/>
          </p:cNvSpPr>
          <p:nvPr/>
        </p:nvSpPr>
        <p:spPr bwMode="auto">
          <a:xfrm>
            <a:off x="611188" y="1339850"/>
            <a:ext cx="77041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2000">
                <a:solidFill>
                  <a:schemeClr val="tx2"/>
                </a:solidFill>
                <a:latin typeface="Times New Roman" pitchFamily="18" charset="0"/>
              </a:rPr>
              <a:t>Disponibilidad de la Red WAN de Palacio Municipal</a:t>
            </a:r>
            <a:endParaRPr lang="es-ES" altLang="es-MX" sz="200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8200" name="10 Gráfico"/>
          <p:cNvGraphicFramePr>
            <a:graphicFrameLocks/>
          </p:cNvGraphicFramePr>
          <p:nvPr/>
        </p:nvGraphicFramePr>
        <p:xfrm>
          <a:off x="1285875" y="2870200"/>
          <a:ext cx="694372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7" imgW="6943946" imgH="3072650" progId="Excel.Chart.8">
                  <p:embed/>
                </p:oleObj>
              </mc:Choice>
              <mc:Fallback>
                <p:oleObj r:id="rId7" imgW="6943946" imgH="307265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870200"/>
                        <a:ext cx="6943725" cy="307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8202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8203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8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647700" y="2924175"/>
          <a:ext cx="7599363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7602371" imgH="3042168" progId="Excel.Chart.8">
                  <p:embed/>
                </p:oleObj>
              </mc:Choice>
              <mc:Fallback>
                <p:oleObj r:id="rId4" imgW="7602371" imgH="3042168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2924175"/>
                        <a:ext cx="7599363" cy="304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8243888" y="3432175"/>
            <a:ext cx="7302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076825" y="6381750"/>
            <a:ext cx="38528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Coordinador de Redes y Telecomunicaciones</a:t>
            </a:r>
            <a:endParaRPr lang="es-ES" altLang="es-MX" sz="1000"/>
          </a:p>
        </p:txBody>
      </p:sp>
      <p:graphicFrame>
        <p:nvGraphicFramePr>
          <p:cNvPr id="9223" name="Object 6"/>
          <p:cNvGraphicFramePr>
            <a:graphicFrameLocks noChangeAspect="1"/>
          </p:cNvGraphicFramePr>
          <p:nvPr/>
        </p:nvGraphicFramePr>
        <p:xfrm>
          <a:off x="1076325" y="1885950"/>
          <a:ext cx="70008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Hoja de cálculo" r:id="rId7" imgW="6543759" imgH="495245" progId="Excel.Sheet.8">
                  <p:embed/>
                </p:oleObj>
              </mc:Choice>
              <mc:Fallback>
                <p:oleObj name="Hoja de cálculo" r:id="rId7" imgW="6543759" imgH="49524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1885950"/>
                        <a:ext cx="7000875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23"/>
          <p:cNvSpPr>
            <a:spLocks noChangeArrowheads="1"/>
          </p:cNvSpPr>
          <p:nvPr/>
        </p:nvSpPr>
        <p:spPr bwMode="auto">
          <a:xfrm>
            <a:off x="795338" y="1306513"/>
            <a:ext cx="75533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2000">
                <a:solidFill>
                  <a:schemeClr val="tx2"/>
                </a:solidFill>
                <a:latin typeface="Times New Roman" pitchFamily="18" charset="0"/>
              </a:rPr>
              <a:t>Disponibilidad de la Red LAN de Palacio Municipal</a:t>
            </a:r>
            <a:endParaRPr lang="es-ES" altLang="es-MX" sz="20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9225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9226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9227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30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3"/>
          <p:cNvSpPr>
            <a:spLocks noChangeShapeType="1"/>
          </p:cNvSpPr>
          <p:nvPr/>
        </p:nvSpPr>
        <p:spPr bwMode="auto">
          <a:xfrm>
            <a:off x="228600" y="6092825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84163" y="2665413"/>
          <a:ext cx="8358187" cy="310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8358340" imgH="3109229" progId="Excel.Chart.8">
                  <p:embed/>
                </p:oleObj>
              </mc:Choice>
              <mc:Fallback>
                <p:oleObj r:id="rId4" imgW="8358340" imgH="310922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2665413"/>
                        <a:ext cx="8358187" cy="310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7902575" y="3716338"/>
            <a:ext cx="7302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</p:txBody>
      </p:sp>
      <p:graphicFrame>
        <p:nvGraphicFramePr>
          <p:cNvPr id="10245" name="Object 6"/>
          <p:cNvGraphicFramePr>
            <a:graphicFrameLocks noChangeAspect="1"/>
          </p:cNvGraphicFramePr>
          <p:nvPr/>
        </p:nvGraphicFramePr>
        <p:xfrm>
          <a:off x="1298575" y="1773238"/>
          <a:ext cx="65595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Hoja de cálculo" r:id="rId7" imgW="6572351" imgH="495245" progId="Excel.Sheet.8">
                  <p:embed/>
                </p:oleObj>
              </mc:Choice>
              <mc:Fallback>
                <p:oleObj name="Hoja de cálculo" r:id="rId7" imgW="6572351" imgH="49524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1773238"/>
                        <a:ext cx="655955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1258888" y="1319213"/>
            <a:ext cx="66246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2000">
                <a:solidFill>
                  <a:schemeClr val="tx2"/>
                </a:solidFill>
                <a:latin typeface="Times New Roman" pitchFamily="18" charset="0"/>
              </a:rPr>
              <a:t>Porcentaje de disponibilidad Servidores en Centro de Datos</a:t>
            </a:r>
            <a:endParaRPr lang="es-ES" altLang="es-MX" sz="20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5292725" y="6308725"/>
            <a:ext cx="3581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Coordinación de Seguridad Informática</a:t>
            </a:r>
            <a:endParaRPr lang="es-ES" altLang="es-MX" sz="1000"/>
          </a:p>
        </p:txBody>
      </p:sp>
      <p:sp>
        <p:nvSpPr>
          <p:cNvPr id="10248" name="Text Box 4"/>
          <p:cNvSpPr txBox="1">
            <a:spLocks noChangeArrowheads="1"/>
          </p:cNvSpPr>
          <p:nvPr/>
        </p:nvSpPr>
        <p:spPr bwMode="auto">
          <a:xfrm>
            <a:off x="900113" y="6308725"/>
            <a:ext cx="18192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altLang="es-MX" sz="900" b="1"/>
              <a:t>* Realizados en porcentajes</a:t>
            </a:r>
          </a:p>
        </p:txBody>
      </p:sp>
      <p:sp>
        <p:nvSpPr>
          <p:cNvPr id="10249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0250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0251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8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1268" name="Object 7"/>
          <p:cNvGraphicFramePr>
            <a:graphicFrameLocks noChangeAspect="1"/>
          </p:cNvGraphicFramePr>
          <p:nvPr/>
        </p:nvGraphicFramePr>
        <p:xfrm>
          <a:off x="711200" y="2568575"/>
          <a:ext cx="7721600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4" imgW="7718205" imgH="3389670" progId="Excel.Chart.8">
                  <p:embed/>
                </p:oleObj>
              </mc:Choice>
              <mc:Fallback>
                <p:oleObj r:id="rId4" imgW="7718205" imgH="338967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568575"/>
                        <a:ext cx="7721600" cy="338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1296988" y="1601788"/>
          <a:ext cx="67595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Hoja de cálculo" r:id="rId7" imgW="6572351" imgH="495245" progId="Excel.Sheet.8">
                  <p:embed/>
                </p:oleObj>
              </mc:Choice>
              <mc:Fallback>
                <p:oleObj name="Hoja de cálculo" r:id="rId7" imgW="6572351" imgH="49524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1601788"/>
                        <a:ext cx="675957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8185150" y="3759200"/>
            <a:ext cx="7302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</p:txBody>
      </p:sp>
      <p:sp>
        <p:nvSpPr>
          <p:cNvPr id="11271" name="Rectangle 2"/>
          <p:cNvSpPr>
            <a:spLocks noChangeArrowheads="1"/>
          </p:cNvSpPr>
          <p:nvPr/>
        </p:nvSpPr>
        <p:spPr bwMode="auto">
          <a:xfrm>
            <a:off x="1255713" y="1196975"/>
            <a:ext cx="68421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1800">
                <a:solidFill>
                  <a:schemeClr val="tx2"/>
                </a:solidFill>
                <a:latin typeface="Times New Roman" pitchFamily="18" charset="0"/>
              </a:rPr>
              <a:t>Porcentaje de disponibilidad Servicios en Centro de Datos</a:t>
            </a:r>
            <a:endParaRPr lang="es-ES" altLang="es-MX" sz="1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5292725" y="6308725"/>
            <a:ext cx="35814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Coordinación de Seguridad Informática</a:t>
            </a:r>
            <a:endParaRPr lang="es-ES" altLang="es-MX" sz="1000"/>
          </a:p>
        </p:txBody>
      </p:sp>
      <p:sp>
        <p:nvSpPr>
          <p:cNvPr id="11273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1274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1275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1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503238" y="2868613"/>
          <a:ext cx="7848600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r:id="rId4" imgW="7846232" imgH="3286029" progId="Excel.Chart.8">
                  <p:embed/>
                </p:oleObj>
              </mc:Choice>
              <mc:Fallback>
                <p:oleObj r:id="rId4" imgW="7846232" imgH="328602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868613"/>
                        <a:ext cx="7848600" cy="328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8316913" y="3438525"/>
            <a:ext cx="7302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</a:t>
            </a:r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1079500" y="1196975"/>
            <a:ext cx="69850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1800">
                <a:solidFill>
                  <a:schemeClr val="tx2"/>
                </a:solidFill>
                <a:latin typeface="Times New Roman" pitchFamily="18" charset="0"/>
              </a:rPr>
              <a:t>Número de Solicitudes Recibidas</a:t>
            </a:r>
            <a:endParaRPr lang="es-ES" altLang="es-MX" sz="1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292725" y="6308725"/>
            <a:ext cx="3581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Coordinador de Soporte Técnico y Coordinador de Redes y Telecomunicaciones</a:t>
            </a:r>
            <a:endParaRPr lang="es-ES" altLang="es-MX" sz="1000"/>
          </a:p>
        </p:txBody>
      </p:sp>
      <p:sp>
        <p:nvSpPr>
          <p:cNvPr id="12296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2297" name="1 Objeto"/>
          <p:cNvGraphicFramePr>
            <a:graphicFrameLocks noChangeAspect="1"/>
          </p:cNvGraphicFramePr>
          <p:nvPr/>
        </p:nvGraphicFramePr>
        <p:xfrm>
          <a:off x="827088" y="1685925"/>
          <a:ext cx="7345362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Hoja de cálculo" r:id="rId7" imgW="6934335" imgH="638172" progId="Excel.Sheet.8">
                  <p:embed/>
                </p:oleObj>
              </mc:Choice>
              <mc:Fallback>
                <p:oleObj name="Hoja de cálculo" r:id="rId7" imgW="6934335" imgH="63817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685925"/>
                        <a:ext cx="7345362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2299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77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650875" y="2565400"/>
          <a:ext cx="7842250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r:id="rId4" imgW="7840135" imgH="3438442" progId="Excel.Chart.8">
                  <p:embed/>
                </p:oleObj>
              </mc:Choice>
              <mc:Fallback>
                <p:oleObj r:id="rId4" imgW="7840135" imgH="343844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565400"/>
                        <a:ext cx="7842250" cy="343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8316913" y="3438525"/>
            <a:ext cx="7302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1079500" y="1628775"/>
          <a:ext cx="705326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Hoja de cálculo" r:id="rId7" imgW="6934335" imgH="619259" progId="Excel.Sheet.8">
                  <p:embed/>
                </p:oleObj>
              </mc:Choice>
              <mc:Fallback>
                <p:oleObj name="Hoja de cálculo" r:id="rId7" imgW="6934335" imgH="61925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1628775"/>
                        <a:ext cx="705326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079500" y="1162050"/>
            <a:ext cx="69850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1800">
                <a:solidFill>
                  <a:schemeClr val="tx2"/>
                </a:solidFill>
                <a:latin typeface="Times New Roman" pitchFamily="18" charset="0"/>
              </a:rPr>
              <a:t>Cumplimiento en tiempos de atención</a:t>
            </a:r>
            <a:endParaRPr lang="es-ES" altLang="es-MX" sz="1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5364163" y="6308725"/>
            <a:ext cx="3581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Coordinador de Soporte Técnico y Coordinador de Redes y Telecomunicaciones</a:t>
            </a:r>
            <a:endParaRPr lang="es-ES" altLang="es-MX" sz="1000"/>
          </a:p>
        </p:txBody>
      </p:sp>
      <p:sp>
        <p:nvSpPr>
          <p:cNvPr id="13321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pic>
        <p:nvPicPr>
          <p:cNvPr id="13322" name="Picture 1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888"/>
            <a:ext cx="586422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1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427538" y="-27940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>
              <a:defRPr/>
            </a:pPr>
            <a:endParaRPr lang="es-ES_tradnl" sz="2400">
              <a:solidFill>
                <a:srgbClr val="B2B2B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28600" y="616585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784225" y="2781300"/>
          <a:ext cx="7648575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4" imgW="7645047" imgH="3176291" progId="Excel.Chart.8">
                  <p:embed/>
                </p:oleObj>
              </mc:Choice>
              <mc:Fallback>
                <p:oleObj r:id="rId4" imgW="7645047" imgH="317629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2781300"/>
                        <a:ext cx="7648575" cy="317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9"/>
          <p:cNvGraphicFramePr>
            <a:graphicFrameLocks noChangeAspect="1"/>
          </p:cNvGraphicFramePr>
          <p:nvPr/>
        </p:nvGraphicFramePr>
        <p:xfrm>
          <a:off x="1069975" y="1731963"/>
          <a:ext cx="705167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Hoja de cálculo" r:id="rId7" imgW="6934335" imgH="619259" progId="Excel.Sheet.8">
                  <p:embed/>
                </p:oleObj>
              </mc:Choice>
              <mc:Fallback>
                <p:oleObj name="Hoja de cálculo" r:id="rId7" imgW="6934335" imgH="61925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731963"/>
                        <a:ext cx="7051675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116013" y="1268413"/>
            <a:ext cx="69850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s-MX" altLang="es-MX" sz="1800">
                <a:solidFill>
                  <a:schemeClr val="tx2"/>
                </a:solidFill>
                <a:latin typeface="Times New Roman" pitchFamily="18" charset="0"/>
              </a:rPr>
              <a:t>Cumplimiento en tiempos de solución</a:t>
            </a:r>
            <a:endParaRPr lang="es-ES" altLang="es-MX" sz="18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7981950" y="3789363"/>
            <a:ext cx="7302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5364163" y="6237288"/>
            <a:ext cx="3581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Fuente: Dirección  Informática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s-MX" altLang="es-MX" sz="1000"/>
              <a:t>Elaborado por: Coordinador de Soporte Técnico y Coordinador de Redes y Telecomunicaciones</a:t>
            </a:r>
            <a:endParaRPr lang="es-ES" altLang="es-MX" sz="1000"/>
          </a:p>
        </p:txBody>
      </p:sp>
      <p:sp>
        <p:nvSpPr>
          <p:cNvPr id="14345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4346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  <p:pic>
        <p:nvPicPr>
          <p:cNvPr id="14347" name="Picture 1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200"/>
            <a:ext cx="198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02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Presentación en pantalla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Tema de Office</vt:lpstr>
      <vt:lpstr>Hoja de cálculo</vt:lpstr>
      <vt:lpstr>Gráfico de Microsoft Excel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Alain Uribe Rodriguez</dc:creator>
  <cp:lastModifiedBy>Roberto Alain Uribe Rodriguez</cp:lastModifiedBy>
  <cp:revision>1</cp:revision>
  <dcterms:created xsi:type="dcterms:W3CDTF">2017-03-09T16:58:38Z</dcterms:created>
  <dcterms:modified xsi:type="dcterms:W3CDTF">2017-03-09T16:59:00Z</dcterms:modified>
</cp:coreProperties>
</file>