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74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36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78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238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08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626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79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54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68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19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7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CF91-F5E7-4741-8DB4-D4DC9365475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7E4A-D973-4519-8A6F-D12C9BD37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19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Microsoft_Excel_Chart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Microsoft_Excel_Chart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5.xls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228600" y="624840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371600" y="4648200"/>
            <a:ext cx="74485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333399"/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es-MX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Indicadores</a:t>
            </a:r>
          </a:p>
          <a:p>
            <a:pPr algn="r">
              <a:defRPr/>
            </a:pPr>
            <a:r>
              <a:rPr lang="es-MX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 Mantenimiento  </a:t>
            </a:r>
            <a:endParaRPr lang="es-ES" sz="44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5365" name="Text Box 15"/>
          <p:cNvSpPr txBox="1">
            <a:spLocks noChangeArrowheads="1"/>
          </p:cNvSpPr>
          <p:nvPr/>
        </p:nvSpPr>
        <p:spPr bwMode="auto">
          <a:xfrm>
            <a:off x="5580063" y="717550"/>
            <a:ext cx="3114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2000" b="1"/>
              <a:t>DICIEMBRE 2016</a:t>
            </a:r>
          </a:p>
        </p:txBody>
      </p:sp>
      <p:grpSp>
        <p:nvGrpSpPr>
          <p:cNvPr id="15366" name="1 Grupo"/>
          <p:cNvGrpSpPr>
            <a:grpSpLocks/>
          </p:cNvGrpSpPr>
          <p:nvPr/>
        </p:nvGrpSpPr>
        <p:grpSpPr bwMode="auto">
          <a:xfrm>
            <a:off x="620713" y="341313"/>
            <a:ext cx="1044575" cy="1531937"/>
            <a:chOff x="468312" y="188913"/>
            <a:chExt cx="1044576" cy="1531937"/>
          </a:xfrm>
        </p:grpSpPr>
        <p:pic>
          <p:nvPicPr>
            <p:cNvPr id="15367" name="Picture 12" descr="es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2" y="188913"/>
              <a:ext cx="1044575" cy="115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 Box 13"/>
            <p:cNvSpPr txBox="1">
              <a:spLocks noChangeArrowheads="1"/>
            </p:cNvSpPr>
            <p:nvPr/>
          </p:nvSpPr>
          <p:spPr bwMode="auto">
            <a:xfrm>
              <a:off x="468313" y="1412875"/>
              <a:ext cx="1044575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400"/>
                <a:t>2015-2018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27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4"/>
          <p:cNvSpPr txBox="1">
            <a:spLocks noChangeArrowheads="1"/>
          </p:cNvSpPr>
          <p:nvPr/>
        </p:nvSpPr>
        <p:spPr bwMode="auto">
          <a:xfrm>
            <a:off x="1762125" y="1455738"/>
            <a:ext cx="5905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2400" b="1">
                <a:latin typeface="Verdana" pitchFamily="34" charset="0"/>
              </a:rPr>
              <a:t>DIRECCIÓN DE MANTENIMIENTO </a:t>
            </a:r>
            <a:endParaRPr lang="es-ES" altLang="es-MX" sz="2400" b="1">
              <a:latin typeface="Verdana" pitchFamily="34" charset="0"/>
            </a:endParaRPr>
          </a:p>
        </p:txBody>
      </p:sp>
      <p:graphicFrame>
        <p:nvGraphicFramePr>
          <p:cNvPr id="25" name="Group 25"/>
          <p:cNvGraphicFramePr>
            <a:graphicFrameLocks noGrp="1"/>
          </p:cNvGraphicFramePr>
          <p:nvPr/>
        </p:nvGraphicFramePr>
        <p:xfrm>
          <a:off x="1187450" y="2668588"/>
          <a:ext cx="6985000" cy="1408112"/>
        </p:xfrm>
        <a:graphic>
          <a:graphicData uri="http://schemas.openxmlformats.org/drawingml/2006/table">
            <a:tbl>
              <a:tblPr/>
              <a:tblGrid>
                <a:gridCol w="5760825"/>
                <a:gridCol w="1224175"/>
              </a:tblGrid>
              <a:tr h="504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Total de reportes telefónicos  recibidos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</a:txBody>
                  <a:tcPr marL="91443" marR="91443" marT="45745" marB="45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91443" marR="91443" marT="45745" marB="45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Total de reportes atendidos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3" marR="91443" marT="45745" marB="45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91443" marR="91443" marT="45745" marB="45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Total de reportes pendientes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3" marR="91443" marT="45745" marB="45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</a:txBody>
                  <a:tcPr marL="91443" marR="91443" marT="45745" marB="45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5" name="Line 16"/>
          <p:cNvSpPr>
            <a:spLocks noChangeShapeType="1"/>
          </p:cNvSpPr>
          <p:nvPr/>
        </p:nvSpPr>
        <p:spPr bwMode="auto">
          <a:xfrm>
            <a:off x="250825" y="6237288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6396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6397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6398" name="Picture 1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1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8"/>
          <p:cNvSpPr txBox="1">
            <a:spLocks noChangeArrowheads="1"/>
          </p:cNvSpPr>
          <p:nvPr/>
        </p:nvSpPr>
        <p:spPr bwMode="auto">
          <a:xfrm>
            <a:off x="3001963" y="1116013"/>
            <a:ext cx="3140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 b="1">
                <a:latin typeface="Times New Roman" pitchFamily="18" charset="0"/>
              </a:rPr>
              <a:t>REPORTES TELEFONICOS</a:t>
            </a:r>
            <a:endParaRPr lang="es-ES" altLang="es-MX" sz="1400" b="1">
              <a:latin typeface="Times New Roman" pitchFamily="18" charset="0"/>
            </a:endParaRPr>
          </a:p>
        </p:txBody>
      </p:sp>
      <p:sp>
        <p:nvSpPr>
          <p:cNvPr id="17411" name="Text Box 19"/>
          <p:cNvSpPr txBox="1">
            <a:spLocks noChangeArrowheads="1"/>
          </p:cNvSpPr>
          <p:nvPr/>
        </p:nvSpPr>
        <p:spPr bwMode="auto">
          <a:xfrm>
            <a:off x="7950200" y="3573463"/>
            <a:ext cx="7302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128 Reportes Mensuales</a:t>
            </a:r>
            <a:endParaRPr lang="es-ES" altLang="es-MX" sz="900">
              <a:latin typeface="Tahoma" pitchFamily="34" charset="0"/>
            </a:endParaRPr>
          </a:p>
        </p:txBody>
      </p:sp>
      <p:sp>
        <p:nvSpPr>
          <p:cNvPr id="17412" name="Text Box 21"/>
          <p:cNvSpPr txBox="1">
            <a:spLocks noChangeArrowheads="1"/>
          </p:cNvSpPr>
          <p:nvPr/>
        </p:nvSpPr>
        <p:spPr bwMode="auto">
          <a:xfrm>
            <a:off x="6588125" y="6399213"/>
            <a:ext cx="210978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Mantenimiento</a:t>
            </a:r>
          </a:p>
        </p:txBody>
      </p:sp>
      <p:graphicFrame>
        <p:nvGraphicFramePr>
          <p:cNvPr id="17413" name="Object 28"/>
          <p:cNvGraphicFramePr>
            <a:graphicFrameLocks noChangeAspect="1"/>
          </p:cNvGraphicFramePr>
          <p:nvPr/>
        </p:nvGraphicFramePr>
        <p:xfrm>
          <a:off x="900113" y="1514475"/>
          <a:ext cx="7496175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Hoja de cálculo" r:id="rId4" imgW="6934335" imgH="676268" progId="Excel.Sheet.8">
                  <p:embed/>
                </p:oleObj>
              </mc:Choice>
              <mc:Fallback>
                <p:oleObj name="Hoja de cálculo" r:id="rId4" imgW="6934335" imgH="67626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514475"/>
                        <a:ext cx="7496175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20"/>
          <p:cNvSpPr txBox="1">
            <a:spLocks noChangeArrowheads="1"/>
          </p:cNvSpPr>
          <p:nvPr/>
        </p:nvSpPr>
        <p:spPr bwMode="auto">
          <a:xfrm>
            <a:off x="5292725" y="2906713"/>
            <a:ext cx="18002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MX" altLang="es-MX" sz="1600">
                <a:latin typeface="Times New Roman" pitchFamily="18" charset="0"/>
              </a:rPr>
              <a:t>Reportes Recibidos</a:t>
            </a:r>
            <a:endParaRPr lang="es-ES" altLang="es-MX" sz="1600">
              <a:latin typeface="Times New Roman" pitchFamily="18" charset="0"/>
            </a:endParaRPr>
          </a:p>
        </p:txBody>
      </p:sp>
      <p:sp>
        <p:nvSpPr>
          <p:cNvPr id="17415" name="Line 16"/>
          <p:cNvSpPr>
            <a:spLocks noChangeShapeType="1"/>
          </p:cNvSpPr>
          <p:nvPr/>
        </p:nvSpPr>
        <p:spPr bwMode="auto">
          <a:xfrm>
            <a:off x="250825" y="6237288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7416" name="2 Gráfico"/>
          <p:cNvGraphicFramePr>
            <a:graphicFrameLocks/>
          </p:cNvGraphicFramePr>
          <p:nvPr/>
        </p:nvGraphicFramePr>
        <p:xfrm>
          <a:off x="623888" y="2370138"/>
          <a:ext cx="7940675" cy="377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7" imgW="7943776" imgH="3773751" progId="Excel.Chart.8">
                  <p:embed/>
                </p:oleObj>
              </mc:Choice>
              <mc:Fallback>
                <p:oleObj r:id="rId7" imgW="7943776" imgH="377375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2370138"/>
                        <a:ext cx="7940675" cy="377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7418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7419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27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3"/>
          <p:cNvSpPr txBox="1">
            <a:spLocks noChangeArrowheads="1"/>
          </p:cNvSpPr>
          <p:nvPr/>
        </p:nvSpPr>
        <p:spPr bwMode="auto">
          <a:xfrm>
            <a:off x="1892300" y="1196975"/>
            <a:ext cx="5416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 b="1">
                <a:latin typeface="Gotham Medium"/>
              </a:rPr>
              <a:t>SOLICITUDES RECIBIDAS / SOLICITUDES ATENDIDAS</a:t>
            </a:r>
            <a:endParaRPr lang="es-ES" altLang="es-MX" sz="1400" b="1">
              <a:latin typeface="Gotham Medium"/>
            </a:endParaRPr>
          </a:p>
        </p:txBody>
      </p:sp>
      <p:sp>
        <p:nvSpPr>
          <p:cNvPr id="18435" name="Text Box 16"/>
          <p:cNvSpPr txBox="1">
            <a:spLocks noChangeArrowheads="1"/>
          </p:cNvSpPr>
          <p:nvPr/>
        </p:nvSpPr>
        <p:spPr bwMode="auto">
          <a:xfrm>
            <a:off x="6588125" y="6470650"/>
            <a:ext cx="210978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Mantenimiento</a:t>
            </a:r>
          </a:p>
        </p:txBody>
      </p:sp>
      <p:graphicFrame>
        <p:nvGraphicFramePr>
          <p:cNvPr id="18436" name="Object 23"/>
          <p:cNvGraphicFramePr>
            <a:graphicFrameLocks noChangeAspect="1"/>
          </p:cNvGraphicFramePr>
          <p:nvPr/>
        </p:nvGraphicFramePr>
        <p:xfrm>
          <a:off x="971550" y="1700213"/>
          <a:ext cx="727233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Hoja de cálculo" r:id="rId4" imgW="6362767" imgH="914299" progId="Excel.Sheet.8">
                  <p:embed/>
                </p:oleObj>
              </mc:Choice>
              <mc:Fallback>
                <p:oleObj name="Hoja de cálculo" r:id="rId4" imgW="6362767" imgH="91429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700213"/>
                        <a:ext cx="7272338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24"/>
          <p:cNvGraphicFramePr>
            <a:graphicFrameLocks noChangeAspect="1"/>
          </p:cNvGraphicFramePr>
          <p:nvPr/>
        </p:nvGraphicFramePr>
        <p:xfrm>
          <a:off x="769938" y="2924175"/>
          <a:ext cx="766127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7" imgW="7663336" imgH="3072650" progId="Excel.Chart.8">
                  <p:embed/>
                </p:oleObj>
              </mc:Choice>
              <mc:Fallback>
                <p:oleObj r:id="rId7" imgW="7663336" imgH="30726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924175"/>
                        <a:ext cx="7661275" cy="307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Line 16"/>
          <p:cNvSpPr>
            <a:spLocks noChangeShapeType="1"/>
          </p:cNvSpPr>
          <p:nvPr/>
        </p:nvSpPr>
        <p:spPr bwMode="auto">
          <a:xfrm>
            <a:off x="250825" y="6237288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8439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8440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8441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0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4"/>
          <p:cNvSpPr txBox="1">
            <a:spLocks noChangeArrowheads="1"/>
          </p:cNvSpPr>
          <p:nvPr/>
        </p:nvSpPr>
        <p:spPr bwMode="auto">
          <a:xfrm>
            <a:off x="1331913" y="1412875"/>
            <a:ext cx="269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 b="1">
                <a:cs typeface="Arial" pitchFamily="34" charset="0"/>
              </a:rPr>
              <a:t>TIEMPO DE ATENCIÓN</a:t>
            </a:r>
            <a:endParaRPr lang="es-ES" altLang="es-MX" sz="1400" b="1">
              <a:cs typeface="Arial" pitchFamily="34" charset="0"/>
            </a:endParaRPr>
          </a:p>
        </p:txBody>
      </p:sp>
      <p:sp>
        <p:nvSpPr>
          <p:cNvPr id="19459" name="Text Box 16"/>
          <p:cNvSpPr txBox="1">
            <a:spLocks noChangeArrowheads="1"/>
          </p:cNvSpPr>
          <p:nvPr/>
        </p:nvSpPr>
        <p:spPr bwMode="auto">
          <a:xfrm>
            <a:off x="6588125" y="6399213"/>
            <a:ext cx="210978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Mantenimiento</a:t>
            </a:r>
          </a:p>
        </p:txBody>
      </p:sp>
      <p:graphicFrame>
        <p:nvGraphicFramePr>
          <p:cNvPr id="19460" name="Object 21"/>
          <p:cNvGraphicFramePr>
            <a:graphicFrameLocks noChangeAspect="1"/>
          </p:cNvGraphicFramePr>
          <p:nvPr/>
        </p:nvGraphicFramePr>
        <p:xfrm>
          <a:off x="5076825" y="1398588"/>
          <a:ext cx="2797175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Hoja de cálculo" r:id="rId4" imgW="2733759" imgH="971577" progId="Excel.Sheet.8">
                  <p:embed/>
                </p:oleObj>
              </mc:Choice>
              <mc:Fallback>
                <p:oleObj name="Hoja de cálculo" r:id="rId4" imgW="2733759" imgH="97157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398588"/>
                        <a:ext cx="2797175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1 Gráfico"/>
          <p:cNvGraphicFramePr>
            <a:graphicFrameLocks/>
          </p:cNvGraphicFramePr>
          <p:nvPr/>
        </p:nvGraphicFramePr>
        <p:xfrm>
          <a:off x="685800" y="2924175"/>
          <a:ext cx="7820025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7" imgW="7815749" imgH="3054361" progId="Excel.Chart.8">
                  <p:embed/>
                </p:oleObj>
              </mc:Choice>
              <mc:Fallback>
                <p:oleObj r:id="rId7" imgW="7815749" imgH="305436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24175"/>
                        <a:ext cx="7820025" cy="305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Line 16"/>
          <p:cNvSpPr>
            <a:spLocks noChangeShapeType="1"/>
          </p:cNvSpPr>
          <p:nvPr/>
        </p:nvSpPr>
        <p:spPr bwMode="auto">
          <a:xfrm>
            <a:off x="250825" y="6237288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9463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9464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9465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8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Presentación en pantalla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Tema de Office</vt:lpstr>
      <vt:lpstr>Hoja de cálculo</vt:lpstr>
      <vt:lpstr>Gráfico de Microsoft Excel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Alain Uribe Rodriguez</dc:creator>
  <cp:lastModifiedBy>Roberto Alain Uribe Rodriguez</cp:lastModifiedBy>
  <cp:revision>1</cp:revision>
  <dcterms:created xsi:type="dcterms:W3CDTF">2017-03-09T16:59:21Z</dcterms:created>
  <dcterms:modified xsi:type="dcterms:W3CDTF">2017-03-09T16:59:47Z</dcterms:modified>
</cp:coreProperties>
</file>