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2" r:id="rId3"/>
    <p:sldId id="274" r:id="rId4"/>
    <p:sldId id="276" r:id="rId5"/>
    <p:sldId id="278" r:id="rId6"/>
    <p:sldId id="283" r:id="rId7"/>
    <p:sldId id="273" r:id="rId8"/>
    <p:sldId id="275" r:id="rId9"/>
    <p:sldId id="277" r:id="rId10"/>
    <p:sldId id="279" r:id="rId11"/>
    <p:sldId id="284" r:id="rId12"/>
    <p:sldId id="280" r:id="rId13"/>
    <p:sldId id="285" r:id="rId14"/>
    <p:sldId id="286" r:id="rId15"/>
    <p:sldId id="287" r:id="rId16"/>
    <p:sldId id="269" r:id="rId17"/>
    <p:sldId id="288" r:id="rId18"/>
    <p:sldId id="271" r:id="rId19"/>
  </p:sldIdLst>
  <p:sldSz cx="9144000" cy="6858000" type="screen4x3"/>
  <p:notesSz cx="6797675" cy="9926638"/>
  <p:defaultTextStyle>
    <a:defPPr>
      <a:defRPr lang="es-MX"/>
    </a:defPPr>
    <a:lvl1pPr marL="0" algn="l" defTabSz="914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1" algn="l" defTabSz="914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3" algn="l" defTabSz="914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4" algn="l" defTabSz="914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06" algn="l" defTabSz="914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57" algn="l" defTabSz="914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08" algn="l" defTabSz="914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914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9141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26" autoAdjust="0"/>
    <p:restoredTop sz="99568" autoAdjust="0"/>
  </p:normalViewPr>
  <p:slideViewPr>
    <p:cSldViewPr snapToGrid="0">
      <p:cViewPr>
        <p:scale>
          <a:sx n="90" d="100"/>
          <a:sy n="90" d="100"/>
        </p:scale>
        <p:origin x="-72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21.70.33\Tecpro\Rosy\Rossy2013\Rossy%202013\Trasparencia%20%20Indicadores%202013\SPPMM%20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21.70.33\Tecpro\Rosy\Rossy2013\Rossy%202013\Trasparencia%20Indicadores%202014\SPPMM%20201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21.70.33\Tecpro\Rosy\Rossy2013\Rossy%202013\Trasparencia%20%20Indicadores%202013\SPPMM%20201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21.70.33\Tecpro\Rosy\Rossy2013\Rossy%202013\Trasparencia%20Indicadores%202014\SPPMM%20201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ren.martinez\Desktop\Trasnparencia\Tiempo%20de%20Respuesta%20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hPercent val="32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11794630806472E-2"/>
          <c:y val="2.9701171074545913E-2"/>
          <c:w val="0.94410033330536414"/>
          <c:h val="0.72141011127602661"/>
        </c:manualLayout>
      </c:layout>
      <c:bar3DChart>
        <c:barDir val="col"/>
        <c:grouping val="clustered"/>
        <c:varyColors val="0"/>
        <c:ser>
          <c:idx val="0"/>
          <c:order val="0"/>
          <c:tx>
            <c:v>Asuntos Viales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2013.xls]General'!$B$10:$M$10</c:f>
              <c:numCache>
                <c:formatCode>General</c:formatCode>
                <c:ptCount val="12"/>
                <c:pt idx="0">
                  <c:v>4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v>Faltas Admvas.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2013.xls]General'!$B$11:$M$11</c:f>
              <c:numCache>
                <c:formatCode>#,##0</c:formatCode>
                <c:ptCount val="12"/>
                <c:pt idx="0">
                  <c:v>1558</c:v>
                </c:pt>
                <c:pt idx="1">
                  <c:v>1973</c:v>
                </c:pt>
                <c:pt idx="2">
                  <c:v>2786</c:v>
                </c:pt>
                <c:pt idx="3">
                  <c:v>2713</c:v>
                </c:pt>
                <c:pt idx="4">
                  <c:v>2954</c:v>
                </c:pt>
                <c:pt idx="5">
                  <c:v>2443</c:v>
                </c:pt>
                <c:pt idx="6">
                  <c:v>2147</c:v>
                </c:pt>
                <c:pt idx="7">
                  <c:v>2372</c:v>
                </c:pt>
                <c:pt idx="8">
                  <c:v>2148</c:v>
                </c:pt>
                <c:pt idx="9">
                  <c:v>2408</c:v>
                </c:pt>
                <c:pt idx="10">
                  <c:v>2155</c:v>
                </c:pt>
                <c:pt idx="11">
                  <c:v>2222</c:v>
                </c:pt>
              </c:numCache>
            </c:numRef>
          </c:val>
        </c:ser>
        <c:ser>
          <c:idx val="2"/>
          <c:order val="2"/>
          <c:tx>
            <c:v>Delitos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2013.xls]General'!$B$12:$M$12</c:f>
              <c:numCache>
                <c:formatCode>General</c:formatCode>
                <c:ptCount val="12"/>
                <c:pt idx="0">
                  <c:v>50</c:v>
                </c:pt>
                <c:pt idx="1">
                  <c:v>40</c:v>
                </c:pt>
                <c:pt idx="2">
                  <c:v>102</c:v>
                </c:pt>
                <c:pt idx="3">
                  <c:v>33</c:v>
                </c:pt>
                <c:pt idx="4">
                  <c:v>167</c:v>
                </c:pt>
                <c:pt idx="5">
                  <c:v>127</c:v>
                </c:pt>
                <c:pt idx="6">
                  <c:v>138</c:v>
                </c:pt>
                <c:pt idx="7" formatCode="#,##0">
                  <c:v>93</c:v>
                </c:pt>
                <c:pt idx="8" formatCode="#,##0">
                  <c:v>112</c:v>
                </c:pt>
                <c:pt idx="9" formatCode="#,##0">
                  <c:v>68</c:v>
                </c:pt>
                <c:pt idx="10" formatCode="#,##0">
                  <c:v>86</c:v>
                </c:pt>
                <c:pt idx="11" formatCode="#,##0">
                  <c:v>99</c:v>
                </c:pt>
              </c:numCache>
            </c:numRef>
          </c:val>
        </c:ser>
        <c:ser>
          <c:idx val="3"/>
          <c:order val="3"/>
          <c:tx>
            <c:v>Menores Infractores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2013.xls]General'!$B$13:$M$13</c:f>
              <c:numCache>
                <c:formatCode>General</c:formatCode>
                <c:ptCount val="12"/>
                <c:pt idx="0">
                  <c:v>175</c:v>
                </c:pt>
                <c:pt idx="1">
                  <c:v>184</c:v>
                </c:pt>
                <c:pt idx="2">
                  <c:v>233</c:v>
                </c:pt>
                <c:pt idx="3">
                  <c:v>293</c:v>
                </c:pt>
                <c:pt idx="4">
                  <c:v>186</c:v>
                </c:pt>
                <c:pt idx="5">
                  <c:v>148</c:v>
                </c:pt>
                <c:pt idx="6">
                  <c:v>265</c:v>
                </c:pt>
                <c:pt idx="7">
                  <c:v>278</c:v>
                </c:pt>
                <c:pt idx="8">
                  <c:v>290</c:v>
                </c:pt>
                <c:pt idx="9">
                  <c:v>335</c:v>
                </c:pt>
                <c:pt idx="10">
                  <c:v>275</c:v>
                </c:pt>
                <c:pt idx="11">
                  <c:v>237</c:v>
                </c:pt>
              </c:numCache>
            </c:numRef>
          </c:val>
        </c:ser>
        <c:ser>
          <c:idx val="4"/>
          <c:order val="4"/>
          <c:tx>
            <c:v>Ilegales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2013.xls]General'!$B$14:$M$14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5"/>
          <c:order val="5"/>
          <c:tx>
            <c:v>Internamientos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2013.xls]General'!$B$15:$M$15</c:f>
              <c:numCache>
                <c:formatCode>General</c:formatCode>
                <c:ptCount val="12"/>
                <c:pt idx="0">
                  <c:v>250</c:v>
                </c:pt>
                <c:pt idx="1">
                  <c:v>213</c:v>
                </c:pt>
                <c:pt idx="2">
                  <c:v>242</c:v>
                </c:pt>
                <c:pt idx="3">
                  <c:v>348</c:v>
                </c:pt>
                <c:pt idx="4">
                  <c:v>206</c:v>
                </c:pt>
                <c:pt idx="5">
                  <c:v>130</c:v>
                </c:pt>
                <c:pt idx="6">
                  <c:v>167</c:v>
                </c:pt>
                <c:pt idx="7">
                  <c:v>133</c:v>
                </c:pt>
                <c:pt idx="8">
                  <c:v>122</c:v>
                </c:pt>
                <c:pt idx="9">
                  <c:v>116</c:v>
                </c:pt>
                <c:pt idx="10">
                  <c:v>102</c:v>
                </c:pt>
                <c:pt idx="1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099200"/>
        <c:axId val="78100736"/>
        <c:axId val="0"/>
      </c:bar3DChart>
      <c:catAx>
        <c:axId val="7809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s-MX"/>
          </a:p>
        </c:txPr>
        <c:crossAx val="7810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10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7809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897824487420243"/>
          <c:y val="0.86967435259517645"/>
          <c:w val="0.67537047408822848"/>
          <c:h val="9.214975163935124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hPercent val="32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408394214428957E-2"/>
          <c:y val="2.9701171074545913E-2"/>
          <c:w val="0.94410033330536414"/>
          <c:h val="0.72141011127602661"/>
        </c:manualLayout>
      </c:layout>
      <c:bar3DChart>
        <c:barDir val="col"/>
        <c:grouping val="clustered"/>
        <c:varyColors val="0"/>
        <c:ser>
          <c:idx val="0"/>
          <c:order val="0"/>
          <c:tx>
            <c:v>Asuntos Viales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2013.xls]General'!$B$10:$M$10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v>Faltas Admvas.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2013.xls]General'!$B$11:$M$11</c:f>
              <c:numCache>
                <c:formatCode>#,##0</c:formatCode>
                <c:ptCount val="12"/>
                <c:pt idx="0">
                  <c:v>1915</c:v>
                </c:pt>
                <c:pt idx="1">
                  <c:v>2037</c:v>
                </c:pt>
                <c:pt idx="2">
                  <c:v>2158</c:v>
                </c:pt>
                <c:pt idx="3">
                  <c:v>2272</c:v>
                </c:pt>
                <c:pt idx="4">
                  <c:v>2304</c:v>
                </c:pt>
                <c:pt idx="5">
                  <c:v>2606</c:v>
                </c:pt>
                <c:pt idx="6">
                  <c:v>2488</c:v>
                </c:pt>
                <c:pt idx="7">
                  <c:v>2482</c:v>
                </c:pt>
                <c:pt idx="8">
                  <c:v>2215</c:v>
                </c:pt>
                <c:pt idx="9">
                  <c:v>1889</c:v>
                </c:pt>
                <c:pt idx="10">
                  <c:v>1560</c:v>
                </c:pt>
                <c:pt idx="11">
                  <c:v>1728</c:v>
                </c:pt>
              </c:numCache>
            </c:numRef>
          </c:val>
        </c:ser>
        <c:ser>
          <c:idx val="2"/>
          <c:order val="2"/>
          <c:tx>
            <c:v>Delitos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2013.xls]General'!$B$12:$M$12</c:f>
              <c:numCache>
                <c:formatCode>General</c:formatCode>
                <c:ptCount val="12"/>
                <c:pt idx="0">
                  <c:v>89</c:v>
                </c:pt>
                <c:pt idx="1">
                  <c:v>80</c:v>
                </c:pt>
                <c:pt idx="2">
                  <c:v>66</c:v>
                </c:pt>
                <c:pt idx="3">
                  <c:v>88</c:v>
                </c:pt>
                <c:pt idx="4">
                  <c:v>49</c:v>
                </c:pt>
                <c:pt idx="5">
                  <c:v>71</c:v>
                </c:pt>
                <c:pt idx="6">
                  <c:v>54</c:v>
                </c:pt>
                <c:pt idx="7" formatCode="#,##0">
                  <c:v>71</c:v>
                </c:pt>
                <c:pt idx="8" formatCode="#,##0">
                  <c:v>49</c:v>
                </c:pt>
                <c:pt idx="9" formatCode="#,##0">
                  <c:v>38</c:v>
                </c:pt>
                <c:pt idx="10" formatCode="#,##0">
                  <c:v>20</c:v>
                </c:pt>
                <c:pt idx="11" formatCode="#,##0">
                  <c:v>40</c:v>
                </c:pt>
              </c:numCache>
            </c:numRef>
          </c:val>
        </c:ser>
        <c:ser>
          <c:idx val="3"/>
          <c:order val="3"/>
          <c:tx>
            <c:v>Menores Infractores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2013.xls]General'!$B$13:$M$13</c:f>
              <c:numCache>
                <c:formatCode>General</c:formatCode>
                <c:ptCount val="12"/>
                <c:pt idx="0">
                  <c:v>236</c:v>
                </c:pt>
                <c:pt idx="1">
                  <c:v>372</c:v>
                </c:pt>
                <c:pt idx="2">
                  <c:v>282</c:v>
                </c:pt>
                <c:pt idx="3">
                  <c:v>199</c:v>
                </c:pt>
                <c:pt idx="4">
                  <c:v>216</c:v>
                </c:pt>
                <c:pt idx="5">
                  <c:v>219</c:v>
                </c:pt>
                <c:pt idx="6">
                  <c:v>181</c:v>
                </c:pt>
                <c:pt idx="7">
                  <c:v>225</c:v>
                </c:pt>
                <c:pt idx="8">
                  <c:v>277</c:v>
                </c:pt>
                <c:pt idx="9">
                  <c:v>220</c:v>
                </c:pt>
                <c:pt idx="10">
                  <c:v>200</c:v>
                </c:pt>
                <c:pt idx="11">
                  <c:v>225</c:v>
                </c:pt>
              </c:numCache>
            </c:numRef>
          </c:val>
        </c:ser>
        <c:ser>
          <c:idx val="4"/>
          <c:order val="4"/>
          <c:tx>
            <c:v>Ilegales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2013.xls]General'!$B$14:$M$14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5"/>
          <c:order val="5"/>
          <c:tx>
            <c:v>Internamientos</c:v>
          </c:tx>
          <c:invertIfNegative val="0"/>
          <c:cat>
            <c:strRef>
              <c:f>'[SPPMM 2013.xls]General'!$B$9:$M$9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2013.xls]General'!$B$15:$M$15</c:f>
              <c:numCache>
                <c:formatCode>General</c:formatCode>
                <c:ptCount val="12"/>
                <c:pt idx="0">
                  <c:v>63</c:v>
                </c:pt>
                <c:pt idx="1">
                  <c:v>84</c:v>
                </c:pt>
                <c:pt idx="2">
                  <c:v>63</c:v>
                </c:pt>
                <c:pt idx="3">
                  <c:v>55</c:v>
                </c:pt>
                <c:pt idx="4">
                  <c:v>66</c:v>
                </c:pt>
                <c:pt idx="5">
                  <c:v>58</c:v>
                </c:pt>
                <c:pt idx="6">
                  <c:v>51</c:v>
                </c:pt>
                <c:pt idx="7">
                  <c:v>51</c:v>
                </c:pt>
                <c:pt idx="8">
                  <c:v>72</c:v>
                </c:pt>
                <c:pt idx="9">
                  <c:v>58</c:v>
                </c:pt>
                <c:pt idx="10">
                  <c:v>71</c:v>
                </c:pt>
                <c:pt idx="1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402688"/>
        <c:axId val="78404224"/>
        <c:axId val="0"/>
      </c:bar3DChart>
      <c:catAx>
        <c:axId val="7840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s-MX"/>
          </a:p>
        </c:txPr>
        <c:crossAx val="78404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840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78402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897824487420243"/>
          <c:y val="0.86967435259517645"/>
          <c:w val="0.67537047408822848"/>
          <c:h val="9.214975163935124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hPercent val="34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480943136252494E-2"/>
          <c:y val="2.6470626250324925E-2"/>
          <c:w val="0.93114853478113768"/>
          <c:h val="0.72585085177623943"/>
        </c:manualLayout>
      </c:layout>
      <c:bar3DChart>
        <c:barDir val="col"/>
        <c:grouping val="clustered"/>
        <c:varyColors val="0"/>
        <c:ser>
          <c:idx val="0"/>
          <c:order val="0"/>
          <c:tx>
            <c:v>Centro</c:v>
          </c:tx>
          <c:invertIfNegative val="0"/>
          <c:cat>
            <c:strRef>
              <c:f>'[SPPMM 2013.xls]Faltas-Zona'!$B$9:$M$9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2013.xls]Faltas-Zona'!$B$10:$M$10</c:f>
              <c:numCache>
                <c:formatCode>#,##0</c:formatCode>
                <c:ptCount val="12"/>
                <c:pt idx="0">
                  <c:v>1911</c:v>
                </c:pt>
                <c:pt idx="1">
                  <c:v>2278</c:v>
                </c:pt>
                <c:pt idx="2">
                  <c:v>3333</c:v>
                </c:pt>
                <c:pt idx="3">
                  <c:v>3387</c:v>
                </c:pt>
                <c:pt idx="4">
                  <c:v>2644</c:v>
                </c:pt>
                <c:pt idx="5">
                  <c:v>2238</c:v>
                </c:pt>
                <c:pt idx="6">
                  <c:v>2307</c:v>
                </c:pt>
                <c:pt idx="7">
                  <c:v>2453</c:v>
                </c:pt>
                <c:pt idx="8">
                  <c:v>2316</c:v>
                </c:pt>
                <c:pt idx="9" formatCode="General">
                  <c:v>2533</c:v>
                </c:pt>
                <c:pt idx="10">
                  <c:v>2060</c:v>
                </c:pt>
                <c:pt idx="11">
                  <c:v>2151</c:v>
                </c:pt>
              </c:numCache>
            </c:numRef>
          </c:val>
        </c:ser>
        <c:ser>
          <c:idx val="1"/>
          <c:order val="1"/>
          <c:tx>
            <c:v>Oriente</c:v>
          </c:tx>
          <c:invertIfNegative val="0"/>
          <c:cat>
            <c:strRef>
              <c:f>'[SPPMM 2013.xls]Faltas-Zona'!$B$9:$M$9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2013.xls]Faltas-Zona'!$B$11:$M$11</c:f>
              <c:numCache>
                <c:formatCode>#,##0</c:formatCode>
                <c:ptCount val="12"/>
                <c:pt idx="0">
                  <c:v>67</c:v>
                </c:pt>
                <c:pt idx="1">
                  <c:v>80</c:v>
                </c:pt>
                <c:pt idx="2">
                  <c:v>26</c:v>
                </c:pt>
                <c:pt idx="3">
                  <c:v>0</c:v>
                </c:pt>
                <c:pt idx="4">
                  <c:v>471</c:v>
                </c:pt>
                <c:pt idx="5">
                  <c:v>340</c:v>
                </c:pt>
                <c:pt idx="6">
                  <c:v>285</c:v>
                </c:pt>
                <c:pt idx="7">
                  <c:v>46</c:v>
                </c:pt>
                <c:pt idx="8">
                  <c:v>228</c:v>
                </c:pt>
                <c:pt idx="9" formatCode="General">
                  <c:v>247</c:v>
                </c:pt>
                <c:pt idx="10">
                  <c:v>336</c:v>
                </c:pt>
                <c:pt idx="11">
                  <c:v>269</c:v>
                </c:pt>
              </c:numCache>
            </c:numRef>
          </c:val>
        </c:ser>
        <c:ser>
          <c:idx val="2"/>
          <c:order val="2"/>
          <c:tx>
            <c:v>Poniente</c:v>
          </c:tx>
          <c:invertIfNegative val="0"/>
          <c:cat>
            <c:strRef>
              <c:f>'[SPPMM 2013.xls]Faltas-Zona'!$B$9:$M$9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2013.xls]Faltas-Zona'!$B$12:$M$12</c:f>
              <c:numCache>
                <c:formatCode>#,##0</c:formatCode>
                <c:ptCount val="12"/>
                <c:pt idx="0">
                  <c:v>52</c:v>
                </c:pt>
                <c:pt idx="1">
                  <c:v>53</c:v>
                </c:pt>
                <c:pt idx="2">
                  <c:v>4</c:v>
                </c:pt>
                <c:pt idx="3">
                  <c:v>0</c:v>
                </c:pt>
                <c:pt idx="4">
                  <c:v>398</c:v>
                </c:pt>
                <c:pt idx="5">
                  <c:v>270</c:v>
                </c:pt>
                <c:pt idx="6">
                  <c:v>50</c:v>
                </c:pt>
                <c:pt idx="7">
                  <c:v>116</c:v>
                </c:pt>
                <c:pt idx="8">
                  <c:v>57</c:v>
                </c:pt>
                <c:pt idx="9" formatCode="General">
                  <c:v>48</c:v>
                </c:pt>
                <c:pt idx="10">
                  <c:v>38</c:v>
                </c:pt>
                <c:pt idx="11">
                  <c:v>49</c:v>
                </c:pt>
              </c:numCache>
            </c:numRef>
          </c:val>
        </c:ser>
        <c:ser>
          <c:idx val="3"/>
          <c:order val="3"/>
          <c:tx>
            <c:v>Sur</c:v>
          </c:tx>
          <c:invertIfNegative val="0"/>
          <c:cat>
            <c:strRef>
              <c:f>'[SPPMM 2013.xls]Faltas-Zona'!$B$9:$M$9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2013.xls]Faltas-Zona'!$B$13:$M$13</c:f>
              <c:numCache>
                <c:formatCode>#,##0</c:formatCode>
                <c:ptCount val="12"/>
                <c:pt idx="0">
                  <c:v>7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75</c:v>
                </c:pt>
                <c:pt idx="7">
                  <c:v>261</c:v>
                </c:pt>
                <c:pt idx="8">
                  <c:v>71</c:v>
                </c:pt>
                <c:pt idx="9" formatCode="General">
                  <c:v>99</c:v>
                </c:pt>
                <c:pt idx="10">
                  <c:v>184</c:v>
                </c:pt>
                <c:pt idx="11">
                  <c:v>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919360"/>
        <c:axId val="143929344"/>
        <c:axId val="0"/>
      </c:bar3DChart>
      <c:catAx>
        <c:axId val="14391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s-MX"/>
          </a:p>
        </c:txPr>
        <c:crossAx val="143929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9293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143919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743676208053402"/>
          <c:y val="0.90809541551785522"/>
          <c:w val="0.82799400896355646"/>
          <c:h val="6.706442451791316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hPercent val="34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480943136252494E-2"/>
          <c:y val="2.6470626250324925E-2"/>
          <c:w val="0.93114853478113768"/>
          <c:h val="0.72585085177623943"/>
        </c:manualLayout>
      </c:layout>
      <c:bar3DChart>
        <c:barDir val="col"/>
        <c:grouping val="clustered"/>
        <c:varyColors val="0"/>
        <c:ser>
          <c:idx val="0"/>
          <c:order val="0"/>
          <c:tx>
            <c:v>Centro</c:v>
          </c:tx>
          <c:invertIfNegative val="0"/>
          <c:cat>
            <c:strRef>
              <c:f>'[SPPMM 2013.xls]Faltas-Zona'!$B$9:$M$9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2013.xls]Faltas-Zona'!$B$10:$M$10</c:f>
              <c:numCache>
                <c:formatCode>#,##0</c:formatCode>
                <c:ptCount val="12"/>
                <c:pt idx="0">
                  <c:v>1828</c:v>
                </c:pt>
                <c:pt idx="1">
                  <c:v>2066</c:v>
                </c:pt>
                <c:pt idx="2">
                  <c:v>2054</c:v>
                </c:pt>
                <c:pt idx="3">
                  <c:v>2219</c:v>
                </c:pt>
                <c:pt idx="4">
                  <c:v>2213</c:v>
                </c:pt>
                <c:pt idx="5">
                  <c:v>2460</c:v>
                </c:pt>
                <c:pt idx="6">
                  <c:v>2305</c:v>
                </c:pt>
                <c:pt idx="7">
                  <c:v>2432</c:v>
                </c:pt>
                <c:pt idx="8">
                  <c:v>2208</c:v>
                </c:pt>
                <c:pt idx="9" formatCode="General">
                  <c:v>1786</c:v>
                </c:pt>
                <c:pt idx="10">
                  <c:v>1424</c:v>
                </c:pt>
                <c:pt idx="11">
                  <c:v>1526</c:v>
                </c:pt>
              </c:numCache>
            </c:numRef>
          </c:val>
        </c:ser>
        <c:ser>
          <c:idx val="1"/>
          <c:order val="1"/>
          <c:tx>
            <c:v>Oriente</c:v>
          </c:tx>
          <c:invertIfNegative val="0"/>
          <c:cat>
            <c:strRef>
              <c:f>'[SPPMM 2013.xls]Faltas-Zona'!$B$9:$M$9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2013.xls]Faltas-Zona'!$B$11:$M$11</c:f>
              <c:numCache>
                <c:formatCode>#,##0</c:formatCode>
                <c:ptCount val="12"/>
                <c:pt idx="0">
                  <c:v>272</c:v>
                </c:pt>
                <c:pt idx="1">
                  <c:v>218</c:v>
                </c:pt>
                <c:pt idx="2">
                  <c:v>285</c:v>
                </c:pt>
                <c:pt idx="3">
                  <c:v>240</c:v>
                </c:pt>
                <c:pt idx="4">
                  <c:v>268</c:v>
                </c:pt>
                <c:pt idx="5">
                  <c:v>302</c:v>
                </c:pt>
                <c:pt idx="6">
                  <c:v>287</c:v>
                </c:pt>
                <c:pt idx="7">
                  <c:v>223</c:v>
                </c:pt>
                <c:pt idx="8">
                  <c:v>208</c:v>
                </c:pt>
                <c:pt idx="9" formatCode="General">
                  <c:v>182</c:v>
                </c:pt>
                <c:pt idx="10">
                  <c:v>168</c:v>
                </c:pt>
                <c:pt idx="11">
                  <c:v>165</c:v>
                </c:pt>
              </c:numCache>
            </c:numRef>
          </c:val>
        </c:ser>
        <c:ser>
          <c:idx val="2"/>
          <c:order val="2"/>
          <c:tx>
            <c:v>Poniente</c:v>
          </c:tx>
          <c:invertIfNegative val="0"/>
          <c:cat>
            <c:strRef>
              <c:f>'[SPPMM 2013.xls]Faltas-Zona'!$B$9:$M$9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2013.xls]Faltas-Zona'!$B$12:$M$12</c:f>
              <c:numCache>
                <c:formatCode>#,##0</c:formatCode>
                <c:ptCount val="12"/>
                <c:pt idx="0">
                  <c:v>20</c:v>
                </c:pt>
                <c:pt idx="1">
                  <c:v>83</c:v>
                </c:pt>
                <c:pt idx="2">
                  <c:v>68</c:v>
                </c:pt>
                <c:pt idx="3">
                  <c:v>46</c:v>
                </c:pt>
                <c:pt idx="4">
                  <c:v>58</c:v>
                </c:pt>
                <c:pt idx="5">
                  <c:v>69</c:v>
                </c:pt>
                <c:pt idx="6">
                  <c:v>52</c:v>
                </c:pt>
                <c:pt idx="7">
                  <c:v>67</c:v>
                </c:pt>
                <c:pt idx="8">
                  <c:v>110</c:v>
                </c:pt>
                <c:pt idx="9" formatCode="General">
                  <c:v>105</c:v>
                </c:pt>
                <c:pt idx="10">
                  <c:v>60</c:v>
                </c:pt>
                <c:pt idx="11">
                  <c:v>102</c:v>
                </c:pt>
              </c:numCache>
            </c:numRef>
          </c:val>
        </c:ser>
        <c:ser>
          <c:idx val="3"/>
          <c:order val="3"/>
          <c:tx>
            <c:v>Sur</c:v>
          </c:tx>
          <c:invertIfNegative val="0"/>
          <c:cat>
            <c:strRef>
              <c:f>'[SPPMM 2013.xls]Faltas-Zona'!$B$9:$M$9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'[SPPMM 2013.xls]Faltas-Zona'!$B$13:$M$13</c:f>
              <c:numCache>
                <c:formatCode>#,##0</c:formatCode>
                <c:ptCount val="12"/>
                <c:pt idx="0">
                  <c:v>183</c:v>
                </c:pt>
                <c:pt idx="1">
                  <c:v>206</c:v>
                </c:pt>
                <c:pt idx="2">
                  <c:v>162</c:v>
                </c:pt>
                <c:pt idx="3">
                  <c:v>109</c:v>
                </c:pt>
                <c:pt idx="4">
                  <c:v>96</c:v>
                </c:pt>
                <c:pt idx="5">
                  <c:v>123</c:v>
                </c:pt>
                <c:pt idx="6">
                  <c:v>130</c:v>
                </c:pt>
                <c:pt idx="7">
                  <c:v>107</c:v>
                </c:pt>
                <c:pt idx="8">
                  <c:v>87</c:v>
                </c:pt>
                <c:pt idx="9" formatCode="General">
                  <c:v>132</c:v>
                </c:pt>
                <c:pt idx="10">
                  <c:v>199</c:v>
                </c:pt>
                <c:pt idx="11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053760"/>
        <c:axId val="144055296"/>
        <c:axId val="0"/>
      </c:bar3DChart>
      <c:catAx>
        <c:axId val="14405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s-MX"/>
          </a:p>
        </c:txPr>
        <c:crossAx val="14405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0552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144053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743676208053402"/>
          <c:y val="0.90809541551785522"/>
          <c:w val="0.82799400896355646"/>
          <c:h val="6.706442451791316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'2009-2015'!$A$10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'2009-2015'!$B$9:$M$9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'2009-2015'!$B$10:$M$10</c:f>
              <c:numCache>
                <c:formatCode>h:mm:ss</c:formatCode>
                <c:ptCount val="12"/>
                <c:pt idx="0">
                  <c:v>0.1125</c:v>
                </c:pt>
                <c:pt idx="1">
                  <c:v>0.11912037037037038</c:v>
                </c:pt>
                <c:pt idx="2">
                  <c:v>0.10859953703703702</c:v>
                </c:pt>
                <c:pt idx="3">
                  <c:v>0.11958333333333333</c:v>
                </c:pt>
                <c:pt idx="4">
                  <c:v>0.10722222222222222</c:v>
                </c:pt>
                <c:pt idx="5">
                  <c:v>0.1154513888888889</c:v>
                </c:pt>
                <c:pt idx="6">
                  <c:v>9.9351851851851858E-2</c:v>
                </c:pt>
                <c:pt idx="7">
                  <c:v>0.10885416666666665</c:v>
                </c:pt>
                <c:pt idx="8">
                  <c:v>0.13362268518518519</c:v>
                </c:pt>
                <c:pt idx="9">
                  <c:v>0.14180555555555555</c:v>
                </c:pt>
                <c:pt idx="10">
                  <c:v>0.14288194444444444</c:v>
                </c:pt>
                <c:pt idx="11">
                  <c:v>0.15319444444444444</c:v>
                </c:pt>
              </c:numCache>
            </c:numRef>
          </c:val>
        </c:ser>
        <c:ser>
          <c:idx val="1"/>
          <c:order val="1"/>
          <c:tx>
            <c:strRef>
              <c:f>'2009-2015'!$A$11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'2009-2015'!$B$9:$M$9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'2009-2015'!$B$11:$M$11</c:f>
              <c:numCache>
                <c:formatCode>h:mm:ss</c:formatCode>
                <c:ptCount val="12"/>
                <c:pt idx="0">
                  <c:v>0.18124999999999999</c:v>
                </c:pt>
                <c:pt idx="1">
                  <c:v>0.18263888888888891</c:v>
                </c:pt>
                <c:pt idx="2">
                  <c:v>0.17934027777777775</c:v>
                </c:pt>
                <c:pt idx="3">
                  <c:v>0.18038194444444444</c:v>
                </c:pt>
                <c:pt idx="4">
                  <c:v>0.18072916666666669</c:v>
                </c:pt>
                <c:pt idx="5">
                  <c:v>0.18194444444444444</c:v>
                </c:pt>
                <c:pt idx="6">
                  <c:v>0.47986111111111113</c:v>
                </c:pt>
                <c:pt idx="7">
                  <c:v>0.4909722222222222</c:v>
                </c:pt>
                <c:pt idx="8">
                  <c:v>0.80694444444444446</c:v>
                </c:pt>
                <c:pt idx="9">
                  <c:v>0.48888888888888887</c:v>
                </c:pt>
                <c:pt idx="10">
                  <c:v>0.48888888888888887</c:v>
                </c:pt>
                <c:pt idx="11">
                  <c:v>0.36527777777777781</c:v>
                </c:pt>
              </c:numCache>
            </c:numRef>
          </c:val>
        </c:ser>
        <c:ser>
          <c:idx val="2"/>
          <c:order val="2"/>
          <c:tx>
            <c:strRef>
              <c:f>'2009-2015'!$A$12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'2009-2015'!$B$9:$M$9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'2009-2015'!$B$12:$M$12</c:f>
              <c:numCache>
                <c:formatCode>h:mm:ss</c:formatCode>
                <c:ptCount val="12"/>
                <c:pt idx="0">
                  <c:v>0.22164351851851852</c:v>
                </c:pt>
                <c:pt idx="1">
                  <c:v>0.3576388888888889</c:v>
                </c:pt>
                <c:pt idx="2">
                  <c:v>0.26944444444444443</c:v>
                </c:pt>
                <c:pt idx="3">
                  <c:v>0.38472222222222219</c:v>
                </c:pt>
                <c:pt idx="4">
                  <c:v>0.33958333333333335</c:v>
                </c:pt>
                <c:pt idx="5">
                  <c:v>0.45555555555555555</c:v>
                </c:pt>
                <c:pt idx="6">
                  <c:v>0.50486111111111109</c:v>
                </c:pt>
                <c:pt idx="7">
                  <c:v>0.4236111111111111</c:v>
                </c:pt>
                <c:pt idx="8">
                  <c:v>0.4236111111111111</c:v>
                </c:pt>
                <c:pt idx="9">
                  <c:v>0.375</c:v>
                </c:pt>
                <c:pt idx="10">
                  <c:v>0.375</c:v>
                </c:pt>
                <c:pt idx="11">
                  <c:v>0.33333333333333331</c:v>
                </c:pt>
              </c:numCache>
            </c:numRef>
          </c:val>
        </c:ser>
        <c:ser>
          <c:idx val="3"/>
          <c:order val="3"/>
          <c:tx>
            <c:strRef>
              <c:f>'2009-2015'!$A$13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'2009-2015'!$B$9:$M$9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'2009-2015'!$B$13:$M$13</c:f>
              <c:numCache>
                <c:formatCode>h:mm:ss</c:formatCode>
                <c:ptCount val="12"/>
                <c:pt idx="0">
                  <c:v>0.36527777777777781</c:v>
                </c:pt>
                <c:pt idx="1">
                  <c:v>0.31458333333333333</c:v>
                </c:pt>
                <c:pt idx="2">
                  <c:v>0.33124999999999999</c:v>
                </c:pt>
                <c:pt idx="3">
                  <c:v>0.35416666666666669</c:v>
                </c:pt>
                <c:pt idx="4">
                  <c:v>0.23611111111111113</c:v>
                </c:pt>
                <c:pt idx="5">
                  <c:v>0.36736111111111108</c:v>
                </c:pt>
                <c:pt idx="6">
                  <c:v>0.3298611111111111</c:v>
                </c:pt>
                <c:pt idx="7">
                  <c:v>0.43402777777777773</c:v>
                </c:pt>
                <c:pt idx="8">
                  <c:v>0.42569444444444443</c:v>
                </c:pt>
                <c:pt idx="9">
                  <c:v>0.4291666666666667</c:v>
                </c:pt>
                <c:pt idx="10">
                  <c:v>0.4381944444444445</c:v>
                </c:pt>
                <c:pt idx="11">
                  <c:v>0.53263888888888888</c:v>
                </c:pt>
              </c:numCache>
            </c:numRef>
          </c:val>
        </c:ser>
        <c:ser>
          <c:idx val="4"/>
          <c:order val="4"/>
          <c:tx>
            <c:strRef>
              <c:f>'2009-2015'!$A$14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'2009-2015'!$B$9:$M$9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'2009-2015'!$B$14:$M$14</c:f>
              <c:numCache>
                <c:formatCode>h:mm:ss</c:formatCode>
                <c:ptCount val="12"/>
                <c:pt idx="0">
                  <c:v>0.46597222222222223</c:v>
                </c:pt>
                <c:pt idx="1">
                  <c:v>6.6666666666666666E-2</c:v>
                </c:pt>
                <c:pt idx="2">
                  <c:v>0.5083333333333333</c:v>
                </c:pt>
                <c:pt idx="3">
                  <c:v>0.45902777777777781</c:v>
                </c:pt>
                <c:pt idx="4">
                  <c:v>0.41388888888888892</c:v>
                </c:pt>
                <c:pt idx="5">
                  <c:v>0.44027777777777777</c:v>
                </c:pt>
                <c:pt idx="6">
                  <c:v>0.36736111111111108</c:v>
                </c:pt>
                <c:pt idx="7">
                  <c:v>0.3520833333333333</c:v>
                </c:pt>
                <c:pt idx="8">
                  <c:v>0.42569444444444443</c:v>
                </c:pt>
                <c:pt idx="9">
                  <c:v>0.33936342592592594</c:v>
                </c:pt>
                <c:pt idx="10">
                  <c:v>0.34583333333333338</c:v>
                </c:pt>
                <c:pt idx="11">
                  <c:v>0.31666666666666665</c:v>
                </c:pt>
              </c:numCache>
            </c:numRef>
          </c:val>
        </c:ser>
        <c:ser>
          <c:idx val="5"/>
          <c:order val="5"/>
          <c:tx>
            <c:strRef>
              <c:f>'2009-2015'!$A$15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'2009-2015'!$B$9:$M$9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'2009-2015'!$B$15:$M$15</c:f>
              <c:numCache>
                <c:formatCode>h:mm:ss</c:formatCode>
                <c:ptCount val="12"/>
                <c:pt idx="0">
                  <c:v>0.31944444444444448</c:v>
                </c:pt>
                <c:pt idx="1">
                  <c:v>0.34722222222222227</c:v>
                </c:pt>
                <c:pt idx="2">
                  <c:v>0.35416666666666669</c:v>
                </c:pt>
                <c:pt idx="3">
                  <c:v>0.37083333333333335</c:v>
                </c:pt>
                <c:pt idx="4">
                  <c:v>0.36527777777777781</c:v>
                </c:pt>
                <c:pt idx="5">
                  <c:v>0.36249999999999999</c:v>
                </c:pt>
                <c:pt idx="6">
                  <c:v>0.34236111111111112</c:v>
                </c:pt>
                <c:pt idx="7">
                  <c:v>0.38055555555555554</c:v>
                </c:pt>
                <c:pt idx="8">
                  <c:v>0.40138888888888885</c:v>
                </c:pt>
                <c:pt idx="9">
                  <c:v>0.45208333333333334</c:v>
                </c:pt>
                <c:pt idx="10">
                  <c:v>0.36527777777777781</c:v>
                </c:pt>
                <c:pt idx="11">
                  <c:v>0.34930555555555554</c:v>
                </c:pt>
              </c:numCache>
            </c:numRef>
          </c:val>
        </c:ser>
        <c:ser>
          <c:idx val="6"/>
          <c:order val="6"/>
          <c:tx>
            <c:strRef>
              <c:f>'2009-2015'!$A$16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'2009-2015'!$B$9:$M$9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'2009-2015'!$B$16:$M$16</c:f>
              <c:numCache>
                <c:formatCode>h:mm:ss</c:formatCode>
                <c:ptCount val="12"/>
                <c:pt idx="0">
                  <c:v>0.30208333333333331</c:v>
                </c:pt>
                <c:pt idx="1">
                  <c:v>0.33680555555555558</c:v>
                </c:pt>
                <c:pt idx="2">
                  <c:v>0.34097222222222223</c:v>
                </c:pt>
                <c:pt idx="3">
                  <c:v>0.32777777777777778</c:v>
                </c:pt>
                <c:pt idx="4">
                  <c:v>0.40902777777777777</c:v>
                </c:pt>
                <c:pt idx="5">
                  <c:v>0.41666666666666669</c:v>
                </c:pt>
                <c:pt idx="6">
                  <c:v>0.39999999999999997</c:v>
                </c:pt>
                <c:pt idx="7">
                  <c:v>0.3833333333333333</c:v>
                </c:pt>
                <c:pt idx="8">
                  <c:v>0.38958333333333334</c:v>
                </c:pt>
                <c:pt idx="9">
                  <c:v>0.44722222222222219</c:v>
                </c:pt>
                <c:pt idx="10">
                  <c:v>0.39027777777777778</c:v>
                </c:pt>
                <c:pt idx="11">
                  <c:v>0.37708333333333338</c:v>
                </c:pt>
              </c:numCache>
            </c:numRef>
          </c:val>
        </c:ser>
        <c:ser>
          <c:idx val="7"/>
          <c:order val="7"/>
          <c:tx>
            <c:strRef>
              <c:f>'2009-2015'!$A$17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'2009-2015'!$B$9:$M$9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'2009-2015'!$B$17:$M$17</c:f>
              <c:numCache>
                <c:formatCode>h:mm:ss</c:formatCode>
                <c:ptCount val="12"/>
                <c:pt idx="0">
                  <c:v>0.3840277777777778</c:v>
                </c:pt>
                <c:pt idx="1">
                  <c:v>0.39999999999999997</c:v>
                </c:pt>
                <c:pt idx="2">
                  <c:v>0.38263888888888892</c:v>
                </c:pt>
                <c:pt idx="3">
                  <c:v>0.3888888888888889</c:v>
                </c:pt>
                <c:pt idx="4">
                  <c:v>0.37083333333333335</c:v>
                </c:pt>
                <c:pt idx="5">
                  <c:v>0.34791666666666665</c:v>
                </c:pt>
                <c:pt idx="6">
                  <c:v>0.31041666666666667</c:v>
                </c:pt>
                <c:pt idx="7">
                  <c:v>0.3444444444444445</c:v>
                </c:pt>
                <c:pt idx="8">
                  <c:v>0.33055555555555555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570624"/>
        <c:axId val="146576512"/>
        <c:axId val="0"/>
      </c:bar3DChart>
      <c:catAx>
        <c:axId val="146570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46576512"/>
        <c:crosses val="autoZero"/>
        <c:auto val="1"/>
        <c:lblAlgn val="ctr"/>
        <c:lblOffset val="100"/>
        <c:noMultiLvlLbl val="0"/>
      </c:catAx>
      <c:valAx>
        <c:axId val="146576512"/>
        <c:scaling>
          <c:orientation val="minMax"/>
        </c:scaling>
        <c:delete val="0"/>
        <c:axPos val="l"/>
        <c:majorGridlines/>
        <c:numFmt formatCode="h:mm:ss" sourceLinked="1"/>
        <c:majorTickMark val="out"/>
        <c:minorTickMark val="none"/>
        <c:tickLblPos val="nextTo"/>
        <c:crossAx val="146570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46649803489575E-2"/>
          <c:y val="0.90146085440830481"/>
          <c:w val="0.82091752002502283"/>
          <c:h val="6.820520633698723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CD933E-AF26-4E5C-8CBE-D4864627766F}" type="datetimeFigureOut">
              <a:rPr lang="es-MX" smtClean="0"/>
              <a:pPr/>
              <a:t>17/03/2017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1CEE30-3A7E-4266-919A-AA7929791AD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80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AB32D8-6933-4D2C-ACE7-78D198CCAA46}" type="datetimeFigureOut">
              <a:rPr lang="es-MX" smtClean="0"/>
              <a:pPr/>
              <a:t>17/03/2017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6DE7D6-3067-49E6-A318-50881E50D87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414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1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3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4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06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57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08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11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DE7D6-3067-49E6-A318-50881E50D870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7451-12FD-4C25-94F3-37FEEA15D091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6FC-D9DB-427F-90E0-86DB1428992D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FE009-FB83-4B6D-8817-2D1891D111E5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E7B-9EFC-4460-A6B8-73BAE9E91B21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66A4-B005-4CF6-AAE8-B5324BBF1DE0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E0D6-EC8B-4FF2-9267-1CAD238DE601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1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4" indent="0">
              <a:buNone/>
              <a:defRPr sz="1600" b="1"/>
            </a:lvl4pPr>
            <a:lvl5pPr marL="1828206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1" indent="0">
              <a:buNone/>
              <a:defRPr sz="2000" b="1"/>
            </a:lvl2pPr>
            <a:lvl3pPr marL="914103" indent="0">
              <a:buNone/>
              <a:defRPr sz="1800" b="1"/>
            </a:lvl3pPr>
            <a:lvl4pPr marL="1371154" indent="0">
              <a:buNone/>
              <a:defRPr sz="1600" b="1"/>
            </a:lvl4pPr>
            <a:lvl5pPr marL="1828206" indent="0">
              <a:buNone/>
              <a:defRPr sz="1600" b="1"/>
            </a:lvl5pPr>
            <a:lvl6pPr marL="2285257" indent="0">
              <a:buNone/>
              <a:defRPr sz="1600" b="1"/>
            </a:lvl6pPr>
            <a:lvl7pPr marL="2742308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FFDC-B8D9-4834-8FF9-F7E22E0C13EE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F223-6175-4EB0-8CB7-A699BD05A1E5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897-1402-4AAD-A92F-F5121C599353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200"/>
            </a:lvl2pPr>
            <a:lvl3pPr marL="914103" indent="0">
              <a:buNone/>
              <a:defRPr sz="1000"/>
            </a:lvl3pPr>
            <a:lvl4pPr marL="1371154" indent="0">
              <a:buNone/>
              <a:defRPr sz="900"/>
            </a:lvl4pPr>
            <a:lvl5pPr marL="1828206" indent="0">
              <a:buNone/>
              <a:defRPr sz="900"/>
            </a:lvl5pPr>
            <a:lvl6pPr marL="2285257" indent="0">
              <a:buNone/>
              <a:defRPr sz="900"/>
            </a:lvl6pPr>
            <a:lvl7pPr marL="2742308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0791-5141-4A0D-8052-26EC0F303C07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1" indent="0">
              <a:buNone/>
              <a:defRPr sz="2800"/>
            </a:lvl2pPr>
            <a:lvl3pPr marL="914103" indent="0">
              <a:buNone/>
              <a:defRPr sz="2400"/>
            </a:lvl3pPr>
            <a:lvl4pPr marL="1371154" indent="0">
              <a:buNone/>
              <a:defRPr sz="2000"/>
            </a:lvl4pPr>
            <a:lvl5pPr marL="1828206" indent="0">
              <a:buNone/>
              <a:defRPr sz="2000"/>
            </a:lvl5pPr>
            <a:lvl6pPr marL="2285257" indent="0">
              <a:buNone/>
              <a:defRPr sz="2000"/>
            </a:lvl6pPr>
            <a:lvl7pPr marL="2742308" indent="0">
              <a:buNone/>
              <a:defRPr sz="2000"/>
            </a:lvl7pPr>
            <a:lvl8pPr marL="3199360" indent="0">
              <a:buNone/>
              <a:defRPr sz="2000"/>
            </a:lvl8pPr>
            <a:lvl9pPr marL="3656411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1" indent="0">
              <a:buNone/>
              <a:defRPr sz="1200"/>
            </a:lvl2pPr>
            <a:lvl3pPr marL="914103" indent="0">
              <a:buNone/>
              <a:defRPr sz="1000"/>
            </a:lvl3pPr>
            <a:lvl4pPr marL="1371154" indent="0">
              <a:buNone/>
              <a:defRPr sz="900"/>
            </a:lvl4pPr>
            <a:lvl5pPr marL="1828206" indent="0">
              <a:buNone/>
              <a:defRPr sz="900"/>
            </a:lvl5pPr>
            <a:lvl6pPr marL="2285257" indent="0">
              <a:buNone/>
              <a:defRPr sz="900"/>
            </a:lvl6pPr>
            <a:lvl7pPr marL="2742308" indent="0">
              <a:buNone/>
              <a:defRPr sz="900"/>
            </a:lvl7pPr>
            <a:lvl8pPr marL="3199360" indent="0">
              <a:buNone/>
              <a:defRPr sz="900"/>
            </a:lvl8pPr>
            <a:lvl9pPr marL="365641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A3FC-77F2-414B-920A-5127B32F0F83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C4E3-778E-44EC-9E3D-393D6D075AB5}" type="datetime1">
              <a:rPr lang="es-MX" smtClean="0"/>
              <a:pPr/>
              <a:t>17/03/2017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5B89-F12E-473C-B26B-86C8674BB83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sldNum="0" hdr="0" ftr="0" dt="0"/>
  <p:txStyles>
    <p:titleStyle>
      <a:lvl1pPr algn="ctr" defTabSz="91410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9" indent="-342789" algn="l" defTabSz="91410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08" indent="-285657" algn="l" defTabSz="91410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34.e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9.e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e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5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6.e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1" descr="tres bola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2102" r="4434" b="4047"/>
          <a:stretch/>
        </p:blipFill>
        <p:spPr>
          <a:xfrm>
            <a:off x="5176546" y="1213403"/>
            <a:ext cx="3978233" cy="5297491"/>
          </a:xfrm>
          <a:prstGeom prst="rect">
            <a:avLst/>
          </a:prstGeom>
        </p:spPr>
      </p:pic>
      <p:pic>
        <p:nvPicPr>
          <p:cNvPr id="7" name="Imagen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4732144" cy="104502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8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9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0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1" name="Imagen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89" y="258909"/>
            <a:ext cx="2776577" cy="896491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3903" y="1308326"/>
            <a:ext cx="3989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/>
              <a:t>Indicadores de Control Operativo</a:t>
            </a:r>
            <a:endParaRPr lang="es-MX" sz="6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92693" y="4040560"/>
            <a:ext cx="4206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2015 - 2018</a:t>
            </a:r>
            <a:endParaRPr lang="es-MX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202" y="4934885"/>
            <a:ext cx="5878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*En </a:t>
            </a:r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virtud de diversas solicitudes de transparencia, referentes a información de detenciones por delito y por falta administrativa, y al revisar los archivos vigentes con los encontrados en la página del municipio de Monterrey, se determina que los ya existentes (página de municipio), son incorrectos, por lo que, se procede a su actualización a efecto de no convalidar errores encontrados.</a:t>
            </a:r>
          </a:p>
          <a:p>
            <a:pPr algn="just"/>
            <a:r>
              <a:rPr lang="es-MX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 lo anterior, se procede a la actualización de la información con cambio de formato, ya que como se mencionó líneas atrás, existía información errónea, además de rubros que daban lugar al error y por ende a dar a conocer la información de manera incorrecta.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/>
          </p:cNvSpPr>
          <p:nvPr/>
        </p:nvSpPr>
        <p:spPr bwMode="auto">
          <a:xfrm>
            <a:off x="571500" y="1248906"/>
            <a:ext cx="792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latin typeface="Arial" pitchFamily="34" charset="0"/>
                <a:ea typeface="ヒラギノ角ゴ ProN W3" charset="-128"/>
                <a:cs typeface="Arial" pitchFamily="34" charset="0"/>
                <a:sym typeface="Arial" charset="0"/>
              </a:rPr>
              <a:t>2015</a:t>
            </a:r>
            <a:endParaRPr lang="es-ES" sz="1400" b="1" dirty="0">
              <a:latin typeface="Arial" pitchFamily="34" charset="0"/>
              <a:ea typeface="ヒラギノ角ゴ ProN W3" charset="-128"/>
              <a:cs typeface="Arial" pitchFamily="34" charset="0"/>
              <a:sym typeface="Arial" charset="0"/>
            </a:endParaRPr>
          </a:p>
        </p:txBody>
      </p:sp>
      <p:sp>
        <p:nvSpPr>
          <p:cNvPr id="10" name="Text Box 612"/>
          <p:cNvSpPr txBox="1">
            <a:spLocks noChangeArrowheads="1"/>
          </p:cNvSpPr>
          <p:nvPr/>
        </p:nvSpPr>
        <p:spPr bwMode="auto">
          <a:xfrm>
            <a:off x="38075" y="1033463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Remisiones por 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Zona atendidos por la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S.S.P.V.M.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5536" y="3282971"/>
            <a:ext cx="8067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itchFamily="34" charset="0"/>
                <a:cs typeface="Arial" pitchFamily="34" charset="0"/>
              </a:rPr>
              <a:t>Nota: Las remisiones de la zona sur se incorporaron a la zona oriente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2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0" y="166910"/>
            <a:ext cx="30845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6" y="1511202"/>
            <a:ext cx="8418867" cy="177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6" y="3590748"/>
            <a:ext cx="841886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28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/>
          </p:cNvSpPr>
          <p:nvPr/>
        </p:nvSpPr>
        <p:spPr bwMode="auto">
          <a:xfrm>
            <a:off x="571500" y="1248906"/>
            <a:ext cx="792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latin typeface="Arial" pitchFamily="34" charset="0"/>
                <a:ea typeface="ヒラギノ角ゴ ProN W3" charset="-128"/>
                <a:cs typeface="Arial" pitchFamily="34" charset="0"/>
                <a:sym typeface="Arial" charset="0"/>
              </a:rPr>
              <a:t>2016</a:t>
            </a:r>
            <a:endParaRPr lang="es-ES" sz="1400" b="1" dirty="0">
              <a:latin typeface="Arial" pitchFamily="34" charset="0"/>
              <a:ea typeface="ヒラギノ角ゴ ProN W3" charset="-128"/>
              <a:cs typeface="Arial" pitchFamily="34" charset="0"/>
              <a:sym typeface="Arial" charset="0"/>
            </a:endParaRPr>
          </a:p>
        </p:txBody>
      </p:sp>
      <p:sp>
        <p:nvSpPr>
          <p:cNvPr id="10" name="Text Box 612"/>
          <p:cNvSpPr txBox="1">
            <a:spLocks noChangeArrowheads="1"/>
          </p:cNvSpPr>
          <p:nvPr/>
        </p:nvSpPr>
        <p:spPr bwMode="auto">
          <a:xfrm>
            <a:off x="38075" y="1033463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Remisiones por 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Zona atendidos por la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S.S.P.V.M.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grpSp>
        <p:nvGrpSpPr>
          <p:cNvPr id="11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2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0" y="166910"/>
            <a:ext cx="30845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3" y="1712285"/>
            <a:ext cx="87534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6" y="3412018"/>
            <a:ext cx="8607348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869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504" y="752122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Arrestados por Tipo de Asunto y por Años </a:t>
            </a:r>
            <a:r>
              <a:rPr lang="es-MX" b="1" i="1" dirty="0">
                <a:solidFill>
                  <a:prstClr val="black"/>
                </a:solidFill>
                <a:latin typeface="Arial" pitchFamily="34" charset="0"/>
                <a:ea typeface="ヒラギノ角ゴ ProN W3" charset="-128"/>
                <a:cs typeface="Arial" pitchFamily="34" charset="0"/>
              </a:rPr>
              <a:t>de la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0" y="166910"/>
            <a:ext cx="30845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1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2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5" y="1121454"/>
            <a:ext cx="7014799" cy="53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5495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8145" y="889448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Arrestados por Tipo de Asunto y por Años </a:t>
            </a:r>
            <a:r>
              <a:rPr lang="es-MX" b="1" i="1" dirty="0">
                <a:solidFill>
                  <a:prstClr val="black"/>
                </a:solidFill>
                <a:latin typeface="Arial" pitchFamily="34" charset="0"/>
                <a:ea typeface="ヒラギノ角ゴ ProN W3" charset="-128"/>
                <a:cs typeface="Arial" pitchFamily="34" charset="0"/>
              </a:rPr>
              <a:t>de la 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S.S.P.V.M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0" y="166910"/>
            <a:ext cx="30845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4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5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9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1" y="1552353"/>
            <a:ext cx="8658777" cy="185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2" y="3645934"/>
            <a:ext cx="863941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7425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18064" y="912888"/>
            <a:ext cx="9118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solidFill>
                  <a:prstClr val="black"/>
                </a:solidFill>
                <a:latin typeface="Arial" pitchFamily="34" charset="0"/>
                <a:ea typeface="ヒラギノ角ゴ ProN W3" charset="-128"/>
                <a:cs typeface="Arial" pitchFamily="34" charset="0"/>
              </a:rPr>
              <a:t>Arrestados por Zona y por Años de la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.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grpSp>
        <p:nvGrpSpPr>
          <p:cNvPr id="13" name="Agrupar 15"/>
          <p:cNvGrpSpPr/>
          <p:nvPr/>
        </p:nvGrpSpPr>
        <p:grpSpPr>
          <a:xfrm>
            <a:off x="0" y="6496924"/>
            <a:ext cx="9144000" cy="361076"/>
            <a:chOff x="0" y="0"/>
            <a:chExt cx="7496175" cy="545465"/>
          </a:xfrm>
        </p:grpSpPr>
        <p:sp>
          <p:nvSpPr>
            <p:cNvPr id="14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5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0" y="166910"/>
            <a:ext cx="30845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3" y="3262592"/>
            <a:ext cx="7571784" cy="32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1" y="1212111"/>
            <a:ext cx="8571173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1" y="3583172"/>
            <a:ext cx="8571173" cy="277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124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8913" y="843148"/>
            <a:ext cx="896461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</a:rPr>
              <a:t>Remisiones por </a:t>
            </a:r>
            <a:r>
              <a:rPr lang="es-MX" b="1" i="1" dirty="0" smtClean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</a:rPr>
              <a:t>Años </a:t>
            </a:r>
            <a:r>
              <a:rPr lang="es-MX" b="1" i="1" dirty="0">
                <a:solidFill>
                  <a:prstClr val="black"/>
                </a:solidFill>
                <a:latin typeface="Arial" pitchFamily="34" charset="0"/>
                <a:ea typeface="ヒラギノ角ゴ ProN W3" charset="-128"/>
                <a:cs typeface="Arial" pitchFamily="34" charset="0"/>
              </a:rPr>
              <a:t>de la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</a:t>
            </a:r>
            <a:r>
              <a:rPr lang="es-MX" sz="2400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.</a:t>
            </a:r>
            <a:endParaRPr lang="es-ES" sz="2400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sz="2200" b="1" i="1" dirty="0">
              <a:latin typeface="Presidencia Firme" pitchFamily="50" charset="0"/>
              <a:ea typeface="ヒラギノ角ゴ ProN W3" charset="-12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0" y="166910"/>
            <a:ext cx="30845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7" name="Agrupar 15"/>
          <p:cNvGrpSpPr/>
          <p:nvPr/>
        </p:nvGrpSpPr>
        <p:grpSpPr>
          <a:xfrm>
            <a:off x="0" y="6496924"/>
            <a:ext cx="9144000" cy="361076"/>
            <a:chOff x="0" y="0"/>
            <a:chExt cx="7496175" cy="545465"/>
          </a:xfrm>
        </p:grpSpPr>
        <p:sp>
          <p:nvSpPr>
            <p:cNvPr id="18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9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7" y="1390465"/>
            <a:ext cx="8654903" cy="23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7" y="3763927"/>
            <a:ext cx="8654903" cy="26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702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072" y="105273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Servicios de Emergencia Atendidos por S.S.P.V.M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pic>
        <p:nvPicPr>
          <p:cNvPr id="9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3083915" cy="68103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1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2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4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3" y="1406282"/>
            <a:ext cx="8391775" cy="219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3" y="3596855"/>
            <a:ext cx="8383034" cy="26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9730" y="6255870"/>
            <a:ext cx="535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Fuente: C5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0317497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4288" y="1052984"/>
            <a:ext cx="9036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Tiempo de Respuesta Atendidos por S.S.P.V.M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pic>
        <p:nvPicPr>
          <p:cNvPr id="9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3083915" cy="68103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0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1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2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/>
              </a:ex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3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5" y="1422316"/>
            <a:ext cx="8449786" cy="207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3" y="3605692"/>
            <a:ext cx="8391775" cy="29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783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9397" y="1054571"/>
            <a:ext cx="9036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Ingreso por Pago de Multa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pic>
        <p:nvPicPr>
          <p:cNvPr id="9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3083915" cy="68103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2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3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4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9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6" y="1423903"/>
            <a:ext cx="8176449" cy="178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264623"/>
              </p:ext>
            </p:extLst>
          </p:nvPr>
        </p:nvGraphicFramePr>
        <p:xfrm>
          <a:off x="520665" y="3285462"/>
          <a:ext cx="8099570" cy="286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16688" y="6203117"/>
            <a:ext cx="631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Fuente: Dirección de Ingresos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169853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1438" y="1054571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Remisiones por Tipo de 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Asunto atendidos por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.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/>
          </p:cNvSpPr>
          <p:nvPr/>
        </p:nvSpPr>
        <p:spPr bwMode="auto">
          <a:xfrm>
            <a:off x="571500" y="1357313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latin typeface="Arial" pitchFamily="34" charset="0"/>
                <a:ea typeface="ヒラギノ角ゴ ProN W3" charset="-128"/>
                <a:cs typeface="Arial" pitchFamily="34" charset="0"/>
                <a:sym typeface="Arial" charset="0"/>
              </a:rPr>
              <a:t>2012</a:t>
            </a:r>
            <a:endParaRPr lang="es-ES" sz="1400" b="1" dirty="0">
              <a:latin typeface="Arial" pitchFamily="34" charset="0"/>
              <a:ea typeface="ヒラギノ角ゴ ProN W3" charset="-128"/>
              <a:cs typeface="Arial" pitchFamily="34" charset="0"/>
              <a:sym typeface="Arial" charset="0"/>
            </a:endParaRPr>
          </a:p>
        </p:txBody>
      </p:sp>
      <p:pic>
        <p:nvPicPr>
          <p:cNvPr id="10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3083915" cy="68103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1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2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4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4" y="1662113"/>
            <a:ext cx="8712970" cy="188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4" y="3597342"/>
            <a:ext cx="8712970" cy="281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0102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1438" y="1054571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Remisiones por Tipo de 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Asunto atendidos por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/>
          </p:cNvSpPr>
          <p:nvPr/>
        </p:nvSpPr>
        <p:spPr bwMode="auto">
          <a:xfrm>
            <a:off x="571500" y="1357313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latin typeface="Arial" pitchFamily="34" charset="0"/>
                <a:ea typeface="ヒラギノ角ゴ ProN W3" charset="-128"/>
                <a:cs typeface="Arial" pitchFamily="34" charset="0"/>
                <a:sym typeface="Arial" charset="0"/>
              </a:rPr>
              <a:t>2013</a:t>
            </a:r>
            <a:endParaRPr lang="es-ES" sz="1400" b="1" dirty="0">
              <a:latin typeface="Arial" pitchFamily="34" charset="0"/>
              <a:ea typeface="ヒラギノ角ゴ ProN W3" charset="-128"/>
              <a:cs typeface="Arial" pitchFamily="34" charset="0"/>
              <a:sym typeface="Arial" charset="0"/>
            </a:endParaRPr>
          </a:p>
        </p:txBody>
      </p:sp>
      <p:pic>
        <p:nvPicPr>
          <p:cNvPr id="10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3083915" cy="68103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1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2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4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3" y="1662113"/>
            <a:ext cx="8449558" cy="167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004784"/>
              </p:ext>
            </p:extLst>
          </p:nvPr>
        </p:nvGraphicFramePr>
        <p:xfrm>
          <a:off x="-21431" y="3505311"/>
          <a:ext cx="915035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687339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1438" y="1054571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Remisiones por Tipo de 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Asunto atendidos por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/>
          </p:cNvSpPr>
          <p:nvPr/>
        </p:nvSpPr>
        <p:spPr bwMode="auto">
          <a:xfrm>
            <a:off x="571500" y="1357313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latin typeface="Arial" pitchFamily="34" charset="0"/>
                <a:ea typeface="ヒラギノ角ゴ ProN W3" charset="-128"/>
                <a:cs typeface="Arial" pitchFamily="34" charset="0"/>
                <a:sym typeface="Arial" charset="0"/>
              </a:rPr>
              <a:t>2014</a:t>
            </a:r>
            <a:endParaRPr lang="es-ES" sz="1400" b="1" dirty="0">
              <a:latin typeface="Arial" pitchFamily="34" charset="0"/>
              <a:ea typeface="ヒラギノ角ゴ ProN W3" charset="-128"/>
              <a:cs typeface="Arial" pitchFamily="34" charset="0"/>
              <a:sym typeface="Arial" charset="0"/>
            </a:endParaRPr>
          </a:p>
        </p:txBody>
      </p:sp>
      <p:pic>
        <p:nvPicPr>
          <p:cNvPr id="10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3083915" cy="68103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1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2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4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9" y="1656851"/>
            <a:ext cx="8593074" cy="192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201623"/>
              </p:ext>
            </p:extLst>
          </p:nvPr>
        </p:nvGraphicFramePr>
        <p:xfrm>
          <a:off x="-114300" y="3617564"/>
          <a:ext cx="9150350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724120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1438" y="1054571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Remisiones por Tipo de 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Asunto atendidos por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/>
          </p:cNvSpPr>
          <p:nvPr/>
        </p:nvSpPr>
        <p:spPr bwMode="auto">
          <a:xfrm>
            <a:off x="405246" y="1357313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latin typeface="Arial" pitchFamily="34" charset="0"/>
                <a:ea typeface="ヒラギノ角ゴ ProN W3" charset="-128"/>
                <a:cs typeface="Arial" pitchFamily="34" charset="0"/>
                <a:sym typeface="Arial" charset="0"/>
              </a:rPr>
              <a:t>2015</a:t>
            </a:r>
            <a:endParaRPr lang="es-ES" sz="1400" b="1" dirty="0">
              <a:latin typeface="Arial" pitchFamily="34" charset="0"/>
              <a:ea typeface="ヒラギノ角ゴ ProN W3" charset="-128"/>
              <a:cs typeface="Arial" pitchFamily="34" charset="0"/>
              <a:sym typeface="Arial" charset="0"/>
            </a:endParaRPr>
          </a:p>
        </p:txBody>
      </p:sp>
      <p:grpSp>
        <p:nvGrpSpPr>
          <p:cNvPr id="12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3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4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5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3083915" cy="68103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20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9" y="1662113"/>
            <a:ext cx="8787967" cy="209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753293"/>
            <a:ext cx="8895371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700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1438" y="1054571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Remisiones por Tipo de 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Asunto atendidos por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/>
          </p:cNvSpPr>
          <p:nvPr/>
        </p:nvSpPr>
        <p:spPr bwMode="auto">
          <a:xfrm>
            <a:off x="405246" y="1357313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latin typeface="Arial" pitchFamily="34" charset="0"/>
                <a:ea typeface="ヒラギノ角ゴ ProN W3" charset="-128"/>
                <a:cs typeface="Arial" pitchFamily="34" charset="0"/>
                <a:sym typeface="Arial" charset="0"/>
              </a:rPr>
              <a:t>2016</a:t>
            </a:r>
            <a:endParaRPr lang="es-ES" sz="1400" b="1" dirty="0">
              <a:latin typeface="Arial" pitchFamily="34" charset="0"/>
              <a:ea typeface="ヒラギノ角ゴ ProN W3" charset="-128"/>
              <a:cs typeface="Arial" pitchFamily="34" charset="0"/>
              <a:sym typeface="Arial" charset="0"/>
            </a:endParaRPr>
          </a:p>
        </p:txBody>
      </p:sp>
      <p:grpSp>
        <p:nvGrpSpPr>
          <p:cNvPr id="12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3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4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5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3083915" cy="68103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20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5" y="1687694"/>
            <a:ext cx="848580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5" y="3625702"/>
            <a:ext cx="8351537" cy="225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971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/>
          </p:cNvSpPr>
          <p:nvPr/>
        </p:nvSpPr>
        <p:spPr bwMode="auto">
          <a:xfrm>
            <a:off x="571500" y="1357313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latin typeface="Arial" pitchFamily="34" charset="0"/>
                <a:ea typeface="ヒラギノ角ゴ ProN W3" charset="-128"/>
                <a:cs typeface="Arial" pitchFamily="34" charset="0"/>
                <a:sym typeface="Arial" charset="0"/>
              </a:rPr>
              <a:t>2012</a:t>
            </a:r>
            <a:endParaRPr lang="es-ES" sz="1400" b="1" dirty="0">
              <a:latin typeface="Arial" pitchFamily="34" charset="0"/>
              <a:ea typeface="ヒラギノ角ゴ ProN W3" charset="-128"/>
              <a:cs typeface="Arial" pitchFamily="34" charset="0"/>
              <a:sym typeface="Arial" charset="0"/>
            </a:endParaRPr>
          </a:p>
        </p:txBody>
      </p:sp>
      <p:sp>
        <p:nvSpPr>
          <p:cNvPr id="10" name="Text Box 612"/>
          <p:cNvSpPr txBox="1">
            <a:spLocks noChangeArrowheads="1"/>
          </p:cNvSpPr>
          <p:nvPr/>
        </p:nvSpPr>
        <p:spPr bwMode="auto">
          <a:xfrm>
            <a:off x="38075" y="1033463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Remisiones por 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Zona atendidos por la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.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pic>
        <p:nvPicPr>
          <p:cNvPr id="11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3083915" cy="68103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2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3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4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5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6322" name="Picture 1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3" y="1662111"/>
            <a:ext cx="8391775" cy="171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3" y="3519630"/>
            <a:ext cx="8391775" cy="290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9593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/>
          </p:cNvSpPr>
          <p:nvPr/>
        </p:nvSpPr>
        <p:spPr bwMode="auto">
          <a:xfrm>
            <a:off x="571500" y="1357313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latin typeface="Arial" pitchFamily="34" charset="0"/>
                <a:ea typeface="ヒラギノ角ゴ ProN W3" charset="-128"/>
                <a:cs typeface="Arial" pitchFamily="34" charset="0"/>
                <a:sym typeface="Arial" charset="0"/>
              </a:rPr>
              <a:t>2013</a:t>
            </a:r>
            <a:endParaRPr lang="es-ES" sz="1400" b="1" dirty="0">
              <a:latin typeface="Arial" pitchFamily="34" charset="0"/>
              <a:ea typeface="ヒラギノ角ゴ ProN W3" charset="-128"/>
              <a:cs typeface="Arial" pitchFamily="34" charset="0"/>
              <a:sym typeface="Arial" charset="0"/>
            </a:endParaRPr>
          </a:p>
        </p:txBody>
      </p:sp>
      <p:sp>
        <p:nvSpPr>
          <p:cNvPr id="10" name="Text Box 612"/>
          <p:cNvSpPr txBox="1">
            <a:spLocks noChangeArrowheads="1"/>
          </p:cNvSpPr>
          <p:nvPr/>
        </p:nvSpPr>
        <p:spPr bwMode="auto">
          <a:xfrm>
            <a:off x="38075" y="1033463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Remisiones por 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Zona atendidos por la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S.S.P.V.M.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pic>
        <p:nvPicPr>
          <p:cNvPr id="11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3083915" cy="68103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2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3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4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5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3" y="1662120"/>
            <a:ext cx="8391775" cy="176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991419"/>
              </p:ext>
            </p:extLst>
          </p:nvPr>
        </p:nvGraphicFramePr>
        <p:xfrm>
          <a:off x="214733" y="3583172"/>
          <a:ext cx="8670131" cy="292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179234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/>
          </p:cNvSpPr>
          <p:nvPr/>
        </p:nvSpPr>
        <p:spPr bwMode="auto">
          <a:xfrm>
            <a:off x="571500" y="1357313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400" b="1" dirty="0" smtClean="0">
                <a:latin typeface="Arial" pitchFamily="34" charset="0"/>
                <a:ea typeface="ヒラギノ角ゴ ProN W3" charset="-128"/>
                <a:cs typeface="Arial" pitchFamily="34" charset="0"/>
                <a:sym typeface="Arial" charset="0"/>
              </a:rPr>
              <a:t>2014</a:t>
            </a:r>
            <a:endParaRPr lang="es-ES" sz="1400" b="1" dirty="0">
              <a:latin typeface="Arial" pitchFamily="34" charset="0"/>
              <a:ea typeface="ヒラギノ角ゴ ProN W3" charset="-128"/>
              <a:cs typeface="Arial" pitchFamily="34" charset="0"/>
              <a:sym typeface="Arial" charset="0"/>
            </a:endParaRPr>
          </a:p>
        </p:txBody>
      </p:sp>
      <p:sp>
        <p:nvSpPr>
          <p:cNvPr id="10" name="Text Box 612"/>
          <p:cNvSpPr txBox="1">
            <a:spLocks noChangeArrowheads="1"/>
          </p:cNvSpPr>
          <p:nvPr/>
        </p:nvSpPr>
        <p:spPr bwMode="auto">
          <a:xfrm>
            <a:off x="38075" y="1033463"/>
            <a:ext cx="8964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Remisiones por </a:t>
            </a:r>
            <a:r>
              <a:rPr lang="es-MX" b="1" i="1" dirty="0" smtClean="0">
                <a:latin typeface="Arial" pitchFamily="34" charset="0"/>
                <a:ea typeface="ヒラギノ角ゴ ProN W3" charset="-128"/>
                <a:cs typeface="Arial" pitchFamily="34" charset="0"/>
              </a:rPr>
              <a:t>Zona atendidos por la </a:t>
            </a:r>
            <a:r>
              <a:rPr lang="es-MX" b="1" i="1" dirty="0">
                <a:latin typeface="Arial" pitchFamily="34" charset="0"/>
                <a:ea typeface="ヒラギノ角ゴ ProN W3" charset="-128"/>
                <a:cs typeface="Arial" pitchFamily="34" charset="0"/>
              </a:rPr>
              <a:t>S.S.P.V.M.</a:t>
            </a:r>
            <a:endParaRPr lang="es-ES" b="1" i="1" dirty="0">
              <a:latin typeface="Arial" pitchFamily="34" charset="0"/>
              <a:ea typeface="ヒラギノ角ゴ ProN W3" charset="-128"/>
              <a:cs typeface="Arial" pitchFamily="34" charset="0"/>
            </a:endParaRPr>
          </a:p>
        </p:txBody>
      </p:sp>
      <p:pic>
        <p:nvPicPr>
          <p:cNvPr id="11" name="Imagen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3" y="168380"/>
            <a:ext cx="3083915" cy="68103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2" name="Agrupar 15"/>
          <p:cNvGrpSpPr/>
          <p:nvPr/>
        </p:nvGrpSpPr>
        <p:grpSpPr>
          <a:xfrm>
            <a:off x="0" y="6510894"/>
            <a:ext cx="9144000" cy="361076"/>
            <a:chOff x="0" y="0"/>
            <a:chExt cx="7496175" cy="545465"/>
          </a:xfrm>
        </p:grpSpPr>
        <p:sp>
          <p:nvSpPr>
            <p:cNvPr id="13" name="Rectángulo 16"/>
            <p:cNvSpPr/>
            <p:nvPr/>
          </p:nvSpPr>
          <p:spPr>
            <a:xfrm>
              <a:off x="2540" y="144780"/>
              <a:ext cx="7493635" cy="4006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4" name="Rectángulo 17"/>
            <p:cNvSpPr/>
            <p:nvPr/>
          </p:nvSpPr>
          <p:spPr>
            <a:xfrm>
              <a:off x="0" y="0"/>
              <a:ext cx="7493635" cy="159385"/>
            </a:xfrm>
            <a:prstGeom prst="rect">
              <a:avLst/>
            </a:prstGeom>
            <a:solidFill>
              <a:srgbClr val="F81838"/>
            </a:solidFill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pic>
        <p:nvPicPr>
          <p:cNvPr id="15" name="Imagen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46" y="258909"/>
            <a:ext cx="1809482" cy="5842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3" y="1684180"/>
            <a:ext cx="8397557" cy="158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660109"/>
              </p:ext>
            </p:extLst>
          </p:nvPr>
        </p:nvGraphicFramePr>
        <p:xfrm>
          <a:off x="350153" y="3525859"/>
          <a:ext cx="8397557" cy="285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29043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37743</TotalTime>
  <Words>313</Words>
  <Application>Microsoft Office PowerPoint</Application>
  <PresentationFormat>Presentación en pantalla (4:3)</PresentationFormat>
  <Paragraphs>52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Roberto Alain Uribe Rodriguez</cp:lastModifiedBy>
  <cp:revision>2807</cp:revision>
  <cp:lastPrinted>2016-10-20T22:43:33Z</cp:lastPrinted>
  <dcterms:created xsi:type="dcterms:W3CDTF">2010-04-14T18:27:56Z</dcterms:created>
  <dcterms:modified xsi:type="dcterms:W3CDTF">2017-03-17T22:03:33Z</dcterms:modified>
</cp:coreProperties>
</file>