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29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2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95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73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14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51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5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010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96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34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E2C05-A940-440A-8FEF-FB92680F6E0C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70D9-9846-4BB3-BE43-48D2C19057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29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1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4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3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6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5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8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7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0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9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2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11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4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13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6.xls"/><Relationship Id="rId3" Type="http://schemas.openxmlformats.org/officeDocument/2006/relationships/image" Target="../media/image1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emf"/><Relationship Id="rId11" Type="http://schemas.openxmlformats.org/officeDocument/2006/relationships/image" Target="../media/image3.jpeg"/><Relationship Id="rId5" Type="http://schemas.openxmlformats.org/officeDocument/2006/relationships/oleObject" Target="../embeddings/Microsoft_Excel_97-2003_Worksheet15.xls"/><Relationship Id="rId10" Type="http://schemas.openxmlformats.org/officeDocument/2006/relationships/image" Target="../media/image2.png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762000" y="2924944"/>
            <a:ext cx="7467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4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+mn-cs"/>
              </a:rPr>
              <a:t>Indicadores</a:t>
            </a:r>
            <a:endParaRPr lang="es-MX" sz="4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2588563" y="1752600"/>
            <a:ext cx="40414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altLang="es-MX" sz="1600" dirty="0">
                <a:solidFill>
                  <a:schemeClr val="tx1"/>
                </a:solidFill>
                <a:latin typeface="Arial Narrow" pitchFamily="34" charset="0"/>
              </a:rPr>
              <a:t>R. Ayuntamiento de Monterrey N.L.</a:t>
            </a:r>
          </a:p>
          <a:p>
            <a:pPr algn="ctr" eaLnBrk="1" hangingPunct="1"/>
            <a:r>
              <a:rPr lang="es-MX" altLang="es-MX" sz="1600" dirty="0" smtClean="0">
                <a:solidFill>
                  <a:schemeClr val="tx1"/>
                </a:solidFill>
                <a:latin typeface="Arial Narrow" pitchFamily="34" charset="0"/>
              </a:rPr>
              <a:t>Sistema para el Desarrollo </a:t>
            </a:r>
            <a:r>
              <a:rPr lang="es-MX" altLang="es-MX" sz="1600" dirty="0">
                <a:solidFill>
                  <a:schemeClr val="tx1"/>
                </a:solidFill>
                <a:latin typeface="Arial Narrow" pitchFamily="34" charset="0"/>
              </a:rPr>
              <a:t>Integral de la Familia </a:t>
            </a: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594349" y="4581127"/>
            <a:ext cx="351634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Diciembre</a:t>
            </a:r>
            <a:r>
              <a:rPr lang="es-E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2016</a:t>
            </a:r>
            <a:endParaRPr lang="es-ES" sz="40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pic>
        <p:nvPicPr>
          <p:cNvPr id="8" name="7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79803" y="62745"/>
            <a:ext cx="32733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</p:txBody>
      </p:sp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2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472359"/>
              </p:ext>
            </p:extLst>
          </p:nvPr>
        </p:nvGraphicFramePr>
        <p:xfrm>
          <a:off x="311150" y="1916113"/>
          <a:ext cx="86915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Hoja de cálculo" r:id="rId5" imgW="6581843" imgH="723810" progId="Excel.Sheet.8">
                  <p:embed/>
                </p:oleObj>
              </mc:Choice>
              <mc:Fallback>
                <p:oleObj name="Hoja de cálculo" r:id="rId5" imgW="6581843" imgH="7238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1916113"/>
                        <a:ext cx="8691563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332360"/>
              </p:ext>
            </p:extLst>
          </p:nvPr>
        </p:nvGraphicFramePr>
        <p:xfrm>
          <a:off x="268288" y="3284538"/>
          <a:ext cx="8429625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Hoja de cálculo" r:id="rId8" imgW="8229600" imgH="2848065" progId="Excel.Sheet.8">
                  <p:embed/>
                </p:oleObj>
              </mc:Choice>
              <mc:Fallback>
                <p:oleObj name="Hoja de cálculo" r:id="rId8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29625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07504" y="1136588"/>
            <a:ext cx="87932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+mn-cs"/>
              </a:rPr>
              <a:t>Personas beneficiadas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948264" y="45091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/>
          </a:p>
        </p:txBody>
      </p:sp>
      <p:pic>
        <p:nvPicPr>
          <p:cNvPr id="17" name="16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06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794001"/>
              </p:ext>
            </p:extLst>
          </p:nvPr>
        </p:nvGraphicFramePr>
        <p:xfrm>
          <a:off x="419100" y="2076450"/>
          <a:ext cx="8529638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Hoja de cálculo" r:id="rId5" imgW="6534285" imgH="885825" progId="Excel.Sheet.8">
                  <p:embed/>
                </p:oleObj>
              </mc:Choice>
              <mc:Fallback>
                <p:oleObj name="Hoja de cálculo" r:id="rId5" imgW="6534285" imgH="8858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2076450"/>
                        <a:ext cx="8529638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07628"/>
              </p:ext>
            </p:extLst>
          </p:nvPr>
        </p:nvGraphicFramePr>
        <p:xfrm>
          <a:off x="268288" y="3284538"/>
          <a:ext cx="8432800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Hoja de cálculo" r:id="rId8" imgW="8229600" imgH="2848065" progId="Excel.Sheet.8">
                  <p:embed/>
                </p:oleObj>
              </mc:Choice>
              <mc:Fallback>
                <p:oleObj name="Hoja de cálculo" r:id="rId8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2800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  <a:cs typeface="+mn-cs"/>
              </a:rPr>
              <a:t>Niñas y niños beneficiados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  <a:cs typeface="+mn-cs"/>
            </a:endParaRPr>
          </a:p>
        </p:txBody>
      </p:sp>
      <p:pic>
        <p:nvPicPr>
          <p:cNvPr id="17" name="16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88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149661"/>
              </p:ext>
            </p:extLst>
          </p:nvPr>
        </p:nvGraphicFramePr>
        <p:xfrm>
          <a:off x="268288" y="3284538"/>
          <a:ext cx="8431212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Hoja de cálculo" r:id="rId5" imgW="8229600" imgH="2848065" progId="Excel.Sheet.8">
                  <p:embed/>
                </p:oleObj>
              </mc:Choice>
              <mc:Fallback>
                <p:oleObj name="Hoja de cálculo" r:id="rId5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1212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Adolescentes y jóvenes beneficiados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458250"/>
              </p:ext>
            </p:extLst>
          </p:nvPr>
        </p:nvGraphicFramePr>
        <p:xfrm>
          <a:off x="320675" y="2060575"/>
          <a:ext cx="852963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Hoja de cálculo" r:id="rId8" imgW="6534285" imgH="895260" progId="Excel.Sheet.8">
                  <p:embed/>
                </p:oleObj>
              </mc:Choice>
              <mc:Fallback>
                <p:oleObj name="Hoja de cálculo" r:id="rId8" imgW="6534285" imgH="89526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2060575"/>
                        <a:ext cx="852963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138472"/>
              </p:ext>
            </p:extLst>
          </p:nvPr>
        </p:nvGraphicFramePr>
        <p:xfrm>
          <a:off x="268288" y="3284538"/>
          <a:ext cx="8432800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Hoja de cálculo" r:id="rId5" imgW="8229600" imgH="2848065" progId="Excel.Sheet.8">
                  <p:embed/>
                </p:oleObj>
              </mc:Choice>
              <mc:Fallback>
                <p:oleObj name="Hoja de cálculo" r:id="rId5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2800" cy="231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Adultos beneficiados con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907895"/>
              </p:ext>
            </p:extLst>
          </p:nvPr>
        </p:nvGraphicFramePr>
        <p:xfrm>
          <a:off x="179388" y="1989138"/>
          <a:ext cx="867727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Hoja de cálculo" r:id="rId8" imgW="6486457" imgH="895260" progId="Excel.Sheet.8">
                  <p:embed/>
                </p:oleObj>
              </mc:Choice>
              <mc:Fallback>
                <p:oleObj name="Hoja de cálculo" r:id="rId8" imgW="6486457" imgH="895260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989138"/>
                        <a:ext cx="8677275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22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29106"/>
              </p:ext>
            </p:extLst>
          </p:nvPr>
        </p:nvGraphicFramePr>
        <p:xfrm>
          <a:off x="268288" y="3284538"/>
          <a:ext cx="8432800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1" name="Hoja de cálculo" r:id="rId5" imgW="8229600" imgH="2848065" progId="Excel.Sheet.8">
                  <p:embed/>
                </p:oleObj>
              </mc:Choice>
              <mc:Fallback>
                <p:oleObj name="Hoja de cálculo" r:id="rId5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2800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Adultos mayores beneficiados en programas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510268"/>
              </p:ext>
            </p:extLst>
          </p:nvPr>
        </p:nvGraphicFramePr>
        <p:xfrm>
          <a:off x="107950" y="2060575"/>
          <a:ext cx="8839200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name="Hoja de cálculo" r:id="rId8" imgW="6543743" imgH="895260" progId="Excel.Sheet.8">
                  <p:embed/>
                </p:oleObj>
              </mc:Choice>
              <mc:Fallback>
                <p:oleObj name="Hoja de cálculo" r:id="rId8" imgW="6543743" imgH="895260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060575"/>
                        <a:ext cx="8839200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5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669490"/>
              </p:ext>
            </p:extLst>
          </p:nvPr>
        </p:nvGraphicFramePr>
        <p:xfrm>
          <a:off x="268288" y="3284538"/>
          <a:ext cx="8432800" cy="232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Hoja de cálculo" r:id="rId5" imgW="8229600" imgH="2848065" progId="Excel.Sheet.8">
                  <p:embed/>
                </p:oleObj>
              </mc:Choice>
              <mc:Fallback>
                <p:oleObj name="Hoja de cálculo" r:id="rId5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2800" cy="232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Personas beneficiadas en el área de Atención a Personas con Discapacidad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05963"/>
              </p:ext>
            </p:extLst>
          </p:nvPr>
        </p:nvGraphicFramePr>
        <p:xfrm>
          <a:off x="307181" y="2060848"/>
          <a:ext cx="8529638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Hoja de cálculo" r:id="rId8" imgW="6534285" imgH="885825" progId="Excel.Sheet.8">
                  <p:embed/>
                </p:oleObj>
              </mc:Choice>
              <mc:Fallback>
                <p:oleObj name="Hoja de cálculo" r:id="rId8" imgW="6534285" imgH="885825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" y="2060848"/>
                        <a:ext cx="8529638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90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967476"/>
              </p:ext>
            </p:extLst>
          </p:nvPr>
        </p:nvGraphicFramePr>
        <p:xfrm>
          <a:off x="268288" y="3284538"/>
          <a:ext cx="8432800" cy="232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Hoja de cálculo" r:id="rId5" imgW="8229600" imgH="2848065" progId="Excel.Sheet.8">
                  <p:embed/>
                </p:oleObj>
              </mc:Choice>
              <mc:Fallback>
                <p:oleObj name="Hoja de cálculo" r:id="rId5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2800" cy="232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Servicios proporcionados en DIF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607790"/>
              </p:ext>
            </p:extLst>
          </p:nvPr>
        </p:nvGraphicFramePr>
        <p:xfrm>
          <a:off x="107950" y="2033588"/>
          <a:ext cx="89662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Hoja de cálculo" r:id="rId8" imgW="6715057" imgH="895260" progId="Excel.Sheet.8">
                  <p:embed/>
                </p:oleObj>
              </mc:Choice>
              <mc:Fallback>
                <p:oleObj name="Hoja de cálculo" r:id="rId8" imgW="6715057" imgH="895260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033588"/>
                        <a:ext cx="89662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4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609600"/>
            <a:ext cx="914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s-MX" altLang="es-MX"/>
          </a:p>
        </p:txBody>
      </p:sp>
      <p:pic>
        <p:nvPicPr>
          <p:cNvPr id="8" name="7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323" y="6525342"/>
            <a:ext cx="7926387" cy="2469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pic>
      <p:cxnSp>
        <p:nvCxnSpPr>
          <p:cNvPr id="9" name="AutoShape 5"/>
          <p:cNvCxnSpPr>
            <a:cxnSpLocks noChangeShapeType="1"/>
          </p:cNvCxnSpPr>
          <p:nvPr/>
        </p:nvCxnSpPr>
        <p:spPr bwMode="auto">
          <a:xfrm>
            <a:off x="611560" y="1136588"/>
            <a:ext cx="7912571" cy="0"/>
          </a:xfrm>
          <a:prstGeom prst="straightConnector1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4 Conector recto"/>
          <p:cNvCxnSpPr>
            <a:cxnSpLocks noChangeShapeType="1"/>
          </p:cNvCxnSpPr>
          <p:nvPr/>
        </p:nvCxnSpPr>
        <p:spPr bwMode="auto">
          <a:xfrm flipV="1">
            <a:off x="304800" y="1268760"/>
            <a:ext cx="792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2" name="11 Rectángulo"/>
          <p:cNvSpPr/>
          <p:nvPr/>
        </p:nvSpPr>
        <p:spPr>
          <a:xfrm>
            <a:off x="8586214" y="62745"/>
            <a:ext cx="31451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682163"/>
              </p:ext>
            </p:extLst>
          </p:nvPr>
        </p:nvGraphicFramePr>
        <p:xfrm>
          <a:off x="268288" y="3284538"/>
          <a:ext cx="8432800" cy="232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" name="Hoja de cálculo" r:id="rId5" imgW="8229600" imgH="2848065" progId="Excel.Sheet.8">
                  <p:embed/>
                </p:oleObj>
              </mc:Choice>
              <mc:Fallback>
                <p:oleObj name="Hoja de cálculo" r:id="rId5" imgW="8229600" imgH="28480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3284538"/>
                        <a:ext cx="8432800" cy="232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179512" y="1136588"/>
            <a:ext cx="87212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2D050"/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Nutrición</a:t>
            </a:r>
          </a:p>
          <a:p>
            <a:pPr algn="ctr">
              <a:defRPr/>
            </a:pPr>
            <a:r>
              <a:rPr lang="es-MX" sz="2400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Raciones alimenticias entregadas</a:t>
            </a:r>
            <a:endParaRPr lang="es-MX" sz="2400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202802"/>
              </p:ext>
            </p:extLst>
          </p:nvPr>
        </p:nvGraphicFramePr>
        <p:xfrm>
          <a:off x="179388" y="2041525"/>
          <a:ext cx="8720137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2" name="Hoja de cálculo" r:id="rId8" imgW="6572385" imgH="895260" progId="Excel.Sheet.8">
                  <p:embed/>
                </p:oleObj>
              </mc:Choice>
              <mc:Fallback>
                <p:oleObj name="Hoja de cálculo" r:id="rId8" imgW="6572385" imgH="895260" progId="Excel.Sheet.8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041525"/>
                        <a:ext cx="8720137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14 Imag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9330"/>
            <a:ext cx="2026920" cy="773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0 Imagen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1" y="229317"/>
            <a:ext cx="2304256" cy="8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3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76</Words>
  <Application>Microsoft Office PowerPoint</Application>
  <PresentationFormat>Presentación en pantalla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Perla I. Carlos Urdiales</dc:creator>
  <cp:lastModifiedBy>Roberto Alain Uribe Rodriguez</cp:lastModifiedBy>
  <cp:revision>49</cp:revision>
  <dcterms:created xsi:type="dcterms:W3CDTF">2016-02-24T23:02:25Z</dcterms:created>
  <dcterms:modified xsi:type="dcterms:W3CDTF">2017-03-09T21:18:51Z</dcterms:modified>
</cp:coreProperties>
</file>