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78" r:id="rId3"/>
    <p:sldId id="284" r:id="rId4"/>
    <p:sldId id="283" r:id="rId5"/>
    <p:sldId id="281" r:id="rId6"/>
    <p:sldId id="282" r:id="rId7"/>
    <p:sldId id="265" r:id="rId8"/>
    <p:sldId id="270" r:id="rId9"/>
    <p:sldId id="27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98260-A0F2-4C58-A323-4B997079D783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7AE5D-8BE4-4A29-A221-ACC639E0645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3773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85C073-09A2-45FA-8BFE-0158AD361A26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8E68FC-8E17-4043-8598-3161E0B9E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95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5DDC3-162C-4641-999E-4BC7B83DD849}" type="slidenum">
              <a:rPr lang="es-ES"/>
              <a:pPr/>
              <a:t>1</a:t>
            </a:fld>
            <a:endParaRPr lang="es-E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5DDC3-162C-4641-999E-4BC7B83DD849}" type="slidenum">
              <a:rPr lang="es-ES"/>
              <a:pPr/>
              <a:t>2</a:t>
            </a:fld>
            <a:endParaRPr lang="es-E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5DDC3-162C-4641-999E-4BC7B83DD849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5DDC3-162C-4641-999E-4BC7B83DD849}" type="slidenum">
              <a:rPr lang="es-ES"/>
              <a:pPr/>
              <a:t>4</a:t>
            </a:fld>
            <a:endParaRPr lang="es-E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5DDC3-162C-4641-999E-4BC7B83DD849}" type="slidenum">
              <a:rPr lang="es-ES"/>
              <a:pPr/>
              <a:t>5</a:t>
            </a:fld>
            <a:endParaRPr lang="es-E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5DDC3-162C-4641-999E-4BC7B83DD849}" type="slidenum">
              <a:rPr lang="es-ES"/>
              <a:pPr/>
              <a:t>6</a:t>
            </a:fld>
            <a:endParaRPr lang="es-E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5DDC3-162C-4641-999E-4BC7B83DD849}" type="slidenum">
              <a:rPr lang="es-ES"/>
              <a:pPr/>
              <a:t>7</a:t>
            </a:fld>
            <a:endParaRPr lang="es-E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5DDC3-162C-4641-999E-4BC7B83DD849}" type="slidenum">
              <a:rPr lang="es-ES"/>
              <a:pPr/>
              <a:t>8</a:t>
            </a:fld>
            <a:endParaRPr lang="es-E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5DDC3-162C-4641-999E-4BC7B83DD849}" type="slidenum">
              <a:rPr lang="es-ES"/>
              <a:pPr/>
              <a:t>9</a:t>
            </a:fld>
            <a:endParaRPr lang="es-E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41067-09B0-4026-B4B4-39A9EC83CA1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A12E8-4167-4029-93ED-414C42D489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1" y="1447800"/>
            <a:ext cx="8215312" cy="402113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s-MX" sz="2800" b="1" dirty="0" smtClean="0">
                <a:solidFill>
                  <a:srgbClr val="0033CC"/>
                </a:solidFill>
              </a:rPr>
              <a:t>	</a:t>
            </a:r>
          </a:p>
          <a:p>
            <a:pPr marL="0" lvl="0" indent="0" algn="ctr">
              <a:buNone/>
            </a:pPr>
            <a:r>
              <a:rPr lang="es-MX" sz="3600" dirty="0" smtClean="0">
                <a:solidFill>
                  <a:srgbClr val="0033CC"/>
                </a:solidFill>
              </a:rPr>
              <a:t>“Enlaces de Información y Transparencia”</a:t>
            </a:r>
            <a:endParaRPr lang="es-MX" sz="3600" dirty="0">
              <a:solidFill>
                <a:srgbClr val="0033CC"/>
              </a:solidFill>
            </a:endParaRPr>
          </a:p>
          <a:p>
            <a:pPr>
              <a:buNone/>
            </a:pPr>
            <a:endParaRPr lang="es-MX" sz="2800" b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en-US" sz="4400" b="1" dirty="0" smtClean="0"/>
              <a:t>¿</a:t>
            </a:r>
            <a:r>
              <a:rPr lang="en-US" sz="4400" b="1" dirty="0" err="1" smtClean="0"/>
              <a:t>Cuentas</a:t>
            </a:r>
            <a:r>
              <a:rPr lang="en-US" sz="4400" b="1" dirty="0" smtClean="0"/>
              <a:t> con tu </a:t>
            </a:r>
            <a:r>
              <a:rPr lang="en-US" sz="4400" b="1" dirty="0" err="1" smtClean="0"/>
              <a:t>nombramiento</a:t>
            </a:r>
            <a:r>
              <a:rPr lang="en-US" sz="4400" b="1" dirty="0" smtClean="0"/>
              <a:t>?</a:t>
            </a:r>
            <a:endParaRPr lang="en-US" sz="4400" b="1" dirty="0"/>
          </a:p>
          <a:p>
            <a:pPr marL="0" indent="0" algn="ctr">
              <a:buFontTx/>
              <a:buNone/>
            </a:pPr>
            <a:endParaRPr lang="es-MX" sz="28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MX" sz="3600" dirty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ES" sz="3600" dirty="0">
              <a:solidFill>
                <a:srgbClr val="0033CC"/>
              </a:solidFill>
            </a:endParaRPr>
          </a:p>
        </p:txBody>
      </p:sp>
      <p:pic>
        <p:nvPicPr>
          <p:cNvPr id="3074" name="Picture 2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1" y="1447800"/>
            <a:ext cx="8215312" cy="48768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s-MX" sz="3800" dirty="0" smtClean="0">
                <a:solidFill>
                  <a:srgbClr val="0033CC"/>
                </a:solidFill>
              </a:rPr>
              <a:t>“Recepción Solicitudes”</a:t>
            </a:r>
          </a:p>
          <a:p>
            <a:pPr marL="0" indent="0" algn="ctr">
              <a:buFontTx/>
              <a:buNone/>
            </a:pPr>
            <a:endParaRPr lang="es-MX" sz="3800" dirty="0" smtClean="0">
              <a:solidFill>
                <a:srgbClr val="0033CC"/>
              </a:solidFill>
            </a:endParaRPr>
          </a:p>
          <a:p>
            <a:r>
              <a:rPr lang="es-MX" sz="3300" dirty="0" smtClean="0"/>
              <a:t>Sistema </a:t>
            </a:r>
            <a:r>
              <a:rPr lang="es-MX" sz="3300" dirty="0" err="1" smtClean="0"/>
              <a:t>INFOMEX</a:t>
            </a:r>
            <a:r>
              <a:rPr lang="es-MX" sz="3300" dirty="0" smtClean="0"/>
              <a:t>.</a:t>
            </a:r>
            <a:endParaRPr lang="en-US" sz="3300" dirty="0"/>
          </a:p>
          <a:p>
            <a:r>
              <a:rPr lang="es-MX" sz="3300" dirty="0" smtClean="0"/>
              <a:t>Página.</a:t>
            </a:r>
          </a:p>
          <a:p>
            <a:r>
              <a:rPr lang="es-MX" sz="4000" b="1" dirty="0" smtClean="0"/>
              <a:t>Personales</a:t>
            </a:r>
            <a:r>
              <a:rPr lang="es-MX" sz="4000" dirty="0" smtClean="0"/>
              <a:t>.</a:t>
            </a:r>
            <a:endParaRPr lang="en-US" sz="4000" dirty="0"/>
          </a:p>
          <a:p>
            <a:pPr marL="0" indent="0" algn="ctr">
              <a:buFontTx/>
              <a:buNone/>
            </a:pPr>
            <a:endParaRPr lang="es-MX" sz="28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MX" sz="36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ES" sz="3600" dirty="0">
              <a:solidFill>
                <a:srgbClr val="0033CC"/>
              </a:solidFill>
            </a:endParaRPr>
          </a:p>
        </p:txBody>
      </p:sp>
      <p:pic>
        <p:nvPicPr>
          <p:cNvPr id="7170" name="Picture 2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8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1" y="1447800"/>
            <a:ext cx="8215312" cy="4876800"/>
          </a:xfrm>
        </p:spPr>
        <p:txBody>
          <a:bodyPr>
            <a:normAutofit lnSpcReduction="10000"/>
          </a:bodyPr>
          <a:lstStyle/>
          <a:p>
            <a:pPr marL="0" indent="0" algn="ctr">
              <a:buFontTx/>
              <a:buNone/>
            </a:pPr>
            <a:r>
              <a:rPr lang="es-MX" sz="3800" dirty="0" smtClean="0">
                <a:solidFill>
                  <a:srgbClr val="0033CC"/>
                </a:solidFill>
              </a:rPr>
              <a:t>“Trámite de Solicitudes”</a:t>
            </a:r>
          </a:p>
          <a:p>
            <a:pPr marL="0" indent="0" algn="ctr">
              <a:buFontTx/>
              <a:buNone/>
            </a:pPr>
            <a:endParaRPr lang="es-MX" sz="3800" dirty="0" smtClean="0">
              <a:solidFill>
                <a:srgbClr val="0033CC"/>
              </a:solidFill>
            </a:endParaRPr>
          </a:p>
          <a:p>
            <a:r>
              <a:rPr lang="es-MX" sz="3300" dirty="0" smtClean="0"/>
              <a:t>Respuesta: </a:t>
            </a:r>
            <a:r>
              <a:rPr lang="es-MX" sz="3300" u="sng" dirty="0" smtClean="0"/>
              <a:t>diez días</a:t>
            </a:r>
            <a:r>
              <a:rPr lang="es-MX" sz="3300" dirty="0" smtClean="0"/>
              <a:t>.</a:t>
            </a:r>
          </a:p>
          <a:p>
            <a:r>
              <a:rPr lang="es-MX" sz="3300" dirty="0" smtClean="0"/>
              <a:t>Prorroga: </a:t>
            </a:r>
            <a:r>
              <a:rPr lang="es-MX" sz="3300" dirty="0" smtClean="0"/>
              <a:t>Antes </a:t>
            </a:r>
            <a:r>
              <a:rPr lang="es-MX" sz="3300" dirty="0" smtClean="0"/>
              <a:t>vencimiento.</a:t>
            </a:r>
            <a:endParaRPr lang="en-US" sz="3300" dirty="0"/>
          </a:p>
          <a:p>
            <a:r>
              <a:rPr lang="es-MX" sz="3300" dirty="0" smtClean="0"/>
              <a:t>Aclaración: </a:t>
            </a:r>
            <a:r>
              <a:rPr lang="es-MX" sz="3300" u="sng" dirty="0"/>
              <a:t>tres </a:t>
            </a:r>
            <a:r>
              <a:rPr lang="es-MX" sz="3300" u="sng" dirty="0" smtClean="0"/>
              <a:t>días</a:t>
            </a:r>
            <a:r>
              <a:rPr lang="es-MX" sz="3300" dirty="0" smtClean="0"/>
              <a:t>.</a:t>
            </a:r>
          </a:p>
          <a:p>
            <a:r>
              <a:rPr lang="es-MX" sz="3300" dirty="0" smtClean="0"/>
              <a:t>Entrega Información:</a:t>
            </a:r>
          </a:p>
          <a:p>
            <a:pPr marL="3657600" lvl="8" indent="0">
              <a:buNone/>
            </a:pPr>
            <a:r>
              <a:rPr lang="es-MX" sz="2100" dirty="0" smtClean="0"/>
              <a:t>3 días </a:t>
            </a:r>
          </a:p>
          <a:p>
            <a:pPr marL="3657600" lvl="8" indent="0">
              <a:buNone/>
            </a:pPr>
            <a:r>
              <a:rPr lang="es-MX" sz="2100" dirty="0" smtClean="0"/>
              <a:t>– 10 días </a:t>
            </a:r>
          </a:p>
          <a:p>
            <a:pPr marL="3657600" lvl="8" indent="0">
              <a:buNone/>
            </a:pPr>
            <a:r>
              <a:rPr lang="es-MX" sz="2100" dirty="0" smtClean="0"/>
              <a:t>+ 10 días </a:t>
            </a:r>
          </a:p>
          <a:p>
            <a:pPr marL="0" indent="0" algn="ctr">
              <a:buFontTx/>
              <a:buNone/>
            </a:pPr>
            <a:endParaRPr lang="es-MX" sz="28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MX" sz="36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ES" sz="3600" dirty="0">
              <a:solidFill>
                <a:srgbClr val="0033CC"/>
              </a:solidFill>
            </a:endParaRPr>
          </a:p>
        </p:txBody>
      </p:sp>
      <p:pic>
        <p:nvPicPr>
          <p:cNvPr id="7170" name="Picture 2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67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1" y="1447800"/>
            <a:ext cx="8215312" cy="48768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s-MX" sz="3800" dirty="0" smtClean="0">
                <a:solidFill>
                  <a:srgbClr val="0033CC"/>
                </a:solidFill>
              </a:rPr>
              <a:t>“Notificaciones”</a:t>
            </a:r>
          </a:p>
          <a:p>
            <a:endParaRPr lang="es-ES" sz="3000" dirty="0" smtClean="0"/>
          </a:p>
          <a:p>
            <a:r>
              <a:rPr lang="es-ES" sz="3000" dirty="0" smtClean="0"/>
              <a:t>Dirección electrónica. </a:t>
            </a:r>
          </a:p>
          <a:p>
            <a:r>
              <a:rPr lang="es-ES" sz="3000" dirty="0" smtClean="0"/>
              <a:t>Instructivo en </a:t>
            </a:r>
            <a:r>
              <a:rPr lang="es-ES" sz="3000" dirty="0"/>
              <a:t>el </a:t>
            </a:r>
            <a:r>
              <a:rPr lang="es-ES" sz="3000" dirty="0" smtClean="0"/>
              <a:t>domicilio del interesado. </a:t>
            </a:r>
          </a:p>
          <a:p>
            <a:r>
              <a:rPr lang="es-ES" sz="3000" dirty="0" smtClean="0"/>
              <a:t>Tabla </a:t>
            </a:r>
            <a:r>
              <a:rPr lang="es-ES" sz="3000" dirty="0"/>
              <a:t>de </a:t>
            </a:r>
            <a:r>
              <a:rPr lang="es-ES" sz="3000" dirty="0" smtClean="0"/>
              <a:t>avisos.</a:t>
            </a:r>
            <a:endParaRPr lang="es-MX" sz="30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MX" sz="36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ES" sz="3600" dirty="0">
              <a:solidFill>
                <a:srgbClr val="0033CC"/>
              </a:solidFill>
            </a:endParaRPr>
          </a:p>
        </p:txBody>
      </p:sp>
      <p:pic>
        <p:nvPicPr>
          <p:cNvPr id="8194" name="Picture 2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1475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4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1" y="1447800"/>
            <a:ext cx="8215312" cy="48768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s-MX" sz="3800" dirty="0" smtClean="0">
                <a:solidFill>
                  <a:srgbClr val="0033CC"/>
                </a:solidFill>
              </a:rPr>
              <a:t>“Información Reservada”</a:t>
            </a:r>
          </a:p>
          <a:p>
            <a:pPr marL="0" indent="0" algn="ctr">
              <a:buFontTx/>
              <a:buNone/>
            </a:pPr>
            <a:endParaRPr lang="es-MX" sz="3800" dirty="0" smtClean="0">
              <a:solidFill>
                <a:srgbClr val="0033CC"/>
              </a:solidFill>
            </a:endParaRPr>
          </a:p>
          <a:p>
            <a:pPr algn="just"/>
            <a:r>
              <a:rPr lang="es-MX" sz="2800" dirty="0" smtClean="0"/>
              <a:t>Acuerdo identifique posible daño interés </a:t>
            </a:r>
            <a:r>
              <a:rPr lang="es-MX" sz="2800" dirty="0"/>
              <a:t>público</a:t>
            </a:r>
            <a:r>
              <a:rPr lang="es-MX" sz="2800" dirty="0" smtClean="0"/>
              <a:t>.</a:t>
            </a:r>
          </a:p>
          <a:p>
            <a:pPr marL="0" indent="0" algn="just">
              <a:buNone/>
            </a:pPr>
            <a:endParaRPr lang="es-MX" sz="2800" dirty="0"/>
          </a:p>
          <a:p>
            <a:pPr algn="just"/>
            <a:r>
              <a:rPr lang="es-MX" sz="2800" dirty="0" smtClean="0"/>
              <a:t>Remitir </a:t>
            </a:r>
            <a:r>
              <a:rPr lang="es-MX" sz="2800" dirty="0"/>
              <a:t>al </a:t>
            </a:r>
            <a:r>
              <a:rPr lang="es-MX" sz="2800" dirty="0" smtClean="0"/>
              <a:t>Comisionado</a:t>
            </a:r>
            <a:r>
              <a:rPr lang="es-MX" sz="2800" dirty="0"/>
              <a:t> </a:t>
            </a:r>
            <a:r>
              <a:rPr lang="es-MX" sz="2800" dirty="0" smtClean="0"/>
              <a:t>(3 días).</a:t>
            </a:r>
          </a:p>
          <a:p>
            <a:pPr marL="0" indent="0" algn="just">
              <a:buNone/>
            </a:pPr>
            <a:endParaRPr lang="es-MX" sz="2800" dirty="0"/>
          </a:p>
          <a:p>
            <a:pPr algn="just"/>
            <a:r>
              <a:rPr lang="es-MX" sz="2800" dirty="0"/>
              <a:t>El Comisionado </a:t>
            </a:r>
            <a:r>
              <a:rPr lang="es-MX" sz="2800" dirty="0" smtClean="0"/>
              <a:t>resuelve (5 días). </a:t>
            </a:r>
            <a:endParaRPr lang="es-MX" sz="36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ES" sz="3600" dirty="0">
              <a:solidFill>
                <a:srgbClr val="0033CC"/>
              </a:solidFill>
            </a:endParaRPr>
          </a:p>
        </p:txBody>
      </p:sp>
      <p:pic>
        <p:nvPicPr>
          <p:cNvPr id="8194" name="Picture 2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1475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28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1" y="1447800"/>
            <a:ext cx="8215312" cy="48768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s-MX" sz="3800" dirty="0" smtClean="0">
                <a:solidFill>
                  <a:srgbClr val="0033CC"/>
                </a:solidFill>
              </a:rPr>
              <a:t>“Información Confidencial”</a:t>
            </a:r>
          </a:p>
          <a:p>
            <a:r>
              <a:rPr lang="es-MX" sz="2800" dirty="0"/>
              <a:t>A</a:t>
            </a:r>
            <a:r>
              <a:rPr lang="es-MX" sz="2800" dirty="0" smtClean="0"/>
              <a:t>quélla que se refiere a los </a:t>
            </a:r>
            <a:r>
              <a:rPr lang="es-MX" sz="2800" u="sng" dirty="0" smtClean="0"/>
              <a:t>datos </a:t>
            </a:r>
            <a:r>
              <a:rPr lang="es-MX" sz="2800" u="sng" dirty="0"/>
              <a:t>personales</a:t>
            </a:r>
            <a:r>
              <a:rPr lang="es-MX" sz="2800" dirty="0"/>
              <a:t>. </a:t>
            </a:r>
            <a:endParaRPr lang="es-MX" sz="2800" dirty="0" smtClean="0"/>
          </a:p>
          <a:p>
            <a:r>
              <a:rPr lang="es-MX" sz="2400" dirty="0" smtClean="0"/>
              <a:t>Secretos comercial, industrial, bancario, fiduciario, fiscal y profesional; derechos de autor o propiedad intelectual; patrimonial, etc.</a:t>
            </a:r>
          </a:p>
          <a:p>
            <a:r>
              <a:rPr lang="es-MX" sz="2400" dirty="0" smtClean="0">
                <a:solidFill>
                  <a:srgbClr val="000000"/>
                </a:solidFill>
                <a:latin typeface="Arial"/>
              </a:rPr>
              <a:t>Solicitud </a:t>
            </a:r>
            <a:r>
              <a:rPr lang="es-MX" sz="2400" dirty="0">
                <a:solidFill>
                  <a:srgbClr val="000000"/>
                </a:solidFill>
                <a:latin typeface="Arial"/>
              </a:rPr>
              <a:t>de acceso </a:t>
            </a:r>
            <a:r>
              <a:rPr lang="es-MX" sz="2400" dirty="0" smtClean="0">
                <a:solidFill>
                  <a:srgbClr val="000000"/>
                </a:solidFill>
                <a:latin typeface="Arial"/>
              </a:rPr>
              <a:t>los </a:t>
            </a:r>
            <a:r>
              <a:rPr lang="es-MX" sz="2400" dirty="0">
                <a:solidFill>
                  <a:srgbClr val="000000"/>
                </a:solidFill>
                <a:latin typeface="Arial"/>
              </a:rPr>
              <a:t>sujetos obligados podrán difundirla </a:t>
            </a:r>
            <a:r>
              <a:rPr lang="es-MX" sz="2400" dirty="0" smtClean="0">
                <a:solidFill>
                  <a:srgbClr val="000000"/>
                </a:solidFill>
                <a:latin typeface="Arial"/>
              </a:rPr>
              <a:t>cuando </a:t>
            </a:r>
            <a:r>
              <a:rPr lang="es-MX" sz="2400" dirty="0">
                <a:solidFill>
                  <a:srgbClr val="000000"/>
                </a:solidFill>
                <a:latin typeface="Arial"/>
              </a:rPr>
              <a:t>medie el consentimiento </a:t>
            </a:r>
            <a:r>
              <a:rPr lang="es-MX" sz="2400" dirty="0" smtClean="0">
                <a:solidFill>
                  <a:srgbClr val="000000"/>
                </a:solidFill>
                <a:latin typeface="Arial"/>
              </a:rPr>
              <a:t>del </a:t>
            </a:r>
            <a:r>
              <a:rPr lang="es-MX" sz="2400" dirty="0">
                <a:solidFill>
                  <a:srgbClr val="000000"/>
                </a:solidFill>
                <a:latin typeface="Arial"/>
              </a:rPr>
              <a:t>particular </a:t>
            </a:r>
            <a:r>
              <a:rPr lang="es-MX" sz="2400" dirty="0" smtClean="0">
                <a:solidFill>
                  <a:srgbClr val="000000"/>
                </a:solidFill>
                <a:latin typeface="Arial"/>
              </a:rPr>
              <a:t>o versión pública. </a:t>
            </a:r>
            <a:endParaRPr lang="es-MX" sz="2400" dirty="0">
              <a:solidFill>
                <a:srgbClr val="000000"/>
              </a:solidFill>
              <a:latin typeface="Arial"/>
            </a:endParaRPr>
          </a:p>
          <a:p>
            <a:endParaRPr lang="es-MX" sz="2400" dirty="0" smtClean="0"/>
          </a:p>
          <a:p>
            <a:pPr algn="just"/>
            <a:endParaRPr lang="es-MX" sz="2800" dirty="0"/>
          </a:p>
          <a:p>
            <a:pPr marL="0" indent="0" algn="ctr">
              <a:buFontTx/>
              <a:buNone/>
            </a:pPr>
            <a:endParaRPr lang="es-ES" sz="3600" dirty="0">
              <a:solidFill>
                <a:srgbClr val="0033CC"/>
              </a:solidFill>
            </a:endParaRPr>
          </a:p>
        </p:txBody>
      </p:sp>
      <p:pic>
        <p:nvPicPr>
          <p:cNvPr id="8194" name="Picture 2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1475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72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1" y="1447800"/>
            <a:ext cx="8215312" cy="4876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FontTx/>
              <a:buNone/>
            </a:pPr>
            <a:r>
              <a:rPr lang="es-MX" sz="3800" dirty="0" smtClean="0">
                <a:solidFill>
                  <a:srgbClr val="0033CC"/>
                </a:solidFill>
              </a:rPr>
              <a:t>“Formatos”</a:t>
            </a:r>
          </a:p>
          <a:p>
            <a:pPr lvl="0"/>
            <a:r>
              <a:rPr lang="es-MX" sz="1800" dirty="0" smtClean="0"/>
              <a:t>Aclaración</a:t>
            </a:r>
            <a:r>
              <a:rPr lang="es-MX" sz="1800" dirty="0"/>
              <a:t>.</a:t>
            </a:r>
            <a:endParaRPr lang="en-US" sz="1800" dirty="0"/>
          </a:p>
          <a:p>
            <a:pPr lvl="0"/>
            <a:r>
              <a:rPr lang="es-MX" sz="1800" dirty="0" smtClean="0"/>
              <a:t>No </a:t>
            </a:r>
            <a:r>
              <a:rPr lang="es-MX" sz="1800" dirty="0"/>
              <a:t>presentación de la solicitud de aclaración.</a:t>
            </a:r>
            <a:endParaRPr lang="en-US" sz="1800" dirty="0"/>
          </a:p>
          <a:p>
            <a:pPr lvl="0"/>
            <a:r>
              <a:rPr lang="es-MX" sz="1800" dirty="0" smtClean="0"/>
              <a:t>Prórroga</a:t>
            </a:r>
            <a:r>
              <a:rPr lang="es-MX" sz="1800" dirty="0"/>
              <a:t>.</a:t>
            </a:r>
            <a:endParaRPr lang="en-US" sz="1800" dirty="0"/>
          </a:p>
          <a:p>
            <a:pPr lvl="0"/>
            <a:r>
              <a:rPr lang="es-MX" sz="1800" dirty="0" smtClean="0"/>
              <a:t>Orienta </a:t>
            </a:r>
            <a:r>
              <a:rPr lang="es-MX" sz="1800" dirty="0"/>
              <a:t>sobre la posible autoridad que es competente.</a:t>
            </a:r>
            <a:endParaRPr lang="en-US" sz="1800" dirty="0"/>
          </a:p>
          <a:p>
            <a:pPr lvl="0"/>
            <a:r>
              <a:rPr lang="es-MX" sz="1800" dirty="0" smtClean="0"/>
              <a:t>Información </a:t>
            </a:r>
            <a:r>
              <a:rPr lang="es-MX" sz="1800" dirty="0"/>
              <a:t>se encuentra disponible en portal.</a:t>
            </a:r>
            <a:endParaRPr lang="en-US" sz="1800" dirty="0"/>
          </a:p>
          <a:p>
            <a:pPr lvl="0"/>
            <a:r>
              <a:rPr lang="es-MX" sz="1800" dirty="0" smtClean="0"/>
              <a:t>Información disponible </a:t>
            </a:r>
            <a:r>
              <a:rPr lang="es-MX" sz="1800" dirty="0"/>
              <a:t>previo pago de derechos.</a:t>
            </a:r>
            <a:endParaRPr lang="en-US" sz="1800" dirty="0"/>
          </a:p>
          <a:p>
            <a:pPr lvl="0"/>
            <a:r>
              <a:rPr lang="es-MX" sz="1800" dirty="0" smtClean="0"/>
              <a:t>Consulta </a:t>
            </a:r>
            <a:r>
              <a:rPr lang="es-MX" sz="1800" dirty="0"/>
              <a:t>directa.</a:t>
            </a:r>
            <a:endParaRPr lang="en-US" sz="1800" dirty="0"/>
          </a:p>
          <a:p>
            <a:pPr lvl="0"/>
            <a:r>
              <a:rPr lang="es-MX" sz="1800" dirty="0" smtClean="0"/>
              <a:t>No </a:t>
            </a:r>
            <a:r>
              <a:rPr lang="es-MX" sz="1800" dirty="0"/>
              <a:t>se cuenta con la información en la forma que fue solicitada.</a:t>
            </a:r>
            <a:endParaRPr lang="en-US" sz="1800" dirty="0"/>
          </a:p>
          <a:p>
            <a:pPr lvl="0"/>
            <a:r>
              <a:rPr lang="es-MX" sz="1800" dirty="0" smtClean="0"/>
              <a:t>Entrega </a:t>
            </a:r>
            <a:r>
              <a:rPr lang="es-MX" sz="1800" dirty="0"/>
              <a:t>información.</a:t>
            </a:r>
            <a:endParaRPr lang="en-US" sz="1800" dirty="0"/>
          </a:p>
          <a:p>
            <a:pPr lvl="0"/>
            <a:r>
              <a:rPr lang="es-MX" sz="1800" dirty="0" smtClean="0"/>
              <a:t>Información </a:t>
            </a:r>
            <a:r>
              <a:rPr lang="es-MX" sz="1800" dirty="0"/>
              <a:t>Clasificada como Reservada.</a:t>
            </a:r>
            <a:endParaRPr lang="en-US" sz="1800" dirty="0"/>
          </a:p>
          <a:p>
            <a:pPr lvl="0"/>
            <a:r>
              <a:rPr lang="es-MX" sz="1800" dirty="0" smtClean="0"/>
              <a:t>Derecho </a:t>
            </a:r>
            <a:r>
              <a:rPr lang="es-MX" sz="1800" dirty="0"/>
              <a:t>de petición.</a:t>
            </a:r>
            <a:endParaRPr lang="en-US" sz="1800" dirty="0"/>
          </a:p>
          <a:p>
            <a:pPr lvl="0"/>
            <a:r>
              <a:rPr lang="es-MX" sz="1800" dirty="0" smtClean="0"/>
              <a:t>Notificación </a:t>
            </a:r>
            <a:r>
              <a:rPr lang="es-MX" sz="1800" dirty="0"/>
              <a:t>en el domicilio del solicitante.</a:t>
            </a:r>
            <a:endParaRPr lang="en-US" sz="1800" dirty="0"/>
          </a:p>
          <a:p>
            <a:pPr lvl="0"/>
            <a:r>
              <a:rPr lang="es-MX" sz="1800" dirty="0" smtClean="0"/>
              <a:t>Notificación </a:t>
            </a:r>
            <a:r>
              <a:rPr lang="es-MX" sz="1800" dirty="0"/>
              <a:t>en tabla de avisos.</a:t>
            </a:r>
            <a:endParaRPr lang="en-US" sz="1800" dirty="0"/>
          </a:p>
          <a:p>
            <a:pPr lvl="0"/>
            <a:r>
              <a:rPr lang="es-MX" sz="1800" dirty="0" smtClean="0"/>
              <a:t>Nombramiento </a:t>
            </a:r>
            <a:r>
              <a:rPr lang="es-MX" sz="1800" dirty="0"/>
              <a:t>y/o ratificación de enlaces.</a:t>
            </a:r>
            <a:endParaRPr lang="en-US" sz="1800" dirty="0"/>
          </a:p>
          <a:p>
            <a:pPr lvl="0"/>
            <a:r>
              <a:rPr lang="es-MX" sz="1800" dirty="0" smtClean="0"/>
              <a:t>Leyenda copia </a:t>
            </a:r>
            <a:r>
              <a:rPr lang="es-MX" sz="1800" dirty="0"/>
              <a:t>certificada.</a:t>
            </a:r>
            <a:endParaRPr lang="en-US" sz="1800" dirty="0"/>
          </a:p>
          <a:p>
            <a:pPr marL="0" indent="0" algn="ctr">
              <a:buFontTx/>
              <a:buNone/>
            </a:pPr>
            <a:endParaRPr lang="es-MX" sz="36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ES" sz="3600" dirty="0">
              <a:solidFill>
                <a:srgbClr val="0033CC"/>
              </a:solidFill>
            </a:endParaRPr>
          </a:p>
        </p:txBody>
      </p:sp>
      <p:pic>
        <p:nvPicPr>
          <p:cNvPr id="9218" name="Picture 2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1475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1" y="1447800"/>
            <a:ext cx="8215312" cy="48768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s-MX" dirty="0">
                <a:solidFill>
                  <a:srgbClr val="0033CC"/>
                </a:solidFill>
              </a:rPr>
              <a:t>“Obligaciones </a:t>
            </a:r>
            <a:r>
              <a:rPr lang="es-MX" dirty="0" smtClean="0">
                <a:solidFill>
                  <a:srgbClr val="0033CC"/>
                </a:solidFill>
              </a:rPr>
              <a:t>Transparencia”</a:t>
            </a:r>
          </a:p>
          <a:p>
            <a:pPr marL="0" indent="0" algn="ctr">
              <a:buFontTx/>
              <a:buNone/>
            </a:pPr>
            <a:endParaRPr lang="es-MX" dirty="0" smtClean="0">
              <a:solidFill>
                <a:srgbClr val="0033CC"/>
              </a:solidFill>
            </a:endParaRPr>
          </a:p>
          <a:p>
            <a:pPr lvl="0" algn="just"/>
            <a:r>
              <a:rPr lang="es-MX" sz="2400" b="1" dirty="0" smtClean="0"/>
              <a:t>Artículo </a:t>
            </a:r>
            <a:r>
              <a:rPr lang="es-MX" sz="2400" b="1" dirty="0"/>
              <a:t>10 </a:t>
            </a:r>
            <a:r>
              <a:rPr lang="es-MX" sz="2400" b="1" dirty="0" smtClean="0"/>
              <a:t>y 14.</a:t>
            </a:r>
          </a:p>
          <a:p>
            <a:pPr lvl="0" algn="just"/>
            <a:r>
              <a:rPr lang="es-MX" sz="2400" b="1" dirty="0" smtClean="0"/>
              <a:t>Difusión: 30 </a:t>
            </a:r>
            <a:r>
              <a:rPr lang="es-MX" sz="2400" b="1" dirty="0"/>
              <a:t>días </a:t>
            </a:r>
            <a:r>
              <a:rPr lang="es-MX" sz="2400" b="1" dirty="0" smtClean="0"/>
              <a:t>naturales.</a:t>
            </a:r>
          </a:p>
          <a:p>
            <a:pPr lvl="0" algn="just"/>
            <a:r>
              <a:rPr lang="es-MX" sz="2400" b="1" dirty="0" smtClean="0"/>
              <a:t>Señalar fecha </a:t>
            </a:r>
            <a:r>
              <a:rPr lang="es-MX" sz="2400" b="1" dirty="0"/>
              <a:t>de su </a:t>
            </a:r>
            <a:r>
              <a:rPr lang="es-MX" sz="2400" b="1" dirty="0" smtClean="0"/>
              <a:t>actualización.</a:t>
            </a:r>
          </a:p>
          <a:p>
            <a:pPr lvl="0" algn="just"/>
            <a:r>
              <a:rPr lang="es-MX" sz="2400" b="1" dirty="0" smtClean="0"/>
              <a:t>Permanecer cuando </a:t>
            </a:r>
            <a:r>
              <a:rPr lang="es-MX" sz="2400" b="1" dirty="0"/>
              <a:t>menos </a:t>
            </a:r>
            <a:r>
              <a:rPr lang="es-MX" sz="2400" b="1" dirty="0" smtClean="0"/>
              <a:t>un año.</a:t>
            </a:r>
            <a:endParaRPr lang="es-MX" sz="24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ES" sz="3600" dirty="0">
              <a:solidFill>
                <a:srgbClr val="0033CC"/>
              </a:solidFill>
            </a:endParaRPr>
          </a:p>
        </p:txBody>
      </p:sp>
      <p:pic>
        <p:nvPicPr>
          <p:cNvPr id="13314" name="Picture 2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30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1" y="1447800"/>
            <a:ext cx="8215312" cy="4021138"/>
          </a:xfrm>
        </p:spPr>
        <p:txBody>
          <a:bodyPr>
            <a:normAutofit lnSpcReduction="10000"/>
          </a:bodyPr>
          <a:lstStyle/>
          <a:p>
            <a:pPr marL="0" indent="0" algn="ctr">
              <a:buFontTx/>
              <a:buNone/>
            </a:pPr>
            <a:r>
              <a:rPr lang="es-MX" sz="6000" dirty="0" smtClean="0">
                <a:solidFill>
                  <a:srgbClr val="0033CC"/>
                </a:solidFill>
              </a:rPr>
              <a:t>“DATOS PERSONALES”</a:t>
            </a:r>
          </a:p>
          <a:p>
            <a:pPr lvl="0"/>
            <a:r>
              <a:rPr lang="es-MX" sz="3600" dirty="0" smtClean="0">
                <a:solidFill>
                  <a:prstClr val="black"/>
                </a:solidFill>
              </a:rPr>
              <a:t>Apego </a:t>
            </a:r>
            <a:r>
              <a:rPr lang="es-MX" sz="3600" dirty="0">
                <a:solidFill>
                  <a:prstClr val="black"/>
                </a:solidFill>
              </a:rPr>
              <a:t>al Aviso de Privacidad.</a:t>
            </a:r>
          </a:p>
          <a:p>
            <a:pPr lvl="0"/>
            <a:r>
              <a:rPr lang="es-MX" sz="3600" dirty="0">
                <a:solidFill>
                  <a:prstClr val="black"/>
                </a:solidFill>
              </a:rPr>
              <a:t>Uso de Aviso de Confidencialidad.</a:t>
            </a:r>
          </a:p>
          <a:p>
            <a:pPr lvl="0"/>
            <a:r>
              <a:rPr lang="es-MX" sz="3600" dirty="0">
                <a:solidFill>
                  <a:prstClr val="black"/>
                </a:solidFill>
              </a:rPr>
              <a:t>Formato de Solicitud de Datos Personales.</a:t>
            </a:r>
          </a:p>
          <a:p>
            <a:pPr lvl="0"/>
            <a:r>
              <a:rPr lang="es-MX" sz="3600" dirty="0">
                <a:solidFill>
                  <a:prstClr val="black"/>
                </a:solidFill>
              </a:rPr>
              <a:t>Cuidado y resguardo de los expedientes.</a:t>
            </a:r>
          </a:p>
          <a:p>
            <a:pPr algn="just">
              <a:buNone/>
            </a:pPr>
            <a:endParaRPr lang="es-MX" sz="2800" dirty="0" smtClean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MX" sz="3600" dirty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endParaRPr lang="es-ES" sz="3600" dirty="0">
              <a:solidFill>
                <a:srgbClr val="0033CC"/>
              </a:solidFill>
            </a:endParaRPr>
          </a:p>
        </p:txBody>
      </p:sp>
      <p:pic>
        <p:nvPicPr>
          <p:cNvPr id="2050" name="Picture 2" descr="Oficina del Comisionado para la transparen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1950"/>
            <a:ext cx="20383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15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3043</TotalTime>
  <Words>294</Words>
  <Application>Microsoft Office PowerPoint</Application>
  <PresentationFormat>On-screen Show (4:3)</PresentationFormat>
  <Paragraphs>75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fperezv</dc:creator>
  <cp:lastModifiedBy>FERNANDO PEREZ VALDES</cp:lastModifiedBy>
  <cp:revision>31</cp:revision>
  <cp:lastPrinted>2015-12-10T16:05:02Z</cp:lastPrinted>
  <dcterms:created xsi:type="dcterms:W3CDTF">2013-01-30T03:34:51Z</dcterms:created>
  <dcterms:modified xsi:type="dcterms:W3CDTF">2015-12-10T18:46:32Z</dcterms:modified>
</cp:coreProperties>
</file>