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61" r:id="rId5"/>
    <p:sldId id="259" r:id="rId6"/>
    <p:sldId id="260" r:id="rId7"/>
    <p:sldId id="263" r:id="rId8"/>
    <p:sldId id="26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18261-0401-4819-B23F-B48766BBB73B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DCE0-1EE5-4233-8915-A69608278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18261-0401-4819-B23F-B48766BBB73B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DCE0-1EE5-4233-8915-A69608278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18261-0401-4819-B23F-B48766BBB73B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DCE0-1EE5-4233-8915-A69608278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18261-0401-4819-B23F-B48766BBB73B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DCE0-1EE5-4233-8915-A69608278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18261-0401-4819-B23F-B48766BBB73B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DCE0-1EE5-4233-8915-A69608278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18261-0401-4819-B23F-B48766BBB73B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DCE0-1EE5-4233-8915-A69608278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18261-0401-4819-B23F-B48766BBB73B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DCE0-1EE5-4233-8915-A69608278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18261-0401-4819-B23F-B48766BBB73B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DCE0-1EE5-4233-8915-A69608278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18261-0401-4819-B23F-B48766BBB73B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DCE0-1EE5-4233-8915-A69608278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18261-0401-4819-B23F-B48766BBB73B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DCE0-1EE5-4233-8915-A69608278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18261-0401-4819-B23F-B48766BBB73B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DCE0-1EE5-4233-8915-A69608278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18261-0401-4819-B23F-B48766BBB73B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6DCE0-1EE5-4233-8915-A69608278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r>
              <a:rPr lang="es-MX" sz="4800" dirty="0" smtClean="0"/>
              <a:t>“Protección de Datos Personales”</a:t>
            </a:r>
          </a:p>
          <a:p>
            <a:pPr algn="ctr">
              <a:buNone/>
            </a:pPr>
            <a:r>
              <a:rPr lang="es-MX" sz="4800" dirty="0" smtClean="0"/>
              <a:t>Sistemas de Salud</a:t>
            </a:r>
            <a:endParaRPr lang="en-US" sz="48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8153400" cy="11525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b="1" u="sng" dirty="0" smtClean="0"/>
              <a:t>Constitución Política </a:t>
            </a:r>
          </a:p>
          <a:p>
            <a:pPr marL="0" indent="0" algn="just">
              <a:buNone/>
            </a:pPr>
            <a:r>
              <a:rPr lang="es-MX" dirty="0" smtClean="0"/>
              <a:t>Artículo </a:t>
            </a:r>
            <a:r>
              <a:rPr lang="es-MX" dirty="0"/>
              <a:t>16</a:t>
            </a:r>
            <a:r>
              <a:rPr lang="es-MX" dirty="0" smtClean="0"/>
              <a:t>. Toda </a:t>
            </a:r>
            <a:r>
              <a:rPr lang="es-MX" dirty="0"/>
              <a:t>persona tiene derecho a la protección de </a:t>
            </a:r>
            <a:r>
              <a:rPr lang="es-MX" dirty="0" smtClean="0"/>
              <a:t>sus datos </a:t>
            </a:r>
            <a:r>
              <a:rPr lang="es-MX" dirty="0"/>
              <a:t>personales, al acceso, rectificación y cancelación de los mismos, así como a manifestar su oposición, en los términos que fije la </a:t>
            </a:r>
            <a:r>
              <a:rPr lang="es-MX" dirty="0" smtClean="0"/>
              <a:t>ley…..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8153400" cy="11525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b="1" dirty="0" smtClean="0"/>
              <a:t>NOM-024-SSA3-2010</a:t>
            </a:r>
            <a:r>
              <a:rPr lang="es-MX" dirty="0" smtClean="0"/>
              <a:t> </a:t>
            </a:r>
          </a:p>
          <a:p>
            <a:pPr marL="0" indent="0" algn="just">
              <a:buNone/>
            </a:pPr>
            <a:r>
              <a:rPr lang="es-MX" dirty="0" smtClean="0"/>
              <a:t>Establece </a:t>
            </a:r>
            <a:r>
              <a:rPr lang="es-MX" dirty="0"/>
              <a:t>los objetivos funcionales y funcionalidades que deberán observar los productos de Sistemas de Expediente Clínico Electrónico para garantizar la interoperabilidad, </a:t>
            </a:r>
            <a:r>
              <a:rPr lang="es-MX" dirty="0" smtClean="0"/>
              <a:t>procesamiento, interpretación</a:t>
            </a:r>
            <a:r>
              <a:rPr lang="es-MX" dirty="0"/>
              <a:t>, confidencialidad, seguridad y uso de estándares y catálogos de la información de los registros electrónicos en salud.</a:t>
            </a:r>
            <a:r>
              <a:rPr lang="es-MX" dirty="0" smtClean="0"/>
              <a:t> 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8153400" cy="11525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b="1" dirty="0" smtClean="0"/>
              <a:t>NOM-024-SSA3-2010 </a:t>
            </a:r>
          </a:p>
          <a:p>
            <a:pPr marL="0" indent="0" algn="just">
              <a:buNone/>
            </a:pPr>
            <a:r>
              <a:rPr lang="es-MX" b="1" dirty="0" smtClean="0"/>
              <a:t>Datos </a:t>
            </a:r>
            <a:r>
              <a:rPr lang="es-MX" b="1" dirty="0"/>
              <a:t>personales</a:t>
            </a:r>
            <a:r>
              <a:rPr lang="es-MX" dirty="0"/>
              <a:t>: La información concerniente a una persona física, identificada o identificable, entre otra, la relativa a su origen étnico o racial, o que esté referida a las características físicas, morales o emocionales, a su vida afectiva y familiar, domicilio, número telefónico, patrimonio, ideología y opiniones políticas, creencias o convicciones religiosas o filosóficas, los estados de salud físicos o mentales, las preferencias sexuales, u otras análogas que afecten su intimidad.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8153400" cy="11525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b="1" dirty="0" smtClean="0"/>
              <a:t>NOM-024-SSA3-2010 </a:t>
            </a:r>
          </a:p>
          <a:p>
            <a:pPr marL="0" indent="0" algn="just">
              <a:buNone/>
            </a:pPr>
            <a:r>
              <a:rPr lang="es-MX" dirty="0" smtClean="0"/>
              <a:t>Los </a:t>
            </a:r>
            <a:r>
              <a:rPr lang="es-MX" dirty="0"/>
              <a:t>Sistemas de Expediente Clínico Electrónico deberán garantizar la confidencialidad de la identidad de los pacientes así como la integridad y confiabilidad de la información clínica y establecer las medidas de seguridad pertinentes y adecuadas a fin de evitar el uso ilícito o ilegítimo que pueda lesionar la esfera jurídica del titular de la información, de acuerdo con la normatividad aplicable.</a:t>
            </a:r>
            <a:r>
              <a:rPr lang="es-MX" dirty="0" smtClean="0"/>
              <a:t>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8153400" cy="11525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b="1" dirty="0" smtClean="0"/>
              <a:t>NOM-024-SSA3-2010 </a:t>
            </a:r>
            <a:r>
              <a:rPr lang="es-MX" b="1" dirty="0"/>
              <a:t>5.5. </a:t>
            </a:r>
            <a:endParaRPr lang="es-MX" b="1" dirty="0" smtClean="0"/>
          </a:p>
          <a:p>
            <a:pPr marL="0" indent="0" algn="ctr">
              <a:buNone/>
            </a:pPr>
            <a:r>
              <a:rPr lang="es-MX" b="1" u="sng" dirty="0" smtClean="0"/>
              <a:t>Manejo </a:t>
            </a:r>
            <a:r>
              <a:rPr lang="es-MX" b="1" u="sng" dirty="0"/>
              <a:t>y Seguridad de la </a:t>
            </a:r>
            <a:r>
              <a:rPr lang="es-MX" b="1" u="sng" dirty="0" smtClean="0"/>
              <a:t>Información</a:t>
            </a:r>
            <a:endParaRPr lang="es-MX" b="1" dirty="0" smtClean="0"/>
          </a:p>
          <a:p>
            <a:pPr marL="0" indent="0" algn="ctr">
              <a:buNone/>
            </a:pPr>
            <a:r>
              <a:rPr lang="es-MX" b="1" dirty="0" smtClean="0"/>
              <a:t>Principio de Información</a:t>
            </a:r>
          </a:p>
          <a:p>
            <a:pPr marL="0" indent="0"/>
            <a:r>
              <a:rPr lang="es-MX" sz="2800" dirty="0" smtClean="0"/>
              <a:t>Compromiso de tratar información conforme a la Ley.</a:t>
            </a:r>
          </a:p>
          <a:p>
            <a:pPr marL="0" indent="0"/>
            <a:r>
              <a:rPr lang="es-MX" sz="2800" dirty="0" smtClean="0"/>
              <a:t>Incluir el Aviso al Sistema de Expediente Clínico.</a:t>
            </a:r>
          </a:p>
          <a:p>
            <a:pPr marL="0" indent="0"/>
            <a:r>
              <a:rPr lang="es-MX" sz="2800" dirty="0" smtClean="0"/>
              <a:t>Identificar las personas e instituciones de salud que tendrán acceso a la información.</a:t>
            </a:r>
          </a:p>
          <a:p>
            <a:pPr marL="0" indent="0"/>
            <a:r>
              <a:rPr lang="es-MX" sz="2800" dirty="0" smtClean="0"/>
              <a:t>Identificar a los responsables de la Información.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8153400" cy="11525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b="1" dirty="0" smtClean="0"/>
              <a:t>NOM-024-SSA3-2010 </a:t>
            </a:r>
            <a:r>
              <a:rPr lang="es-MX" b="1" dirty="0"/>
              <a:t>5.5. </a:t>
            </a:r>
            <a:endParaRPr lang="es-MX" b="1" dirty="0" smtClean="0"/>
          </a:p>
          <a:p>
            <a:pPr marL="0" indent="0" algn="ctr">
              <a:buNone/>
            </a:pPr>
            <a:r>
              <a:rPr lang="es-MX" b="1" u="sng" dirty="0" smtClean="0"/>
              <a:t>Manejo </a:t>
            </a:r>
            <a:r>
              <a:rPr lang="es-MX" b="1" u="sng" dirty="0"/>
              <a:t>y Seguridad de la </a:t>
            </a:r>
            <a:r>
              <a:rPr lang="es-MX" b="1" u="sng" dirty="0" smtClean="0"/>
              <a:t>Información</a:t>
            </a:r>
            <a:endParaRPr lang="es-MX" b="1" dirty="0" smtClean="0"/>
          </a:p>
          <a:p>
            <a:pPr marL="0" indent="0" algn="ctr">
              <a:buNone/>
            </a:pPr>
            <a:r>
              <a:rPr lang="es-MX" b="1" dirty="0" smtClean="0"/>
              <a:t>Principio de Consentimiento</a:t>
            </a:r>
          </a:p>
          <a:p>
            <a:pPr marL="0" indent="0"/>
            <a:r>
              <a:rPr lang="es-MX" sz="2800" dirty="0" smtClean="0"/>
              <a:t>Se requiere del consentimiento claro y por escrito.</a:t>
            </a:r>
          </a:p>
          <a:p>
            <a:pPr marL="0" indent="0"/>
            <a:r>
              <a:rPr lang="es-MX" sz="2800" dirty="0" smtClean="0"/>
              <a:t>Consentimiento previo.</a:t>
            </a:r>
          </a:p>
          <a:p>
            <a:pPr marL="0" indent="0"/>
            <a:r>
              <a:rPr lang="es-MX" sz="2800" dirty="0" smtClean="0"/>
              <a:t>Indicar las fuentes externas que tendrán acceso a la Información-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8153400" cy="11525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b="1" dirty="0" smtClean="0"/>
              <a:t>NOM-024-SSA3-2010 </a:t>
            </a:r>
            <a:r>
              <a:rPr lang="es-MX" b="1" dirty="0"/>
              <a:t>5.5. </a:t>
            </a:r>
            <a:endParaRPr lang="es-MX" b="1" dirty="0" smtClean="0"/>
          </a:p>
          <a:p>
            <a:pPr marL="0" indent="0" algn="ctr">
              <a:buNone/>
            </a:pPr>
            <a:r>
              <a:rPr lang="es-MX" b="1" u="sng" dirty="0" smtClean="0"/>
              <a:t>Manejo </a:t>
            </a:r>
            <a:r>
              <a:rPr lang="es-MX" b="1" u="sng" dirty="0"/>
              <a:t>y Seguridad de la </a:t>
            </a:r>
            <a:r>
              <a:rPr lang="es-MX" b="1" u="sng" dirty="0" smtClean="0"/>
              <a:t>Información</a:t>
            </a:r>
            <a:endParaRPr lang="es-MX" b="1" dirty="0" smtClean="0"/>
          </a:p>
          <a:p>
            <a:pPr marL="0" indent="0" algn="ctr">
              <a:buNone/>
            </a:pPr>
            <a:r>
              <a:rPr lang="es-MX" b="1" dirty="0" smtClean="0"/>
              <a:t>Principio a la Transmisión</a:t>
            </a:r>
          </a:p>
          <a:p>
            <a:pPr marL="0" indent="0"/>
            <a:r>
              <a:rPr lang="es-MX" sz="2800" dirty="0" smtClean="0"/>
              <a:t>Cifrado de Información sensible.</a:t>
            </a:r>
          </a:p>
          <a:p>
            <a:pPr marL="0" indent="0"/>
            <a:r>
              <a:rPr lang="es-MX" sz="2800" dirty="0" smtClean="0"/>
              <a:t>Uso de medios seguros de comunicación.</a:t>
            </a:r>
          </a:p>
          <a:p>
            <a:pPr marL="0" indent="0"/>
            <a:r>
              <a:rPr lang="es-MX" sz="2800" dirty="0" smtClean="0"/>
              <a:t>Transmisión de Información desde y hacia entidades autorizadas.</a:t>
            </a:r>
          </a:p>
          <a:p>
            <a:pPr marL="0" indent="0"/>
            <a:r>
              <a:rPr lang="es-MX" sz="2800" dirty="0" smtClean="0"/>
              <a:t>Mantener actualizada la lista de entidades autorizadas.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8153400" cy="11525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376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fperezv</dc:creator>
  <cp:lastModifiedBy>fperezv</cp:lastModifiedBy>
  <cp:revision>26</cp:revision>
  <dcterms:created xsi:type="dcterms:W3CDTF">2014-05-18T14:51:31Z</dcterms:created>
  <dcterms:modified xsi:type="dcterms:W3CDTF">2014-05-27T13:13:52Z</dcterms:modified>
</cp:coreProperties>
</file>